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8"/>
  </p:notesMasterIdLst>
  <p:sldIdLst>
    <p:sldId id="257" r:id="rId5"/>
    <p:sldId id="321" r:id="rId6"/>
    <p:sldId id="309" r:id="rId7"/>
    <p:sldId id="300" r:id="rId8"/>
    <p:sldId id="494" r:id="rId9"/>
    <p:sldId id="644" r:id="rId10"/>
    <p:sldId id="645" r:id="rId11"/>
    <p:sldId id="256" r:id="rId12"/>
    <p:sldId id="261" r:id="rId13"/>
    <p:sldId id="481" r:id="rId14"/>
    <p:sldId id="635" r:id="rId15"/>
    <p:sldId id="636" r:id="rId16"/>
    <p:sldId id="463" r:id="rId17"/>
    <p:sldId id="621" r:id="rId18"/>
    <p:sldId id="475" r:id="rId19"/>
    <p:sldId id="622" r:id="rId20"/>
    <p:sldId id="623" r:id="rId21"/>
    <p:sldId id="641" r:id="rId22"/>
    <p:sldId id="613" r:id="rId23"/>
    <p:sldId id="497" r:id="rId24"/>
    <p:sldId id="614" r:id="rId25"/>
    <p:sldId id="628" r:id="rId26"/>
    <p:sldId id="263" r:id="rId27"/>
    <p:sldId id="264" r:id="rId28"/>
    <p:sldId id="625" r:id="rId29"/>
    <p:sldId id="266" r:id="rId30"/>
    <p:sldId id="267" r:id="rId31"/>
    <p:sldId id="629" r:id="rId32"/>
    <p:sldId id="507" r:id="rId33"/>
    <p:sldId id="472" r:id="rId34"/>
    <p:sldId id="473" r:id="rId35"/>
    <p:sldId id="474" r:id="rId36"/>
    <p:sldId id="633" r:id="rId37"/>
    <p:sldId id="630" r:id="rId38"/>
    <p:sldId id="631" r:id="rId39"/>
    <p:sldId id="271" r:id="rId40"/>
    <p:sldId id="634" r:id="rId41"/>
    <p:sldId id="272" r:id="rId42"/>
    <p:sldId id="273" r:id="rId43"/>
    <p:sldId id="632" r:id="rId44"/>
    <p:sldId id="275" r:id="rId45"/>
    <p:sldId id="276" r:id="rId46"/>
    <p:sldId id="277" r:id="rId47"/>
    <p:sldId id="488" r:id="rId48"/>
    <p:sldId id="504" r:id="rId49"/>
    <p:sldId id="642" r:id="rId50"/>
    <p:sldId id="637" r:id="rId51"/>
    <p:sldId id="638" r:id="rId52"/>
    <p:sldId id="639" r:id="rId53"/>
    <p:sldId id="640" r:id="rId54"/>
    <p:sldId id="379" r:id="rId55"/>
    <p:sldId id="643" r:id="rId56"/>
    <p:sldId id="531" r:id="rId57"/>
    <p:sldId id="534" r:id="rId58"/>
    <p:sldId id="525" r:id="rId59"/>
    <p:sldId id="528" r:id="rId60"/>
    <p:sldId id="530" r:id="rId61"/>
    <p:sldId id="536" r:id="rId62"/>
    <p:sldId id="537" r:id="rId63"/>
    <p:sldId id="514" r:id="rId64"/>
    <p:sldId id="516" r:id="rId65"/>
    <p:sldId id="259" r:id="rId66"/>
    <p:sldId id="260" r:id="rId67"/>
    <p:sldId id="325" r:id="rId68"/>
    <p:sldId id="527" r:id="rId69"/>
    <p:sldId id="518" r:id="rId70"/>
    <p:sldId id="519" r:id="rId71"/>
    <p:sldId id="520" r:id="rId72"/>
    <p:sldId id="535" r:id="rId73"/>
    <p:sldId id="538" r:id="rId74"/>
    <p:sldId id="610" r:id="rId75"/>
    <p:sldId id="591" r:id="rId76"/>
    <p:sldId id="270"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5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Style léger 2 - Accentuation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showGuides="1">
      <p:cViewPr varScale="1">
        <p:scale>
          <a:sx n="131" d="100"/>
          <a:sy n="131" d="100"/>
        </p:scale>
        <p:origin x="408" y="184"/>
      </p:cViewPr>
      <p:guideLst>
        <p:guide orient="horz" pos="145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_rels/data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 Id="rId4" Type="http://schemas.openxmlformats.org/officeDocument/2006/relationships/image" Target="../media/image6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 Id="rId4" Type="http://schemas.openxmlformats.org/officeDocument/2006/relationships/image" Target="../media/image6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15E279-C3F0-4BE6-986B-0A3FBAA69F74}" type="doc">
      <dgm:prSet loTypeId="urn:microsoft.com/office/officeart/2005/8/layout/chevron1" loCatId="process" qsTypeId="urn:microsoft.com/office/officeart/2005/8/quickstyle/simple1" qsCatId="simple" csTypeId="urn:microsoft.com/office/officeart/2005/8/colors/accent1_2" csCatId="accent1" phldr="1"/>
      <dgm:spPr/>
    </dgm:pt>
    <dgm:pt modelId="{1FDBC128-1200-4B66-9210-B59651E6E1D1}">
      <dgm:prSet phldrT="[Texte]">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fr-FR" dirty="0"/>
            <a:t>Data acquisition</a:t>
          </a:r>
          <a:endParaRPr lang="en-US" dirty="0"/>
        </a:p>
      </dgm:t>
    </dgm:pt>
    <dgm:pt modelId="{730EB75B-DF4C-41FF-9EFF-D4A382B1FD9C}" type="sibTrans" cxnId="{1AE8E2D7-2937-416B-876F-E5761D81DC81}">
      <dgm:prSet/>
      <dgm:spPr/>
      <dgm:t>
        <a:bodyPr/>
        <a:lstStyle/>
        <a:p>
          <a:endParaRPr lang="en-US"/>
        </a:p>
      </dgm:t>
    </dgm:pt>
    <dgm:pt modelId="{EE53709B-E526-4C96-ABB5-3FA3DB44183B}" type="parTrans" cxnId="{1AE8E2D7-2937-416B-876F-E5761D81DC81}">
      <dgm:prSet/>
      <dgm:spPr/>
      <dgm:t>
        <a:bodyPr/>
        <a:lstStyle/>
        <a:p>
          <a:endParaRPr lang="en-US"/>
        </a:p>
      </dgm:t>
    </dgm:pt>
    <dgm:pt modelId="{49F4EE2E-15F4-4841-AAB5-80C341D10E06}">
      <dgm:prSet phldrT="[Texte]">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fr-FR" dirty="0"/>
            <a:t>Data computation</a:t>
          </a:r>
          <a:endParaRPr lang="en-US" dirty="0"/>
        </a:p>
      </dgm:t>
    </dgm:pt>
    <dgm:pt modelId="{56BD3E56-7291-44BA-9571-CD73B6DD070D}" type="sibTrans" cxnId="{B095B14A-9631-472F-9D9E-96D6FCE46200}">
      <dgm:prSet/>
      <dgm:spPr/>
      <dgm:t>
        <a:bodyPr/>
        <a:lstStyle/>
        <a:p>
          <a:endParaRPr lang="en-US"/>
        </a:p>
      </dgm:t>
    </dgm:pt>
    <dgm:pt modelId="{0613255C-7228-48F1-ADA4-BA03073A4C89}" type="parTrans" cxnId="{B095B14A-9631-472F-9D9E-96D6FCE46200}">
      <dgm:prSet/>
      <dgm:spPr/>
      <dgm:t>
        <a:bodyPr/>
        <a:lstStyle/>
        <a:p>
          <a:endParaRPr lang="en-US"/>
        </a:p>
      </dgm:t>
    </dgm:pt>
    <dgm:pt modelId="{B0092C3E-9862-4C4C-B7AA-92ECA352081A}">
      <dgm:prSet phldrT="[Texte]">
        <dgm:style>
          <a:lnRef idx="2">
            <a:schemeClr val="accent4">
              <a:shade val="50000"/>
            </a:schemeClr>
          </a:lnRef>
          <a:fillRef idx="1">
            <a:schemeClr val="accent4"/>
          </a:fillRef>
          <a:effectRef idx="0">
            <a:schemeClr val="accent4"/>
          </a:effectRef>
          <a:fontRef idx="minor">
            <a:schemeClr val="lt1"/>
          </a:fontRef>
        </dgm:style>
      </dgm:prSet>
      <dgm:spPr>
        <a:solidFill>
          <a:schemeClr val="bg1"/>
        </a:solidFill>
        <a:ln>
          <a:solidFill>
            <a:schemeClr val="bg1"/>
          </a:solidFill>
        </a:ln>
      </dgm:spPr>
      <dgm:t>
        <a:bodyPr/>
        <a:lstStyle/>
        <a:p>
          <a:r>
            <a:rPr lang="fr-FR" dirty="0" err="1">
              <a:solidFill>
                <a:schemeClr val="bg1"/>
              </a:solidFill>
            </a:rPr>
            <a:t>Knowledge</a:t>
          </a:r>
          <a:endParaRPr lang="en-US" dirty="0">
            <a:solidFill>
              <a:schemeClr val="bg1"/>
            </a:solidFill>
          </a:endParaRPr>
        </a:p>
      </dgm:t>
    </dgm:pt>
    <dgm:pt modelId="{5AD15BC2-258A-4C14-84C7-8FBFDBC6AD91}" type="sibTrans" cxnId="{C0ADE717-212D-45CE-B553-9C1CDB7B972D}">
      <dgm:prSet/>
      <dgm:spPr/>
      <dgm:t>
        <a:bodyPr/>
        <a:lstStyle/>
        <a:p>
          <a:endParaRPr lang="en-US"/>
        </a:p>
      </dgm:t>
    </dgm:pt>
    <dgm:pt modelId="{8A26E1D7-84F4-4E0F-806D-4998F60726C5}" type="parTrans" cxnId="{C0ADE717-212D-45CE-B553-9C1CDB7B972D}">
      <dgm:prSet/>
      <dgm:spPr/>
      <dgm:t>
        <a:bodyPr/>
        <a:lstStyle/>
        <a:p>
          <a:endParaRPr lang="en-US"/>
        </a:p>
      </dgm:t>
    </dgm:pt>
    <dgm:pt modelId="{8E40CBD3-67B0-4241-8FE9-F3F8C40005E7}" type="pres">
      <dgm:prSet presAssocID="{2F15E279-C3F0-4BE6-986B-0A3FBAA69F74}" presName="Name0" presStyleCnt="0">
        <dgm:presLayoutVars>
          <dgm:dir/>
          <dgm:animLvl val="lvl"/>
          <dgm:resizeHandles val="exact"/>
        </dgm:presLayoutVars>
      </dgm:prSet>
      <dgm:spPr/>
    </dgm:pt>
    <dgm:pt modelId="{AAF6AE62-EA25-4E58-8317-80F5B9B60899}" type="pres">
      <dgm:prSet presAssocID="{1FDBC128-1200-4B66-9210-B59651E6E1D1}" presName="parTxOnly" presStyleLbl="node1" presStyleIdx="0" presStyleCnt="3" custScaleX="227939" custScaleY="30806">
        <dgm:presLayoutVars>
          <dgm:chMax val="0"/>
          <dgm:chPref val="0"/>
          <dgm:bulletEnabled val="1"/>
        </dgm:presLayoutVars>
      </dgm:prSet>
      <dgm:spPr/>
    </dgm:pt>
    <dgm:pt modelId="{DA057F06-BCA2-4B0B-93CB-6174E477DB1E}" type="pres">
      <dgm:prSet presAssocID="{730EB75B-DF4C-41FF-9EFF-D4A382B1FD9C}" presName="parTxOnlySpace" presStyleCnt="0"/>
      <dgm:spPr/>
    </dgm:pt>
    <dgm:pt modelId="{AA70E79D-0395-4287-A9E5-134F0C906D1D}" type="pres">
      <dgm:prSet presAssocID="{49F4EE2E-15F4-4841-AAB5-80C341D10E06}" presName="parTxOnly" presStyleLbl="node1" presStyleIdx="1" presStyleCnt="3" custScaleX="183161" custScaleY="30806">
        <dgm:presLayoutVars>
          <dgm:chMax val="0"/>
          <dgm:chPref val="0"/>
          <dgm:bulletEnabled val="1"/>
        </dgm:presLayoutVars>
      </dgm:prSet>
      <dgm:spPr/>
    </dgm:pt>
    <dgm:pt modelId="{AEACD2CC-4329-484B-A064-20DD92DCC570}" type="pres">
      <dgm:prSet presAssocID="{56BD3E56-7291-44BA-9571-CD73B6DD070D}" presName="parTxOnlySpace" presStyleCnt="0"/>
      <dgm:spPr/>
    </dgm:pt>
    <dgm:pt modelId="{9E9FCFDB-4E0E-4C03-9447-55E27228624A}" type="pres">
      <dgm:prSet presAssocID="{B0092C3E-9862-4C4C-B7AA-92ECA352081A}" presName="parTxOnly" presStyleLbl="node1" presStyleIdx="2" presStyleCnt="3" custScaleY="30803">
        <dgm:presLayoutVars>
          <dgm:chMax val="0"/>
          <dgm:chPref val="0"/>
          <dgm:bulletEnabled val="1"/>
        </dgm:presLayoutVars>
      </dgm:prSet>
      <dgm:spPr/>
    </dgm:pt>
  </dgm:ptLst>
  <dgm:cxnLst>
    <dgm:cxn modelId="{41B40209-0012-453D-97B9-1B21CA3BC339}" type="presOf" srcId="{1FDBC128-1200-4B66-9210-B59651E6E1D1}" destId="{AAF6AE62-EA25-4E58-8317-80F5B9B60899}" srcOrd="0" destOrd="0" presId="urn:microsoft.com/office/officeart/2005/8/layout/chevron1"/>
    <dgm:cxn modelId="{C0ADE717-212D-45CE-B553-9C1CDB7B972D}" srcId="{2F15E279-C3F0-4BE6-986B-0A3FBAA69F74}" destId="{B0092C3E-9862-4C4C-B7AA-92ECA352081A}" srcOrd="2" destOrd="0" parTransId="{8A26E1D7-84F4-4E0F-806D-4998F60726C5}" sibTransId="{5AD15BC2-258A-4C14-84C7-8FBFDBC6AD91}"/>
    <dgm:cxn modelId="{B095B14A-9631-472F-9D9E-96D6FCE46200}" srcId="{2F15E279-C3F0-4BE6-986B-0A3FBAA69F74}" destId="{49F4EE2E-15F4-4841-AAB5-80C341D10E06}" srcOrd="1" destOrd="0" parTransId="{0613255C-7228-48F1-ADA4-BA03073A4C89}" sibTransId="{56BD3E56-7291-44BA-9571-CD73B6DD070D}"/>
    <dgm:cxn modelId="{A901E563-1D29-4FF6-9232-C95CBF1DD522}" type="presOf" srcId="{49F4EE2E-15F4-4841-AAB5-80C341D10E06}" destId="{AA70E79D-0395-4287-A9E5-134F0C906D1D}" srcOrd="0" destOrd="0" presId="urn:microsoft.com/office/officeart/2005/8/layout/chevron1"/>
    <dgm:cxn modelId="{28781092-44B2-4053-9CDE-BF55B52A520E}" type="presOf" srcId="{B0092C3E-9862-4C4C-B7AA-92ECA352081A}" destId="{9E9FCFDB-4E0E-4C03-9447-55E27228624A}" srcOrd="0" destOrd="0" presId="urn:microsoft.com/office/officeart/2005/8/layout/chevron1"/>
    <dgm:cxn modelId="{1AE8E2D7-2937-416B-876F-E5761D81DC81}" srcId="{2F15E279-C3F0-4BE6-986B-0A3FBAA69F74}" destId="{1FDBC128-1200-4B66-9210-B59651E6E1D1}" srcOrd="0" destOrd="0" parTransId="{EE53709B-E526-4C96-ABB5-3FA3DB44183B}" sibTransId="{730EB75B-DF4C-41FF-9EFF-D4A382B1FD9C}"/>
    <dgm:cxn modelId="{D159EDF6-6569-4F41-9B77-AC0160D5BADB}" type="presOf" srcId="{2F15E279-C3F0-4BE6-986B-0A3FBAA69F74}" destId="{8E40CBD3-67B0-4241-8FE9-F3F8C40005E7}" srcOrd="0" destOrd="0" presId="urn:microsoft.com/office/officeart/2005/8/layout/chevron1"/>
    <dgm:cxn modelId="{286BE4C6-B547-4350-9453-7CEDA410DB17}" type="presParOf" srcId="{8E40CBD3-67B0-4241-8FE9-F3F8C40005E7}" destId="{AAF6AE62-EA25-4E58-8317-80F5B9B60899}" srcOrd="0" destOrd="0" presId="urn:microsoft.com/office/officeart/2005/8/layout/chevron1"/>
    <dgm:cxn modelId="{BF1CDDCD-129D-498C-BA23-142FB89932C5}" type="presParOf" srcId="{8E40CBD3-67B0-4241-8FE9-F3F8C40005E7}" destId="{DA057F06-BCA2-4B0B-93CB-6174E477DB1E}" srcOrd="1" destOrd="0" presId="urn:microsoft.com/office/officeart/2005/8/layout/chevron1"/>
    <dgm:cxn modelId="{57081DD4-A06D-4FE5-83F9-B6AA575E0036}" type="presParOf" srcId="{8E40CBD3-67B0-4241-8FE9-F3F8C40005E7}" destId="{AA70E79D-0395-4287-A9E5-134F0C906D1D}" srcOrd="2" destOrd="0" presId="urn:microsoft.com/office/officeart/2005/8/layout/chevron1"/>
    <dgm:cxn modelId="{18BCA1CC-E462-4981-888B-C52E07BA9732}" type="presParOf" srcId="{8E40CBD3-67B0-4241-8FE9-F3F8C40005E7}" destId="{AEACD2CC-4329-484B-A064-20DD92DCC570}" srcOrd="3" destOrd="0" presId="urn:microsoft.com/office/officeart/2005/8/layout/chevron1"/>
    <dgm:cxn modelId="{90AA53E6-B8CB-4331-9B00-CEE0B6C45B6B}" type="presParOf" srcId="{8E40CBD3-67B0-4241-8FE9-F3F8C40005E7}" destId="{9E9FCFDB-4E0E-4C03-9447-55E27228624A}"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15E279-C3F0-4BE6-986B-0A3FBAA69F74}" type="doc">
      <dgm:prSet loTypeId="urn:microsoft.com/office/officeart/2005/8/layout/chevron1" loCatId="process" qsTypeId="urn:microsoft.com/office/officeart/2005/8/quickstyle/simple1" qsCatId="simple" csTypeId="urn:microsoft.com/office/officeart/2005/8/colors/accent1_2" csCatId="accent1" phldr="1"/>
      <dgm:spPr/>
    </dgm:pt>
    <dgm:pt modelId="{B0092C3E-9862-4C4C-B7AA-92ECA352081A}">
      <dgm:prSet phldrT="[Texte]">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fr-FR" dirty="0" err="1"/>
            <a:t>Knowledge</a:t>
          </a:r>
          <a:endParaRPr lang="en-US" dirty="0"/>
        </a:p>
      </dgm:t>
    </dgm:pt>
    <dgm:pt modelId="{8A26E1D7-84F4-4E0F-806D-4998F60726C5}" type="parTrans" cxnId="{C0ADE717-212D-45CE-B553-9C1CDB7B972D}">
      <dgm:prSet/>
      <dgm:spPr/>
      <dgm:t>
        <a:bodyPr/>
        <a:lstStyle/>
        <a:p>
          <a:endParaRPr lang="en-US"/>
        </a:p>
      </dgm:t>
    </dgm:pt>
    <dgm:pt modelId="{5AD15BC2-258A-4C14-84C7-8FBFDBC6AD91}" type="sibTrans" cxnId="{C0ADE717-212D-45CE-B553-9C1CDB7B972D}">
      <dgm:prSet/>
      <dgm:spPr/>
      <dgm:t>
        <a:bodyPr/>
        <a:lstStyle/>
        <a:p>
          <a:endParaRPr lang="en-US"/>
        </a:p>
      </dgm:t>
    </dgm:pt>
    <dgm:pt modelId="{1FDBC128-1200-4B66-9210-B59651E6E1D1}">
      <dgm:prSet phldrT="[Texte]">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fr-FR" dirty="0"/>
            <a:t>Data acquisition</a:t>
          </a:r>
          <a:endParaRPr lang="en-US" dirty="0"/>
        </a:p>
      </dgm:t>
    </dgm:pt>
    <dgm:pt modelId="{730EB75B-DF4C-41FF-9EFF-D4A382B1FD9C}" type="sibTrans" cxnId="{1AE8E2D7-2937-416B-876F-E5761D81DC81}">
      <dgm:prSet/>
      <dgm:spPr/>
      <dgm:t>
        <a:bodyPr/>
        <a:lstStyle/>
        <a:p>
          <a:endParaRPr lang="en-US"/>
        </a:p>
      </dgm:t>
    </dgm:pt>
    <dgm:pt modelId="{EE53709B-E526-4C96-ABB5-3FA3DB44183B}" type="parTrans" cxnId="{1AE8E2D7-2937-416B-876F-E5761D81DC81}">
      <dgm:prSet/>
      <dgm:spPr/>
      <dgm:t>
        <a:bodyPr/>
        <a:lstStyle/>
        <a:p>
          <a:endParaRPr lang="en-US"/>
        </a:p>
      </dgm:t>
    </dgm:pt>
    <dgm:pt modelId="{49F4EE2E-15F4-4841-AAB5-80C341D10E06}">
      <dgm:prSet phldrT="[Texte]">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fr-FR" dirty="0"/>
            <a:t>Data computation</a:t>
          </a:r>
          <a:endParaRPr lang="en-US" dirty="0"/>
        </a:p>
      </dgm:t>
    </dgm:pt>
    <dgm:pt modelId="{56BD3E56-7291-44BA-9571-CD73B6DD070D}" type="sibTrans" cxnId="{B095B14A-9631-472F-9D9E-96D6FCE46200}">
      <dgm:prSet/>
      <dgm:spPr/>
      <dgm:t>
        <a:bodyPr/>
        <a:lstStyle/>
        <a:p>
          <a:endParaRPr lang="en-US"/>
        </a:p>
      </dgm:t>
    </dgm:pt>
    <dgm:pt modelId="{0613255C-7228-48F1-ADA4-BA03073A4C89}" type="parTrans" cxnId="{B095B14A-9631-472F-9D9E-96D6FCE46200}">
      <dgm:prSet/>
      <dgm:spPr/>
      <dgm:t>
        <a:bodyPr/>
        <a:lstStyle/>
        <a:p>
          <a:endParaRPr lang="en-US"/>
        </a:p>
      </dgm:t>
    </dgm:pt>
    <dgm:pt modelId="{8E40CBD3-67B0-4241-8FE9-F3F8C40005E7}" type="pres">
      <dgm:prSet presAssocID="{2F15E279-C3F0-4BE6-986B-0A3FBAA69F74}" presName="Name0" presStyleCnt="0">
        <dgm:presLayoutVars>
          <dgm:dir/>
          <dgm:animLvl val="lvl"/>
          <dgm:resizeHandles val="exact"/>
        </dgm:presLayoutVars>
      </dgm:prSet>
      <dgm:spPr/>
    </dgm:pt>
    <dgm:pt modelId="{AAF6AE62-EA25-4E58-8317-80F5B9B60899}" type="pres">
      <dgm:prSet presAssocID="{1FDBC128-1200-4B66-9210-B59651E6E1D1}" presName="parTxOnly" presStyleLbl="node1" presStyleIdx="0" presStyleCnt="3" custScaleX="227939" custScaleY="30806">
        <dgm:presLayoutVars>
          <dgm:chMax val="0"/>
          <dgm:chPref val="0"/>
          <dgm:bulletEnabled val="1"/>
        </dgm:presLayoutVars>
      </dgm:prSet>
      <dgm:spPr/>
    </dgm:pt>
    <dgm:pt modelId="{DA057F06-BCA2-4B0B-93CB-6174E477DB1E}" type="pres">
      <dgm:prSet presAssocID="{730EB75B-DF4C-41FF-9EFF-D4A382B1FD9C}" presName="parTxOnlySpace" presStyleCnt="0"/>
      <dgm:spPr/>
    </dgm:pt>
    <dgm:pt modelId="{AA70E79D-0395-4287-A9E5-134F0C906D1D}" type="pres">
      <dgm:prSet presAssocID="{49F4EE2E-15F4-4841-AAB5-80C341D10E06}" presName="parTxOnly" presStyleLbl="node1" presStyleIdx="1" presStyleCnt="3" custScaleX="183161" custScaleY="30806">
        <dgm:presLayoutVars>
          <dgm:chMax val="0"/>
          <dgm:chPref val="0"/>
          <dgm:bulletEnabled val="1"/>
        </dgm:presLayoutVars>
      </dgm:prSet>
      <dgm:spPr/>
    </dgm:pt>
    <dgm:pt modelId="{AEACD2CC-4329-484B-A064-20DD92DCC570}" type="pres">
      <dgm:prSet presAssocID="{56BD3E56-7291-44BA-9571-CD73B6DD070D}" presName="parTxOnlySpace" presStyleCnt="0"/>
      <dgm:spPr/>
    </dgm:pt>
    <dgm:pt modelId="{9E9FCFDB-4E0E-4C03-9447-55E27228624A}" type="pres">
      <dgm:prSet presAssocID="{B0092C3E-9862-4C4C-B7AA-92ECA352081A}" presName="parTxOnly" presStyleLbl="node1" presStyleIdx="2" presStyleCnt="3" custScaleY="30803">
        <dgm:presLayoutVars>
          <dgm:chMax val="0"/>
          <dgm:chPref val="0"/>
          <dgm:bulletEnabled val="1"/>
        </dgm:presLayoutVars>
      </dgm:prSet>
      <dgm:spPr/>
    </dgm:pt>
  </dgm:ptLst>
  <dgm:cxnLst>
    <dgm:cxn modelId="{41B40209-0012-453D-97B9-1B21CA3BC339}" type="presOf" srcId="{1FDBC128-1200-4B66-9210-B59651E6E1D1}" destId="{AAF6AE62-EA25-4E58-8317-80F5B9B60899}" srcOrd="0" destOrd="0" presId="urn:microsoft.com/office/officeart/2005/8/layout/chevron1"/>
    <dgm:cxn modelId="{C0ADE717-212D-45CE-B553-9C1CDB7B972D}" srcId="{2F15E279-C3F0-4BE6-986B-0A3FBAA69F74}" destId="{B0092C3E-9862-4C4C-B7AA-92ECA352081A}" srcOrd="2" destOrd="0" parTransId="{8A26E1D7-84F4-4E0F-806D-4998F60726C5}" sibTransId="{5AD15BC2-258A-4C14-84C7-8FBFDBC6AD91}"/>
    <dgm:cxn modelId="{B095B14A-9631-472F-9D9E-96D6FCE46200}" srcId="{2F15E279-C3F0-4BE6-986B-0A3FBAA69F74}" destId="{49F4EE2E-15F4-4841-AAB5-80C341D10E06}" srcOrd="1" destOrd="0" parTransId="{0613255C-7228-48F1-ADA4-BA03073A4C89}" sibTransId="{56BD3E56-7291-44BA-9571-CD73B6DD070D}"/>
    <dgm:cxn modelId="{A901E563-1D29-4FF6-9232-C95CBF1DD522}" type="presOf" srcId="{49F4EE2E-15F4-4841-AAB5-80C341D10E06}" destId="{AA70E79D-0395-4287-A9E5-134F0C906D1D}" srcOrd="0" destOrd="0" presId="urn:microsoft.com/office/officeart/2005/8/layout/chevron1"/>
    <dgm:cxn modelId="{28781092-44B2-4053-9CDE-BF55B52A520E}" type="presOf" srcId="{B0092C3E-9862-4C4C-B7AA-92ECA352081A}" destId="{9E9FCFDB-4E0E-4C03-9447-55E27228624A}" srcOrd="0" destOrd="0" presId="urn:microsoft.com/office/officeart/2005/8/layout/chevron1"/>
    <dgm:cxn modelId="{1AE8E2D7-2937-416B-876F-E5761D81DC81}" srcId="{2F15E279-C3F0-4BE6-986B-0A3FBAA69F74}" destId="{1FDBC128-1200-4B66-9210-B59651E6E1D1}" srcOrd="0" destOrd="0" parTransId="{EE53709B-E526-4C96-ABB5-3FA3DB44183B}" sibTransId="{730EB75B-DF4C-41FF-9EFF-D4A382B1FD9C}"/>
    <dgm:cxn modelId="{D159EDF6-6569-4F41-9B77-AC0160D5BADB}" type="presOf" srcId="{2F15E279-C3F0-4BE6-986B-0A3FBAA69F74}" destId="{8E40CBD3-67B0-4241-8FE9-F3F8C40005E7}" srcOrd="0" destOrd="0" presId="urn:microsoft.com/office/officeart/2005/8/layout/chevron1"/>
    <dgm:cxn modelId="{286BE4C6-B547-4350-9453-7CEDA410DB17}" type="presParOf" srcId="{8E40CBD3-67B0-4241-8FE9-F3F8C40005E7}" destId="{AAF6AE62-EA25-4E58-8317-80F5B9B60899}" srcOrd="0" destOrd="0" presId="urn:microsoft.com/office/officeart/2005/8/layout/chevron1"/>
    <dgm:cxn modelId="{BF1CDDCD-129D-498C-BA23-142FB89932C5}" type="presParOf" srcId="{8E40CBD3-67B0-4241-8FE9-F3F8C40005E7}" destId="{DA057F06-BCA2-4B0B-93CB-6174E477DB1E}" srcOrd="1" destOrd="0" presId="urn:microsoft.com/office/officeart/2005/8/layout/chevron1"/>
    <dgm:cxn modelId="{57081DD4-A06D-4FE5-83F9-B6AA575E0036}" type="presParOf" srcId="{8E40CBD3-67B0-4241-8FE9-F3F8C40005E7}" destId="{AA70E79D-0395-4287-A9E5-134F0C906D1D}" srcOrd="2" destOrd="0" presId="urn:microsoft.com/office/officeart/2005/8/layout/chevron1"/>
    <dgm:cxn modelId="{18BCA1CC-E462-4981-888B-C52E07BA9732}" type="presParOf" srcId="{8E40CBD3-67B0-4241-8FE9-F3F8C40005E7}" destId="{AEACD2CC-4329-484B-A064-20DD92DCC570}" srcOrd="3" destOrd="0" presId="urn:microsoft.com/office/officeart/2005/8/layout/chevron1"/>
    <dgm:cxn modelId="{90AA53E6-B8CB-4331-9B00-CEE0B6C45B6B}" type="presParOf" srcId="{8E40CBD3-67B0-4241-8FE9-F3F8C40005E7}" destId="{9E9FCFDB-4E0E-4C03-9447-55E27228624A}"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7CEF03-FC67-5142-A1EB-8BF289F7CC2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D9186338-0594-6E4D-A43D-0536F7D7A765}">
      <dgm:prSet phldrT="[Texte]" custT="1">
        <dgm:style>
          <a:lnRef idx="0">
            <a:schemeClr val="accent6"/>
          </a:lnRef>
          <a:fillRef idx="3">
            <a:schemeClr val="accent6"/>
          </a:fillRef>
          <a:effectRef idx="3">
            <a:schemeClr val="accent6"/>
          </a:effectRef>
          <a:fontRef idx="minor">
            <a:schemeClr val="lt1"/>
          </a:fontRef>
        </dgm:style>
      </dgm:prSet>
      <dgm:spPr/>
      <dgm:t>
        <a:bodyPr tIns="0" bIns="36000"/>
        <a:lstStyle/>
        <a:p>
          <a:r>
            <a:rPr lang="en-GB" sz="1800" b="1" dirty="0"/>
            <a:t>Findable</a:t>
          </a:r>
          <a:endParaRPr lang="fr-FR" sz="1800" b="1" dirty="0"/>
        </a:p>
      </dgm:t>
    </dgm:pt>
    <dgm:pt modelId="{A90D0902-E61E-1D4B-B8DB-A8A653D2FF8D}" type="parTrans" cxnId="{6AEF5EC8-872D-FB42-A388-AC2A8459E7C5}">
      <dgm:prSet/>
      <dgm:spPr/>
      <dgm:t>
        <a:bodyPr/>
        <a:lstStyle/>
        <a:p>
          <a:endParaRPr lang="fr-FR"/>
        </a:p>
      </dgm:t>
    </dgm:pt>
    <dgm:pt modelId="{E0B07F79-F986-084E-9987-0F309FF15C2F}" type="sibTrans" cxnId="{6AEF5EC8-872D-FB42-A388-AC2A8459E7C5}">
      <dgm:prSet/>
      <dgm:spPr/>
      <dgm:t>
        <a:bodyPr/>
        <a:lstStyle/>
        <a:p>
          <a:endParaRPr lang="fr-FR"/>
        </a:p>
      </dgm:t>
    </dgm:pt>
    <dgm:pt modelId="{511A3863-3B82-7845-9CB4-24D9E2EC16B2}">
      <dgm:prSet phldrT="[Texte]" custT="1">
        <dgm:style>
          <a:lnRef idx="0">
            <a:schemeClr val="accent6"/>
          </a:lnRef>
          <a:fillRef idx="3">
            <a:schemeClr val="accent6"/>
          </a:fillRef>
          <a:effectRef idx="3">
            <a:schemeClr val="accent6"/>
          </a:effectRef>
          <a:fontRef idx="minor">
            <a:schemeClr val="lt1"/>
          </a:fontRef>
        </dgm:style>
      </dgm:prSet>
      <dgm:spPr/>
      <dgm:t>
        <a:bodyPr tIns="0" bIns="0"/>
        <a:lstStyle/>
        <a:p>
          <a:r>
            <a:rPr lang="en-GB" sz="1800" b="1" dirty="0"/>
            <a:t>Accessible</a:t>
          </a:r>
          <a:endParaRPr lang="fr-FR" sz="1800" b="1" dirty="0"/>
        </a:p>
      </dgm:t>
    </dgm:pt>
    <dgm:pt modelId="{C76B5154-7AD9-A441-9611-CD5A4E5235E9}" type="parTrans" cxnId="{352936E8-9E42-214D-B8E8-8715536778F6}">
      <dgm:prSet/>
      <dgm:spPr/>
      <dgm:t>
        <a:bodyPr/>
        <a:lstStyle/>
        <a:p>
          <a:endParaRPr lang="fr-FR"/>
        </a:p>
      </dgm:t>
    </dgm:pt>
    <dgm:pt modelId="{3C8A5105-E04A-5B48-B9C6-7B4B92F1DE9A}" type="sibTrans" cxnId="{352936E8-9E42-214D-B8E8-8715536778F6}">
      <dgm:prSet/>
      <dgm:spPr/>
      <dgm:t>
        <a:bodyPr/>
        <a:lstStyle/>
        <a:p>
          <a:endParaRPr lang="fr-FR"/>
        </a:p>
      </dgm:t>
    </dgm:pt>
    <dgm:pt modelId="{E768672F-EDAA-734A-8625-D353CC7EEB30}">
      <dgm:prSet phldrT="[Texte]" custT="1">
        <dgm:style>
          <a:lnRef idx="0">
            <a:schemeClr val="accent6"/>
          </a:lnRef>
          <a:fillRef idx="3">
            <a:schemeClr val="accent6"/>
          </a:fillRef>
          <a:effectRef idx="3">
            <a:schemeClr val="accent6"/>
          </a:effectRef>
          <a:fontRef idx="minor">
            <a:schemeClr val="lt1"/>
          </a:fontRef>
        </dgm:style>
      </dgm:prSet>
      <dgm:spPr/>
      <dgm:t>
        <a:bodyPr/>
        <a:lstStyle/>
        <a:p>
          <a:r>
            <a:rPr lang="en-GB" sz="1800" b="1" dirty="0"/>
            <a:t>Interoperable</a:t>
          </a:r>
          <a:endParaRPr lang="fr-FR" sz="1800" b="1" dirty="0"/>
        </a:p>
      </dgm:t>
    </dgm:pt>
    <dgm:pt modelId="{AEFCF117-D8DE-6E4D-90A2-3AD5B44CF8A5}" type="parTrans" cxnId="{E12A0C05-9EFD-5842-9063-FFFC1C01F464}">
      <dgm:prSet/>
      <dgm:spPr/>
      <dgm:t>
        <a:bodyPr/>
        <a:lstStyle/>
        <a:p>
          <a:endParaRPr lang="fr-FR"/>
        </a:p>
      </dgm:t>
    </dgm:pt>
    <dgm:pt modelId="{904B76AA-6A4F-1641-AEBE-4114DF462867}" type="sibTrans" cxnId="{E12A0C05-9EFD-5842-9063-FFFC1C01F464}">
      <dgm:prSet/>
      <dgm:spPr/>
      <dgm:t>
        <a:bodyPr/>
        <a:lstStyle/>
        <a:p>
          <a:endParaRPr lang="fr-FR"/>
        </a:p>
      </dgm:t>
    </dgm:pt>
    <dgm:pt modelId="{B116253B-6F52-2747-92C9-8D4CE3D3D909}">
      <dgm:prSet phldrT="[Texte]" custT="1">
        <dgm:style>
          <a:lnRef idx="0">
            <a:schemeClr val="accent6"/>
          </a:lnRef>
          <a:fillRef idx="3">
            <a:schemeClr val="accent6"/>
          </a:fillRef>
          <a:effectRef idx="3">
            <a:schemeClr val="accent6"/>
          </a:effectRef>
          <a:fontRef idx="minor">
            <a:schemeClr val="lt1"/>
          </a:fontRef>
        </dgm:style>
      </dgm:prSet>
      <dgm:spPr/>
      <dgm:t>
        <a:bodyPr tIns="0" bIns="36000"/>
        <a:lstStyle/>
        <a:p>
          <a:r>
            <a:rPr lang="en-GB" sz="1400" dirty="0"/>
            <a:t>Distributed model: </a:t>
          </a:r>
          <a:r>
            <a:rPr lang="en-GB" sz="1400" u="sng" dirty="0"/>
            <a:t>no central </a:t>
          </a:r>
          <a:r>
            <a:rPr lang="en-GB" sz="1400" u="sng" dirty="0" err="1"/>
            <a:t>phenomic</a:t>
          </a:r>
          <a:r>
            <a:rPr lang="en-GB" sz="1400" u="sng" dirty="0"/>
            <a:t> data archive </a:t>
          </a:r>
          <a:endParaRPr lang="fr-FR" sz="1400" u="sng" dirty="0"/>
        </a:p>
      </dgm:t>
    </dgm:pt>
    <dgm:pt modelId="{62A91DC3-4905-5B4E-9840-DB86D1F2EFF5}" type="parTrans" cxnId="{71194C84-7A95-5742-87B5-9BF000B872DD}">
      <dgm:prSet/>
      <dgm:spPr/>
      <dgm:t>
        <a:bodyPr/>
        <a:lstStyle/>
        <a:p>
          <a:endParaRPr lang="fr-FR"/>
        </a:p>
      </dgm:t>
    </dgm:pt>
    <dgm:pt modelId="{916B3808-CAF9-F24F-A7BD-09422EEFA1DA}" type="sibTrans" cxnId="{71194C84-7A95-5742-87B5-9BF000B872DD}">
      <dgm:prSet/>
      <dgm:spPr/>
      <dgm:t>
        <a:bodyPr/>
        <a:lstStyle/>
        <a:p>
          <a:endParaRPr lang="fr-FR"/>
        </a:p>
      </dgm:t>
    </dgm:pt>
    <dgm:pt modelId="{15D3D928-09D8-B24A-87C3-E2523D0A3120}">
      <dgm:prSet custT="1">
        <dgm:style>
          <a:lnRef idx="0">
            <a:schemeClr val="accent6"/>
          </a:lnRef>
          <a:fillRef idx="3">
            <a:schemeClr val="accent6"/>
          </a:fillRef>
          <a:effectRef idx="3">
            <a:schemeClr val="accent6"/>
          </a:effectRef>
          <a:fontRef idx="minor">
            <a:schemeClr val="lt1"/>
          </a:fontRef>
        </dgm:style>
      </dgm:prSet>
      <dgm:spPr/>
      <dgm:t>
        <a:bodyPr tIns="0" bIns="36000"/>
        <a:lstStyle/>
        <a:p>
          <a:r>
            <a:rPr lang="en-GB" sz="1400" dirty="0"/>
            <a:t>Agreed or compatible ID and Metadata policy</a:t>
          </a:r>
        </a:p>
      </dgm:t>
    </dgm:pt>
    <dgm:pt modelId="{11E3316C-68E1-A043-BACB-E2882E09972D}" type="parTrans" cxnId="{05DDA386-9DAF-A64D-90D6-699F746127C9}">
      <dgm:prSet/>
      <dgm:spPr/>
      <dgm:t>
        <a:bodyPr/>
        <a:lstStyle/>
        <a:p>
          <a:endParaRPr lang="fr-FR"/>
        </a:p>
      </dgm:t>
    </dgm:pt>
    <dgm:pt modelId="{41333BA9-D680-3840-BE2D-251B9FB014D5}" type="sibTrans" cxnId="{05DDA386-9DAF-A64D-90D6-699F746127C9}">
      <dgm:prSet/>
      <dgm:spPr/>
      <dgm:t>
        <a:bodyPr/>
        <a:lstStyle/>
        <a:p>
          <a:endParaRPr lang="fr-FR"/>
        </a:p>
      </dgm:t>
    </dgm:pt>
    <dgm:pt modelId="{8D141F5F-2E2D-9440-901D-057B2CE5F950}">
      <dgm:prSet custT="1">
        <dgm:style>
          <a:lnRef idx="0">
            <a:schemeClr val="accent6"/>
          </a:lnRef>
          <a:fillRef idx="3">
            <a:schemeClr val="accent6"/>
          </a:fillRef>
          <a:effectRef idx="3">
            <a:schemeClr val="accent6"/>
          </a:effectRef>
          <a:fontRef idx="minor">
            <a:schemeClr val="lt1"/>
          </a:fontRef>
        </dgm:style>
      </dgm:prSet>
      <dgm:spPr/>
      <dgm:t>
        <a:bodyPr/>
        <a:lstStyle/>
        <a:p>
          <a:r>
            <a:rPr lang="fr-FR" sz="1800" b="1" dirty="0" err="1"/>
            <a:t>Reusable</a:t>
          </a:r>
          <a:endParaRPr lang="fr-FR" sz="1800" b="1" dirty="0"/>
        </a:p>
      </dgm:t>
    </dgm:pt>
    <dgm:pt modelId="{9AA9CAC9-1E86-0E4C-97DA-47985004D79D}" type="parTrans" cxnId="{4B881D35-FB5D-344F-BE0D-C5212FFB6A17}">
      <dgm:prSet/>
      <dgm:spPr/>
      <dgm:t>
        <a:bodyPr/>
        <a:lstStyle/>
        <a:p>
          <a:endParaRPr lang="fr-FR"/>
        </a:p>
      </dgm:t>
    </dgm:pt>
    <dgm:pt modelId="{3BCA4CDF-A609-0042-84C8-A154ECA0EEF1}" type="sibTrans" cxnId="{4B881D35-FB5D-344F-BE0D-C5212FFB6A17}">
      <dgm:prSet/>
      <dgm:spPr/>
      <dgm:t>
        <a:bodyPr/>
        <a:lstStyle/>
        <a:p>
          <a:endParaRPr lang="fr-FR"/>
        </a:p>
      </dgm:t>
    </dgm:pt>
    <dgm:pt modelId="{86A17509-B520-9743-9C6C-C198EE34B0A3}">
      <dgm:prSet phldrT="[Texte]" custT="1">
        <dgm:style>
          <a:lnRef idx="0">
            <a:schemeClr val="accent6"/>
          </a:lnRef>
          <a:fillRef idx="3">
            <a:schemeClr val="accent6"/>
          </a:fillRef>
          <a:effectRef idx="3">
            <a:schemeClr val="accent6"/>
          </a:effectRef>
          <a:fontRef idx="minor">
            <a:schemeClr val="lt1"/>
          </a:fontRef>
        </dgm:style>
      </dgm:prSet>
      <dgm:spPr/>
      <dgm:t>
        <a:bodyPr tIns="0" bIns="0"/>
        <a:lstStyle/>
        <a:p>
          <a:r>
            <a:rPr lang="en-GB" sz="1400" dirty="0"/>
            <a:t>Complex life cycle</a:t>
          </a:r>
          <a:endParaRPr lang="fr-FR" sz="1400" dirty="0"/>
        </a:p>
      </dgm:t>
    </dgm:pt>
    <dgm:pt modelId="{EAB426DE-AF1C-324F-8253-2906708977A8}" type="parTrans" cxnId="{A92F3827-B0F5-5E45-88C2-F8A86A4B66BE}">
      <dgm:prSet/>
      <dgm:spPr/>
      <dgm:t>
        <a:bodyPr/>
        <a:lstStyle/>
        <a:p>
          <a:endParaRPr lang="fr-FR"/>
        </a:p>
      </dgm:t>
    </dgm:pt>
    <dgm:pt modelId="{5269678A-DAD8-694F-ABDA-17A18929C3C9}" type="sibTrans" cxnId="{A92F3827-B0F5-5E45-88C2-F8A86A4B66BE}">
      <dgm:prSet/>
      <dgm:spPr/>
      <dgm:t>
        <a:bodyPr/>
        <a:lstStyle/>
        <a:p>
          <a:endParaRPr lang="fr-FR"/>
        </a:p>
      </dgm:t>
    </dgm:pt>
    <dgm:pt modelId="{21673ACC-68C6-FE4C-888E-D703B3BE8930}">
      <dgm:prSet phldrT="[Texte]" custT="1">
        <dgm:style>
          <a:lnRef idx="0">
            <a:schemeClr val="accent6"/>
          </a:lnRef>
          <a:fillRef idx="3">
            <a:schemeClr val="accent6"/>
          </a:fillRef>
          <a:effectRef idx="3">
            <a:schemeClr val="accent6"/>
          </a:effectRef>
          <a:fontRef idx="minor">
            <a:schemeClr val="lt1"/>
          </a:fontRef>
        </dgm:style>
      </dgm:prSet>
      <dgm:spPr/>
      <dgm:t>
        <a:bodyPr tIns="0" bIns="0"/>
        <a:lstStyle/>
        <a:p>
          <a:r>
            <a:rPr lang="en-GB" sz="1400" dirty="0"/>
            <a:t>Different types of data</a:t>
          </a:r>
          <a:endParaRPr lang="fr-FR" sz="1400" dirty="0"/>
        </a:p>
      </dgm:t>
    </dgm:pt>
    <dgm:pt modelId="{FD3BECB7-E777-2B4A-929B-10B32E9F5142}" type="parTrans" cxnId="{75EFC719-F362-804B-9D81-4A391D07EEF7}">
      <dgm:prSet/>
      <dgm:spPr/>
      <dgm:t>
        <a:bodyPr/>
        <a:lstStyle/>
        <a:p>
          <a:endParaRPr lang="fr-FR"/>
        </a:p>
      </dgm:t>
    </dgm:pt>
    <dgm:pt modelId="{DA94BF9C-A3B7-AA4E-A436-7A34D8ADCB3D}" type="sibTrans" cxnId="{75EFC719-F362-804B-9D81-4A391D07EEF7}">
      <dgm:prSet/>
      <dgm:spPr/>
      <dgm:t>
        <a:bodyPr/>
        <a:lstStyle/>
        <a:p>
          <a:endParaRPr lang="fr-FR"/>
        </a:p>
      </dgm:t>
    </dgm:pt>
    <dgm:pt modelId="{B034614F-1F5F-534C-A1D6-6A11D4F900B9}">
      <dgm:prSet phldrT="[Texte]" custT="1">
        <dgm:style>
          <a:lnRef idx="0">
            <a:schemeClr val="accent6"/>
          </a:lnRef>
          <a:fillRef idx="3">
            <a:schemeClr val="accent6"/>
          </a:fillRef>
          <a:effectRef idx="3">
            <a:schemeClr val="accent6"/>
          </a:effectRef>
          <a:fontRef idx="minor">
            <a:schemeClr val="lt1"/>
          </a:fontRef>
        </dgm:style>
      </dgm:prSet>
      <dgm:spPr/>
      <dgm:t>
        <a:bodyPr tIns="0" bIns="0"/>
        <a:lstStyle/>
        <a:p>
          <a:r>
            <a:rPr lang="en-GB" sz="1400" dirty="0"/>
            <a:t>Complex DMP</a:t>
          </a:r>
          <a:endParaRPr lang="fr-FR" sz="1400" dirty="0"/>
        </a:p>
      </dgm:t>
    </dgm:pt>
    <dgm:pt modelId="{B88C4E52-4CE2-BC4D-8414-E8FC6A8F63B2}" type="parTrans" cxnId="{53A6BCE5-A22E-A94D-89F5-2AA7CA95908A}">
      <dgm:prSet/>
      <dgm:spPr/>
      <dgm:t>
        <a:bodyPr/>
        <a:lstStyle/>
        <a:p>
          <a:endParaRPr lang="fr-FR"/>
        </a:p>
      </dgm:t>
    </dgm:pt>
    <dgm:pt modelId="{30CEE2F6-4883-784E-8D59-DFD04B22FAFE}" type="sibTrans" cxnId="{53A6BCE5-A22E-A94D-89F5-2AA7CA95908A}">
      <dgm:prSet/>
      <dgm:spPr/>
      <dgm:t>
        <a:bodyPr/>
        <a:lstStyle/>
        <a:p>
          <a:endParaRPr lang="fr-FR"/>
        </a:p>
      </dgm:t>
    </dgm:pt>
    <dgm:pt modelId="{35A38FA9-D0E6-D249-9E39-6A9E013DEDA8}">
      <dgm:prSet custT="1">
        <dgm:style>
          <a:lnRef idx="0">
            <a:schemeClr val="accent6"/>
          </a:lnRef>
          <a:fillRef idx="3">
            <a:schemeClr val="accent6"/>
          </a:fillRef>
          <a:effectRef idx="3">
            <a:schemeClr val="accent6"/>
          </a:effectRef>
          <a:fontRef idx="minor">
            <a:schemeClr val="lt1"/>
          </a:fontRef>
        </dgm:style>
      </dgm:prSet>
      <dgm:spPr/>
      <dgm:t>
        <a:bodyPr/>
        <a:lstStyle/>
        <a:p>
          <a:r>
            <a:rPr lang="en-US" sz="1400" dirty="0"/>
            <a:t>Compatible standards</a:t>
          </a:r>
        </a:p>
      </dgm:t>
    </dgm:pt>
    <dgm:pt modelId="{E41E687D-B9AA-6740-80C6-81167DA721D8}" type="parTrans" cxnId="{47552F0E-DFF5-8F43-95A3-4120EB9E9D83}">
      <dgm:prSet/>
      <dgm:spPr/>
      <dgm:t>
        <a:bodyPr/>
        <a:lstStyle/>
        <a:p>
          <a:endParaRPr lang="fr-FR"/>
        </a:p>
      </dgm:t>
    </dgm:pt>
    <dgm:pt modelId="{93A26C2C-58FB-8E47-95E1-60E1EFC5E2C7}" type="sibTrans" cxnId="{47552F0E-DFF5-8F43-95A3-4120EB9E9D83}">
      <dgm:prSet/>
      <dgm:spPr/>
      <dgm:t>
        <a:bodyPr/>
        <a:lstStyle/>
        <a:p>
          <a:endParaRPr lang="fr-FR"/>
        </a:p>
      </dgm:t>
    </dgm:pt>
    <dgm:pt modelId="{6D644D82-1357-D14F-A280-2C8CF34B8F77}">
      <dgm:prSet custT="1">
        <dgm:style>
          <a:lnRef idx="0">
            <a:schemeClr val="accent6"/>
          </a:lnRef>
          <a:fillRef idx="3">
            <a:schemeClr val="accent6"/>
          </a:fillRef>
          <a:effectRef idx="3">
            <a:schemeClr val="accent6"/>
          </a:effectRef>
          <a:fontRef idx="minor">
            <a:schemeClr val="lt1"/>
          </a:fontRef>
        </dgm:style>
      </dgm:prSet>
      <dgm:spPr/>
      <dgm:t>
        <a:bodyPr/>
        <a:lstStyle/>
        <a:p>
          <a:r>
            <a:rPr lang="en-US" sz="1400" dirty="0"/>
            <a:t>Issues in relation with big data</a:t>
          </a:r>
        </a:p>
      </dgm:t>
    </dgm:pt>
    <dgm:pt modelId="{0079BB3D-7298-894B-A7AE-72785AE6C64B}" type="parTrans" cxnId="{AF2D5D4A-3FE7-9540-B6A5-B82A59459EC4}">
      <dgm:prSet/>
      <dgm:spPr/>
      <dgm:t>
        <a:bodyPr/>
        <a:lstStyle/>
        <a:p>
          <a:endParaRPr lang="fr-FR"/>
        </a:p>
      </dgm:t>
    </dgm:pt>
    <dgm:pt modelId="{7AF75007-06FC-DA42-B399-9378B52E874D}" type="sibTrans" cxnId="{AF2D5D4A-3FE7-9540-B6A5-B82A59459EC4}">
      <dgm:prSet/>
      <dgm:spPr/>
      <dgm:t>
        <a:bodyPr/>
        <a:lstStyle/>
        <a:p>
          <a:endParaRPr lang="fr-FR"/>
        </a:p>
      </dgm:t>
    </dgm:pt>
    <dgm:pt modelId="{E54DC661-E89B-274B-A8FB-007FCF0516D6}">
      <dgm:prSet custT="1">
        <dgm:style>
          <a:lnRef idx="0">
            <a:schemeClr val="accent6"/>
          </a:lnRef>
          <a:fillRef idx="3">
            <a:schemeClr val="accent6"/>
          </a:fillRef>
          <a:effectRef idx="3">
            <a:schemeClr val="accent6"/>
          </a:effectRef>
          <a:fontRef idx="minor">
            <a:schemeClr val="lt1"/>
          </a:fontRef>
        </dgm:style>
      </dgm:prSet>
      <dgm:spPr/>
      <dgm:t>
        <a:bodyPr/>
        <a:lstStyle/>
        <a:p>
          <a:r>
            <a:rPr lang="en-GB" sz="1400" dirty="0"/>
            <a:t>Phenotype = Genotype x Environment x Cultural practice =&gt; different silos of metadata definition</a:t>
          </a:r>
        </a:p>
      </dgm:t>
    </dgm:pt>
    <dgm:pt modelId="{18879062-EC95-1148-B0F2-2612CEC12082}" type="parTrans" cxnId="{AF8D33F7-12E0-3E4B-AD1B-A848C56C1DA0}">
      <dgm:prSet/>
      <dgm:spPr/>
      <dgm:t>
        <a:bodyPr/>
        <a:lstStyle/>
        <a:p>
          <a:endParaRPr lang="fr-FR"/>
        </a:p>
      </dgm:t>
    </dgm:pt>
    <dgm:pt modelId="{DB1154DE-A100-CB46-8545-0D2B37A0C659}" type="sibTrans" cxnId="{AF8D33F7-12E0-3E4B-AD1B-A848C56C1DA0}">
      <dgm:prSet/>
      <dgm:spPr/>
      <dgm:t>
        <a:bodyPr/>
        <a:lstStyle/>
        <a:p>
          <a:endParaRPr lang="fr-FR"/>
        </a:p>
      </dgm:t>
    </dgm:pt>
    <dgm:pt modelId="{D4525C34-2163-FE47-ABBA-51E7842FA7A8}">
      <dgm:prSet custT="1">
        <dgm:style>
          <a:lnRef idx="0">
            <a:schemeClr val="accent6"/>
          </a:lnRef>
          <a:fillRef idx="3">
            <a:schemeClr val="accent6"/>
          </a:fillRef>
          <a:effectRef idx="3">
            <a:schemeClr val="accent6"/>
          </a:effectRef>
          <a:fontRef idx="minor">
            <a:schemeClr val="lt1"/>
          </a:fontRef>
        </dgm:style>
      </dgm:prSet>
      <dgm:spPr/>
      <dgm:t>
        <a:bodyPr/>
        <a:lstStyle/>
        <a:p>
          <a:r>
            <a:rPr lang="en-GB" sz="1400" dirty="0"/>
            <a:t>Provenance is complex</a:t>
          </a:r>
        </a:p>
      </dgm:t>
    </dgm:pt>
    <dgm:pt modelId="{C47B73EA-E41B-AA41-BA6F-8BAD825C2941}" type="parTrans" cxnId="{5317492C-06A3-2A41-A573-B105FEC918A7}">
      <dgm:prSet/>
      <dgm:spPr/>
      <dgm:t>
        <a:bodyPr/>
        <a:lstStyle/>
        <a:p>
          <a:endParaRPr lang="fr-FR"/>
        </a:p>
      </dgm:t>
    </dgm:pt>
    <dgm:pt modelId="{8893AED9-5856-6743-A64B-25506220113E}" type="sibTrans" cxnId="{5317492C-06A3-2A41-A573-B105FEC918A7}">
      <dgm:prSet/>
      <dgm:spPr/>
      <dgm:t>
        <a:bodyPr/>
        <a:lstStyle/>
        <a:p>
          <a:endParaRPr lang="fr-FR"/>
        </a:p>
      </dgm:t>
    </dgm:pt>
    <dgm:pt modelId="{5DF24ADB-8364-E04D-8E82-EC2A91A1C6C2}" type="pres">
      <dgm:prSet presAssocID="{7D7CEF03-FC67-5142-A1EB-8BF289F7CC28}" presName="Name0" presStyleCnt="0">
        <dgm:presLayoutVars>
          <dgm:chMax val="7"/>
          <dgm:chPref val="7"/>
          <dgm:dir/>
        </dgm:presLayoutVars>
      </dgm:prSet>
      <dgm:spPr/>
    </dgm:pt>
    <dgm:pt modelId="{E57F5A4E-868F-2447-9A5F-5111C7509E17}" type="pres">
      <dgm:prSet presAssocID="{7D7CEF03-FC67-5142-A1EB-8BF289F7CC28}" presName="Name1" presStyleCnt="0"/>
      <dgm:spPr/>
    </dgm:pt>
    <dgm:pt modelId="{266D94F9-F369-8F4B-A905-5F540BF1B75B}" type="pres">
      <dgm:prSet presAssocID="{7D7CEF03-FC67-5142-A1EB-8BF289F7CC28}" presName="cycle" presStyleCnt="0"/>
      <dgm:spPr/>
    </dgm:pt>
    <dgm:pt modelId="{F9BB92B7-CF03-6F43-A970-1BEC31AE25E8}" type="pres">
      <dgm:prSet presAssocID="{7D7CEF03-FC67-5142-A1EB-8BF289F7CC28}" presName="srcNode" presStyleLbl="node1" presStyleIdx="0" presStyleCnt="4"/>
      <dgm:spPr/>
    </dgm:pt>
    <dgm:pt modelId="{FF944383-DBBF-0C4D-B09C-354D23E6D217}" type="pres">
      <dgm:prSet presAssocID="{7D7CEF03-FC67-5142-A1EB-8BF289F7CC28}" presName="conn" presStyleLbl="parChTrans1D2" presStyleIdx="0" presStyleCnt="1"/>
      <dgm:spPr/>
    </dgm:pt>
    <dgm:pt modelId="{1438B6A7-65AD-9242-8C89-A653CD20227A}" type="pres">
      <dgm:prSet presAssocID="{7D7CEF03-FC67-5142-A1EB-8BF289F7CC28}" presName="extraNode" presStyleLbl="node1" presStyleIdx="0" presStyleCnt="4"/>
      <dgm:spPr/>
    </dgm:pt>
    <dgm:pt modelId="{72DADFDC-5BFA-FC4C-B609-2AEEAEC03F34}" type="pres">
      <dgm:prSet presAssocID="{7D7CEF03-FC67-5142-A1EB-8BF289F7CC28}" presName="dstNode" presStyleLbl="node1" presStyleIdx="0" presStyleCnt="4"/>
      <dgm:spPr/>
    </dgm:pt>
    <dgm:pt modelId="{115871F2-F95C-CE4B-BA73-078D3E32176C}" type="pres">
      <dgm:prSet presAssocID="{D9186338-0594-6E4D-A43D-0536F7D7A765}" presName="text_1" presStyleLbl="node1" presStyleIdx="0" presStyleCnt="4">
        <dgm:presLayoutVars>
          <dgm:bulletEnabled val="1"/>
        </dgm:presLayoutVars>
      </dgm:prSet>
      <dgm:spPr/>
    </dgm:pt>
    <dgm:pt modelId="{691BAA16-365B-9546-A083-E15817BB2E76}" type="pres">
      <dgm:prSet presAssocID="{D9186338-0594-6E4D-A43D-0536F7D7A765}" presName="accent_1" presStyleCnt="0"/>
      <dgm:spPr/>
    </dgm:pt>
    <dgm:pt modelId="{7D62DDD1-3D5D-9244-8D44-DCC0BBF98D45}" type="pres">
      <dgm:prSet presAssocID="{D9186338-0594-6E4D-A43D-0536F7D7A765}" presName="accentRepeatNode" presStyleLbl="solidFgAcc1" presStyleIdx="0" presStyleCnt="4"/>
      <dgm:spPr>
        <a:blipFill rotWithShape="0">
          <a:blip xmlns:r="http://schemas.openxmlformats.org/officeDocument/2006/relationships" r:embed="rId1" cstate="screen">
            <a:extLst>
              <a:ext uri="{28A0092B-C50C-407E-A947-70E740481C1C}">
                <a14:useLocalDpi xmlns:a14="http://schemas.microsoft.com/office/drawing/2010/main"/>
              </a:ext>
            </a:extLst>
          </a:blip>
          <a:srcRect/>
          <a:stretch>
            <a:fillRect l="-1000" r="-1000"/>
          </a:stretch>
        </a:blipFill>
      </dgm:spPr>
    </dgm:pt>
    <dgm:pt modelId="{20325781-CCD3-BC46-BD54-1E30B91EC805}" type="pres">
      <dgm:prSet presAssocID="{511A3863-3B82-7845-9CB4-24D9E2EC16B2}" presName="text_2" presStyleLbl="node1" presStyleIdx="1" presStyleCnt="4">
        <dgm:presLayoutVars>
          <dgm:bulletEnabled val="1"/>
        </dgm:presLayoutVars>
      </dgm:prSet>
      <dgm:spPr/>
    </dgm:pt>
    <dgm:pt modelId="{91787730-7D8C-124E-803F-DE29E9591CE8}" type="pres">
      <dgm:prSet presAssocID="{511A3863-3B82-7845-9CB4-24D9E2EC16B2}" presName="accent_2" presStyleCnt="0"/>
      <dgm:spPr/>
    </dgm:pt>
    <dgm:pt modelId="{A18E2545-E5B4-FF4E-8FCF-6D63957DB849}" type="pres">
      <dgm:prSet presAssocID="{511A3863-3B82-7845-9CB4-24D9E2EC16B2}" presName="accentRepeatNode" presStyleLbl="solidFgAcc1" presStyleIdx="1" presStyleCnt="4"/>
      <dgm:spPr>
        <a:blipFill rotWithShape="0">
          <a:blip xmlns:r="http://schemas.openxmlformats.org/officeDocument/2006/relationships" r:embed="rId2" cstate="screen">
            <a:extLst>
              <a:ext uri="{28A0092B-C50C-407E-A947-70E740481C1C}">
                <a14:useLocalDpi xmlns:a14="http://schemas.microsoft.com/office/drawing/2010/main"/>
              </a:ext>
            </a:extLst>
          </a:blip>
          <a:srcRect/>
          <a:stretch>
            <a:fillRect l="-1000" r="-1000"/>
          </a:stretch>
        </a:blipFill>
      </dgm:spPr>
    </dgm:pt>
    <dgm:pt modelId="{ABC03619-F200-1245-86DC-C95A2F005399}" type="pres">
      <dgm:prSet presAssocID="{E768672F-EDAA-734A-8625-D353CC7EEB30}" presName="text_3" presStyleLbl="node1" presStyleIdx="2" presStyleCnt="4">
        <dgm:presLayoutVars>
          <dgm:bulletEnabled val="1"/>
        </dgm:presLayoutVars>
      </dgm:prSet>
      <dgm:spPr/>
    </dgm:pt>
    <dgm:pt modelId="{EB65377F-8F2F-D04F-BB57-627324C3BFC7}" type="pres">
      <dgm:prSet presAssocID="{E768672F-EDAA-734A-8625-D353CC7EEB30}" presName="accent_3" presStyleCnt="0"/>
      <dgm:spPr/>
    </dgm:pt>
    <dgm:pt modelId="{C6842C93-A243-6D4F-9D6E-9D215061CD09}" type="pres">
      <dgm:prSet presAssocID="{E768672F-EDAA-734A-8625-D353CC7EEB30}" presName="accentRepeatNode" presStyleLbl="solidFgAcc1" presStyleIdx="2" presStyleCnt="4"/>
      <dgm:spPr>
        <a:blipFill rotWithShape="0">
          <a:blip xmlns:r="http://schemas.openxmlformats.org/officeDocument/2006/relationships" r:embed="rId3" cstate="screen">
            <a:extLst>
              <a:ext uri="{28A0092B-C50C-407E-A947-70E740481C1C}">
                <a14:useLocalDpi xmlns:a14="http://schemas.microsoft.com/office/drawing/2010/main"/>
              </a:ext>
            </a:extLst>
          </a:blip>
          <a:srcRect/>
          <a:stretch>
            <a:fillRect l="-1000" r="-1000"/>
          </a:stretch>
        </a:blipFill>
      </dgm:spPr>
    </dgm:pt>
    <dgm:pt modelId="{31D73366-8514-4140-B2EF-A0959F0CB646}" type="pres">
      <dgm:prSet presAssocID="{8D141F5F-2E2D-9440-901D-057B2CE5F950}" presName="text_4" presStyleLbl="node1" presStyleIdx="3" presStyleCnt="4">
        <dgm:presLayoutVars>
          <dgm:bulletEnabled val="1"/>
        </dgm:presLayoutVars>
      </dgm:prSet>
      <dgm:spPr/>
    </dgm:pt>
    <dgm:pt modelId="{9133051B-8778-4443-80C5-B43C69414F14}" type="pres">
      <dgm:prSet presAssocID="{8D141F5F-2E2D-9440-901D-057B2CE5F950}" presName="accent_4" presStyleCnt="0"/>
      <dgm:spPr/>
    </dgm:pt>
    <dgm:pt modelId="{CC7C118E-8A5D-8B4D-9D61-4ADFEAEC94C9}" type="pres">
      <dgm:prSet presAssocID="{8D141F5F-2E2D-9440-901D-057B2CE5F950}" presName="accentRepeatNode" presStyleLbl="solidFgAcc1" presStyleIdx="3" presStyleCnt="4"/>
      <dgm:spPr>
        <a:blipFill rotWithShape="0">
          <a:blip xmlns:r="http://schemas.openxmlformats.org/officeDocument/2006/relationships" r:embed="rId4" cstate="screen">
            <a:extLst>
              <a:ext uri="{28A0092B-C50C-407E-A947-70E740481C1C}">
                <a14:useLocalDpi xmlns:a14="http://schemas.microsoft.com/office/drawing/2010/main"/>
              </a:ext>
            </a:extLst>
          </a:blip>
          <a:srcRect/>
          <a:stretch>
            <a:fillRect l="-1000" r="-1000"/>
          </a:stretch>
        </a:blipFill>
      </dgm:spPr>
    </dgm:pt>
  </dgm:ptLst>
  <dgm:cxnLst>
    <dgm:cxn modelId="{1F9E2404-1117-DF49-A951-CAEFFD965DB4}" type="presOf" srcId="{B116253B-6F52-2747-92C9-8D4CE3D3D909}" destId="{115871F2-F95C-CE4B-BA73-078D3E32176C}" srcOrd="0" destOrd="1" presId="urn:microsoft.com/office/officeart/2008/layout/VerticalCurvedList"/>
    <dgm:cxn modelId="{4C14E304-D9CC-8E4C-A9CB-29BCD435415E}" type="presOf" srcId="{916B3808-CAF9-F24F-A7BD-09422EEFA1DA}" destId="{FF944383-DBBF-0C4D-B09C-354D23E6D217}" srcOrd="0" destOrd="0" presId="urn:microsoft.com/office/officeart/2008/layout/VerticalCurvedList"/>
    <dgm:cxn modelId="{E12A0C05-9EFD-5842-9063-FFFC1C01F464}" srcId="{7D7CEF03-FC67-5142-A1EB-8BF289F7CC28}" destId="{E768672F-EDAA-734A-8625-D353CC7EEB30}" srcOrd="2" destOrd="0" parTransId="{AEFCF117-D8DE-6E4D-90A2-3AD5B44CF8A5}" sibTransId="{904B76AA-6A4F-1641-AEBE-4114DF462867}"/>
    <dgm:cxn modelId="{47552F0E-DFF5-8F43-95A3-4120EB9E9D83}" srcId="{E768672F-EDAA-734A-8625-D353CC7EEB30}" destId="{35A38FA9-D0E6-D249-9E39-6A9E013DEDA8}" srcOrd="0" destOrd="0" parTransId="{E41E687D-B9AA-6740-80C6-81167DA721D8}" sibTransId="{93A26C2C-58FB-8E47-95E1-60E1EFC5E2C7}"/>
    <dgm:cxn modelId="{75EFC719-F362-804B-9D81-4A391D07EEF7}" srcId="{511A3863-3B82-7845-9CB4-24D9E2EC16B2}" destId="{21673ACC-68C6-FE4C-888E-D703B3BE8930}" srcOrd="1" destOrd="0" parTransId="{FD3BECB7-E777-2B4A-929B-10B32E9F5142}" sibTransId="{DA94BF9C-A3B7-AA4E-A436-7A34D8ADCB3D}"/>
    <dgm:cxn modelId="{A92F3827-B0F5-5E45-88C2-F8A86A4B66BE}" srcId="{511A3863-3B82-7845-9CB4-24D9E2EC16B2}" destId="{86A17509-B520-9743-9C6C-C198EE34B0A3}" srcOrd="0" destOrd="0" parTransId="{EAB426DE-AF1C-324F-8253-2906708977A8}" sibTransId="{5269678A-DAD8-694F-ABDA-17A18929C3C9}"/>
    <dgm:cxn modelId="{5317492C-06A3-2A41-A573-B105FEC918A7}" srcId="{8D141F5F-2E2D-9440-901D-057B2CE5F950}" destId="{D4525C34-2163-FE47-ABBA-51E7842FA7A8}" srcOrd="1" destOrd="0" parTransId="{C47B73EA-E41B-AA41-BA6F-8BAD825C2941}" sibTransId="{8893AED9-5856-6743-A64B-25506220113E}"/>
    <dgm:cxn modelId="{4B881D35-FB5D-344F-BE0D-C5212FFB6A17}" srcId="{7D7CEF03-FC67-5142-A1EB-8BF289F7CC28}" destId="{8D141F5F-2E2D-9440-901D-057B2CE5F950}" srcOrd="3" destOrd="0" parTransId="{9AA9CAC9-1E86-0E4C-97DA-47985004D79D}" sibTransId="{3BCA4CDF-A609-0042-84C8-A154ECA0EEF1}"/>
    <dgm:cxn modelId="{440BD043-D8C4-6849-945E-593F641A1F01}" type="presOf" srcId="{6D644D82-1357-D14F-A280-2C8CF34B8F77}" destId="{ABC03619-F200-1245-86DC-C95A2F005399}" srcOrd="0" destOrd="2" presId="urn:microsoft.com/office/officeart/2008/layout/VerticalCurvedList"/>
    <dgm:cxn modelId="{AF2D5D4A-3FE7-9540-B6A5-B82A59459EC4}" srcId="{E768672F-EDAA-734A-8625-D353CC7EEB30}" destId="{6D644D82-1357-D14F-A280-2C8CF34B8F77}" srcOrd="1" destOrd="0" parTransId="{0079BB3D-7298-894B-A7AE-72785AE6C64B}" sibTransId="{7AF75007-06FC-DA42-B399-9378B52E874D}"/>
    <dgm:cxn modelId="{BCFAD963-B4E5-9241-8C24-89D0AE218AD4}" type="presOf" srcId="{E54DC661-E89B-274B-A8FB-007FCF0516D6}" destId="{31D73366-8514-4140-B2EF-A0959F0CB646}" srcOrd="0" destOrd="1" presId="urn:microsoft.com/office/officeart/2008/layout/VerticalCurvedList"/>
    <dgm:cxn modelId="{C6898A6A-5673-BD4C-9C60-D8FCD5CD62D6}" type="presOf" srcId="{35A38FA9-D0E6-D249-9E39-6A9E013DEDA8}" destId="{ABC03619-F200-1245-86DC-C95A2F005399}" srcOrd="0" destOrd="1" presId="urn:microsoft.com/office/officeart/2008/layout/VerticalCurvedList"/>
    <dgm:cxn modelId="{6A5D3D6E-F4D4-1B42-AFBA-68CD006B1217}" type="presOf" srcId="{21673ACC-68C6-FE4C-888E-D703B3BE8930}" destId="{20325781-CCD3-BC46-BD54-1E30B91EC805}" srcOrd="0" destOrd="2" presId="urn:microsoft.com/office/officeart/2008/layout/VerticalCurvedList"/>
    <dgm:cxn modelId="{71194C84-7A95-5742-87B5-9BF000B872DD}" srcId="{D9186338-0594-6E4D-A43D-0536F7D7A765}" destId="{B116253B-6F52-2747-92C9-8D4CE3D3D909}" srcOrd="0" destOrd="0" parTransId="{62A91DC3-4905-5B4E-9840-DB86D1F2EFF5}" sibTransId="{916B3808-CAF9-F24F-A7BD-09422EEFA1DA}"/>
    <dgm:cxn modelId="{05DDA386-9DAF-A64D-90D6-699F746127C9}" srcId="{D9186338-0594-6E4D-A43D-0536F7D7A765}" destId="{15D3D928-09D8-B24A-87C3-E2523D0A3120}" srcOrd="1" destOrd="0" parTransId="{11E3316C-68E1-A043-BACB-E2882E09972D}" sibTransId="{41333BA9-D680-3840-BE2D-251B9FB014D5}"/>
    <dgm:cxn modelId="{9B8C8E94-7FD9-B246-B2A5-40D9FB332B8A}" type="presOf" srcId="{E768672F-EDAA-734A-8625-D353CC7EEB30}" destId="{ABC03619-F200-1245-86DC-C95A2F005399}" srcOrd="0" destOrd="0" presId="urn:microsoft.com/office/officeart/2008/layout/VerticalCurvedList"/>
    <dgm:cxn modelId="{0C43C8A6-1172-AA4E-8E67-D1CBC29E56FE}" type="presOf" srcId="{D9186338-0594-6E4D-A43D-0536F7D7A765}" destId="{115871F2-F95C-CE4B-BA73-078D3E32176C}" srcOrd="0" destOrd="0" presId="urn:microsoft.com/office/officeart/2008/layout/VerticalCurvedList"/>
    <dgm:cxn modelId="{0BC114B6-45D3-2240-A7C1-72E1F878F7EF}" type="presOf" srcId="{D4525C34-2163-FE47-ABBA-51E7842FA7A8}" destId="{31D73366-8514-4140-B2EF-A0959F0CB646}" srcOrd="0" destOrd="2" presId="urn:microsoft.com/office/officeart/2008/layout/VerticalCurvedList"/>
    <dgm:cxn modelId="{F1E72EBD-F04A-4444-9B7E-24785AB81B9E}" type="presOf" srcId="{7D7CEF03-FC67-5142-A1EB-8BF289F7CC28}" destId="{5DF24ADB-8364-E04D-8E82-EC2A91A1C6C2}" srcOrd="0" destOrd="0" presId="urn:microsoft.com/office/officeart/2008/layout/VerticalCurvedList"/>
    <dgm:cxn modelId="{05D9ADC3-C281-B74A-9451-97AC44ABE0B8}" type="presOf" srcId="{8D141F5F-2E2D-9440-901D-057B2CE5F950}" destId="{31D73366-8514-4140-B2EF-A0959F0CB646}" srcOrd="0" destOrd="0" presId="urn:microsoft.com/office/officeart/2008/layout/VerticalCurvedList"/>
    <dgm:cxn modelId="{6AEF5EC8-872D-FB42-A388-AC2A8459E7C5}" srcId="{7D7CEF03-FC67-5142-A1EB-8BF289F7CC28}" destId="{D9186338-0594-6E4D-A43D-0536F7D7A765}" srcOrd="0" destOrd="0" parTransId="{A90D0902-E61E-1D4B-B8DB-A8A653D2FF8D}" sibTransId="{E0B07F79-F986-084E-9987-0F309FF15C2F}"/>
    <dgm:cxn modelId="{E2B57CD4-E2EA-9B43-88A0-8B35A98C808B}" type="presOf" srcId="{B034614F-1F5F-534C-A1D6-6A11D4F900B9}" destId="{20325781-CCD3-BC46-BD54-1E30B91EC805}" srcOrd="0" destOrd="3" presId="urn:microsoft.com/office/officeart/2008/layout/VerticalCurvedList"/>
    <dgm:cxn modelId="{53A6BCE5-A22E-A94D-89F5-2AA7CA95908A}" srcId="{511A3863-3B82-7845-9CB4-24D9E2EC16B2}" destId="{B034614F-1F5F-534C-A1D6-6A11D4F900B9}" srcOrd="2" destOrd="0" parTransId="{B88C4E52-4CE2-BC4D-8414-E8FC6A8F63B2}" sibTransId="{30CEE2F6-4883-784E-8D59-DFD04B22FAFE}"/>
    <dgm:cxn modelId="{352936E8-9E42-214D-B8E8-8715536778F6}" srcId="{7D7CEF03-FC67-5142-A1EB-8BF289F7CC28}" destId="{511A3863-3B82-7845-9CB4-24D9E2EC16B2}" srcOrd="1" destOrd="0" parTransId="{C76B5154-7AD9-A441-9611-CD5A4E5235E9}" sibTransId="{3C8A5105-E04A-5B48-B9C6-7B4B92F1DE9A}"/>
    <dgm:cxn modelId="{6513F2F1-2009-964F-82B2-F003BAB9E07F}" type="presOf" srcId="{511A3863-3B82-7845-9CB4-24D9E2EC16B2}" destId="{20325781-CCD3-BC46-BD54-1E30B91EC805}" srcOrd="0" destOrd="0" presId="urn:microsoft.com/office/officeart/2008/layout/VerticalCurvedList"/>
    <dgm:cxn modelId="{AF8D33F7-12E0-3E4B-AD1B-A848C56C1DA0}" srcId="{8D141F5F-2E2D-9440-901D-057B2CE5F950}" destId="{E54DC661-E89B-274B-A8FB-007FCF0516D6}" srcOrd="0" destOrd="0" parTransId="{18879062-EC95-1148-B0F2-2612CEC12082}" sibTransId="{DB1154DE-A100-CB46-8545-0D2B37A0C659}"/>
    <dgm:cxn modelId="{1DD65CF8-9ACE-5340-9CC4-9483B1D09DEF}" type="presOf" srcId="{15D3D928-09D8-B24A-87C3-E2523D0A3120}" destId="{115871F2-F95C-CE4B-BA73-078D3E32176C}" srcOrd="0" destOrd="2" presId="urn:microsoft.com/office/officeart/2008/layout/VerticalCurvedList"/>
    <dgm:cxn modelId="{290B27FA-8722-D945-8238-A504C9ED01BE}" type="presOf" srcId="{86A17509-B520-9743-9C6C-C198EE34B0A3}" destId="{20325781-CCD3-BC46-BD54-1E30B91EC805}" srcOrd="0" destOrd="1" presId="urn:microsoft.com/office/officeart/2008/layout/VerticalCurvedList"/>
    <dgm:cxn modelId="{F5A6B8D1-6473-0148-825F-59F829D3C4CD}" type="presParOf" srcId="{5DF24ADB-8364-E04D-8E82-EC2A91A1C6C2}" destId="{E57F5A4E-868F-2447-9A5F-5111C7509E17}" srcOrd="0" destOrd="0" presId="urn:microsoft.com/office/officeart/2008/layout/VerticalCurvedList"/>
    <dgm:cxn modelId="{C186C5D8-5C55-4544-86A2-3008238C5A8E}" type="presParOf" srcId="{E57F5A4E-868F-2447-9A5F-5111C7509E17}" destId="{266D94F9-F369-8F4B-A905-5F540BF1B75B}" srcOrd="0" destOrd="0" presId="urn:microsoft.com/office/officeart/2008/layout/VerticalCurvedList"/>
    <dgm:cxn modelId="{CD6FE309-4A4B-2140-9C48-68E4382DAF8B}" type="presParOf" srcId="{266D94F9-F369-8F4B-A905-5F540BF1B75B}" destId="{F9BB92B7-CF03-6F43-A970-1BEC31AE25E8}" srcOrd="0" destOrd="0" presId="urn:microsoft.com/office/officeart/2008/layout/VerticalCurvedList"/>
    <dgm:cxn modelId="{1549F699-BF8C-6242-9E5B-C3B0C2A2C556}" type="presParOf" srcId="{266D94F9-F369-8F4B-A905-5F540BF1B75B}" destId="{FF944383-DBBF-0C4D-B09C-354D23E6D217}" srcOrd="1" destOrd="0" presId="urn:microsoft.com/office/officeart/2008/layout/VerticalCurvedList"/>
    <dgm:cxn modelId="{9C1D3AC4-9239-174E-BAD4-DC570FB72FB4}" type="presParOf" srcId="{266D94F9-F369-8F4B-A905-5F540BF1B75B}" destId="{1438B6A7-65AD-9242-8C89-A653CD20227A}" srcOrd="2" destOrd="0" presId="urn:microsoft.com/office/officeart/2008/layout/VerticalCurvedList"/>
    <dgm:cxn modelId="{86D2ADE9-76CE-F74F-A32F-A914691AD0E3}" type="presParOf" srcId="{266D94F9-F369-8F4B-A905-5F540BF1B75B}" destId="{72DADFDC-5BFA-FC4C-B609-2AEEAEC03F34}" srcOrd="3" destOrd="0" presId="urn:microsoft.com/office/officeart/2008/layout/VerticalCurvedList"/>
    <dgm:cxn modelId="{43303685-52FF-F64E-850D-76F665F3B3F7}" type="presParOf" srcId="{E57F5A4E-868F-2447-9A5F-5111C7509E17}" destId="{115871F2-F95C-CE4B-BA73-078D3E32176C}" srcOrd="1" destOrd="0" presId="urn:microsoft.com/office/officeart/2008/layout/VerticalCurvedList"/>
    <dgm:cxn modelId="{A24CAC7C-5616-A040-9DD8-4D18C49468DF}" type="presParOf" srcId="{E57F5A4E-868F-2447-9A5F-5111C7509E17}" destId="{691BAA16-365B-9546-A083-E15817BB2E76}" srcOrd="2" destOrd="0" presId="urn:microsoft.com/office/officeart/2008/layout/VerticalCurvedList"/>
    <dgm:cxn modelId="{6873884E-A0AD-E241-B465-70757F7E0E0F}" type="presParOf" srcId="{691BAA16-365B-9546-A083-E15817BB2E76}" destId="{7D62DDD1-3D5D-9244-8D44-DCC0BBF98D45}" srcOrd="0" destOrd="0" presId="urn:microsoft.com/office/officeart/2008/layout/VerticalCurvedList"/>
    <dgm:cxn modelId="{E940286A-AEFC-3B4F-9FD9-483280D0DDF8}" type="presParOf" srcId="{E57F5A4E-868F-2447-9A5F-5111C7509E17}" destId="{20325781-CCD3-BC46-BD54-1E30B91EC805}" srcOrd="3" destOrd="0" presId="urn:microsoft.com/office/officeart/2008/layout/VerticalCurvedList"/>
    <dgm:cxn modelId="{98048063-9207-044F-9ACB-89DD78CD2692}" type="presParOf" srcId="{E57F5A4E-868F-2447-9A5F-5111C7509E17}" destId="{91787730-7D8C-124E-803F-DE29E9591CE8}" srcOrd="4" destOrd="0" presId="urn:microsoft.com/office/officeart/2008/layout/VerticalCurvedList"/>
    <dgm:cxn modelId="{E34986C0-4A5D-D64B-AA3E-6025B5356343}" type="presParOf" srcId="{91787730-7D8C-124E-803F-DE29E9591CE8}" destId="{A18E2545-E5B4-FF4E-8FCF-6D63957DB849}" srcOrd="0" destOrd="0" presId="urn:microsoft.com/office/officeart/2008/layout/VerticalCurvedList"/>
    <dgm:cxn modelId="{BE1316FC-E24B-DD49-B1A3-6E65F1DAB15D}" type="presParOf" srcId="{E57F5A4E-868F-2447-9A5F-5111C7509E17}" destId="{ABC03619-F200-1245-86DC-C95A2F005399}" srcOrd="5" destOrd="0" presId="urn:microsoft.com/office/officeart/2008/layout/VerticalCurvedList"/>
    <dgm:cxn modelId="{60E63A64-F81C-BD48-937E-5A336AF07E01}" type="presParOf" srcId="{E57F5A4E-868F-2447-9A5F-5111C7509E17}" destId="{EB65377F-8F2F-D04F-BB57-627324C3BFC7}" srcOrd="6" destOrd="0" presId="urn:microsoft.com/office/officeart/2008/layout/VerticalCurvedList"/>
    <dgm:cxn modelId="{7B5935D5-2E41-7841-B340-3E4BCAF0641F}" type="presParOf" srcId="{EB65377F-8F2F-D04F-BB57-627324C3BFC7}" destId="{C6842C93-A243-6D4F-9D6E-9D215061CD09}" srcOrd="0" destOrd="0" presId="urn:microsoft.com/office/officeart/2008/layout/VerticalCurvedList"/>
    <dgm:cxn modelId="{9F4CAEE5-37C2-9149-A94E-85537C3ED459}" type="presParOf" srcId="{E57F5A4E-868F-2447-9A5F-5111C7509E17}" destId="{31D73366-8514-4140-B2EF-A0959F0CB646}" srcOrd="7" destOrd="0" presId="urn:microsoft.com/office/officeart/2008/layout/VerticalCurvedList"/>
    <dgm:cxn modelId="{08D98B70-7811-474E-A7E1-498884B65FDE}" type="presParOf" srcId="{E57F5A4E-868F-2447-9A5F-5111C7509E17}" destId="{9133051B-8778-4443-80C5-B43C69414F14}" srcOrd="8" destOrd="0" presId="urn:microsoft.com/office/officeart/2008/layout/VerticalCurvedList"/>
    <dgm:cxn modelId="{9F58A671-3B13-B44B-84C2-69761C15F32C}" type="presParOf" srcId="{9133051B-8778-4443-80C5-B43C69414F14}" destId="{CC7C118E-8A5D-8B4D-9D61-4ADFEAEC94C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6AE62-EA25-4E58-8317-80F5B9B60899}">
      <dsp:nvSpPr>
        <dsp:cNvPr id="0" name=""/>
        <dsp:cNvSpPr/>
      </dsp:nvSpPr>
      <dsp:spPr>
        <a:xfrm>
          <a:off x="303" y="46472"/>
          <a:ext cx="5112591" cy="276387"/>
        </a:xfrm>
        <a:prstGeom prst="chevron">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Data acquisition</a:t>
          </a:r>
          <a:endParaRPr lang="en-US" sz="1600" kern="1200" dirty="0"/>
        </a:p>
      </dsp:txBody>
      <dsp:txXfrm>
        <a:off x="138497" y="46472"/>
        <a:ext cx="4836204" cy="276387"/>
      </dsp:txXfrm>
    </dsp:sp>
    <dsp:sp modelId="{AA70E79D-0395-4287-A9E5-134F0C906D1D}">
      <dsp:nvSpPr>
        <dsp:cNvPr id="0" name=""/>
        <dsp:cNvSpPr/>
      </dsp:nvSpPr>
      <dsp:spPr>
        <a:xfrm>
          <a:off x="4888598" y="46472"/>
          <a:ext cx="4108236" cy="276387"/>
        </a:xfrm>
        <a:prstGeom prst="chevron">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Data computation</a:t>
          </a:r>
          <a:endParaRPr lang="en-US" sz="1600" kern="1200" dirty="0"/>
        </a:p>
      </dsp:txBody>
      <dsp:txXfrm>
        <a:off x="5026792" y="46472"/>
        <a:ext cx="3831849" cy="276387"/>
      </dsp:txXfrm>
    </dsp:sp>
    <dsp:sp modelId="{9E9FCFDB-4E0E-4C03-9447-55E27228624A}">
      <dsp:nvSpPr>
        <dsp:cNvPr id="0" name=""/>
        <dsp:cNvSpPr/>
      </dsp:nvSpPr>
      <dsp:spPr>
        <a:xfrm>
          <a:off x="8772538" y="46485"/>
          <a:ext cx="2242964" cy="276360"/>
        </a:xfrm>
        <a:prstGeom prst="chevron">
          <a:avLst/>
        </a:prstGeom>
        <a:solidFill>
          <a:schemeClr val="bg1"/>
        </a:solidFill>
        <a:ln w="12700" cap="flat" cmpd="sng" algn="ctr">
          <a:solidFill>
            <a:schemeClr val="bg1"/>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err="1">
              <a:solidFill>
                <a:schemeClr val="bg1"/>
              </a:solidFill>
            </a:rPr>
            <a:t>Knowledge</a:t>
          </a:r>
          <a:endParaRPr lang="en-US" sz="1600" kern="1200" dirty="0">
            <a:solidFill>
              <a:schemeClr val="bg1"/>
            </a:solidFill>
          </a:endParaRPr>
        </a:p>
      </dsp:txBody>
      <dsp:txXfrm>
        <a:off x="8910718" y="46485"/>
        <a:ext cx="1966604" cy="276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6AE62-EA25-4E58-8317-80F5B9B60899}">
      <dsp:nvSpPr>
        <dsp:cNvPr id="0" name=""/>
        <dsp:cNvSpPr/>
      </dsp:nvSpPr>
      <dsp:spPr>
        <a:xfrm>
          <a:off x="303" y="46472"/>
          <a:ext cx="5112591" cy="276387"/>
        </a:xfrm>
        <a:prstGeom prst="chevron">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Data acquisition</a:t>
          </a:r>
          <a:endParaRPr lang="en-US" sz="1600" kern="1200" dirty="0"/>
        </a:p>
      </dsp:txBody>
      <dsp:txXfrm>
        <a:off x="138497" y="46472"/>
        <a:ext cx="4836204" cy="276387"/>
      </dsp:txXfrm>
    </dsp:sp>
    <dsp:sp modelId="{AA70E79D-0395-4287-A9E5-134F0C906D1D}">
      <dsp:nvSpPr>
        <dsp:cNvPr id="0" name=""/>
        <dsp:cNvSpPr/>
      </dsp:nvSpPr>
      <dsp:spPr>
        <a:xfrm>
          <a:off x="4888598" y="46472"/>
          <a:ext cx="4108236" cy="276387"/>
        </a:xfrm>
        <a:prstGeom prst="chevron">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Data computation</a:t>
          </a:r>
          <a:endParaRPr lang="en-US" sz="1600" kern="1200" dirty="0"/>
        </a:p>
      </dsp:txBody>
      <dsp:txXfrm>
        <a:off x="5026792" y="46472"/>
        <a:ext cx="3831849" cy="276387"/>
      </dsp:txXfrm>
    </dsp:sp>
    <dsp:sp modelId="{9E9FCFDB-4E0E-4C03-9447-55E27228624A}">
      <dsp:nvSpPr>
        <dsp:cNvPr id="0" name=""/>
        <dsp:cNvSpPr/>
      </dsp:nvSpPr>
      <dsp:spPr>
        <a:xfrm>
          <a:off x="8772538" y="46485"/>
          <a:ext cx="2242964" cy="276360"/>
        </a:xfrm>
        <a:prstGeom prst="chevron">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err="1"/>
            <a:t>Knowledge</a:t>
          </a:r>
          <a:endParaRPr lang="en-US" sz="1600" kern="1200" dirty="0"/>
        </a:p>
      </dsp:txBody>
      <dsp:txXfrm>
        <a:off x="8910718" y="46485"/>
        <a:ext cx="1966604" cy="2763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44383-DBBF-0C4D-B09C-354D23E6D217}">
      <dsp:nvSpPr>
        <dsp:cNvPr id="0" name=""/>
        <dsp:cNvSpPr/>
      </dsp:nvSpPr>
      <dsp:spPr>
        <a:xfrm>
          <a:off x="-7212916" y="-1102501"/>
          <a:ext cx="8583501" cy="8583501"/>
        </a:xfrm>
        <a:prstGeom prst="blockArc">
          <a:avLst>
            <a:gd name="adj1" fmla="val 18900000"/>
            <a:gd name="adj2" fmla="val 2700000"/>
            <a:gd name="adj3" fmla="val 25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5871F2-F95C-CE4B-BA73-078D3E32176C}">
      <dsp:nvSpPr>
        <dsp:cNvPr id="0" name=""/>
        <dsp:cNvSpPr/>
      </dsp:nvSpPr>
      <dsp:spPr>
        <a:xfrm>
          <a:off x="717051" y="490378"/>
          <a:ext cx="7029039" cy="981268"/>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778882" tIns="0" rIns="45720" bIns="36000" numCol="1" spcCol="1270" anchor="t" anchorCtr="0">
          <a:noAutofit/>
        </a:bodyPr>
        <a:lstStyle/>
        <a:p>
          <a:pPr marL="0" lvl="0" indent="0" algn="l" defTabSz="800100">
            <a:lnSpc>
              <a:spcPct val="90000"/>
            </a:lnSpc>
            <a:spcBef>
              <a:spcPct val="0"/>
            </a:spcBef>
            <a:spcAft>
              <a:spcPct val="35000"/>
            </a:spcAft>
            <a:buNone/>
          </a:pPr>
          <a:r>
            <a:rPr lang="en-GB" sz="1800" b="1" kern="1200" dirty="0"/>
            <a:t>Findable</a:t>
          </a:r>
          <a:endParaRPr lang="fr-FR" sz="1800" b="1" kern="1200" dirty="0"/>
        </a:p>
        <a:p>
          <a:pPr marL="114300" lvl="1" indent="-114300" algn="l" defTabSz="622300">
            <a:lnSpc>
              <a:spcPct val="90000"/>
            </a:lnSpc>
            <a:spcBef>
              <a:spcPct val="0"/>
            </a:spcBef>
            <a:spcAft>
              <a:spcPct val="15000"/>
            </a:spcAft>
            <a:buChar char="•"/>
          </a:pPr>
          <a:r>
            <a:rPr lang="en-GB" sz="1400" kern="1200" dirty="0"/>
            <a:t>Distributed model: </a:t>
          </a:r>
          <a:r>
            <a:rPr lang="en-GB" sz="1400" u="sng" kern="1200" dirty="0"/>
            <a:t>no central </a:t>
          </a:r>
          <a:r>
            <a:rPr lang="en-GB" sz="1400" u="sng" kern="1200" dirty="0" err="1"/>
            <a:t>phenomic</a:t>
          </a:r>
          <a:r>
            <a:rPr lang="en-GB" sz="1400" u="sng" kern="1200" dirty="0"/>
            <a:t> data archive </a:t>
          </a:r>
          <a:endParaRPr lang="fr-FR" sz="1400" u="sng" kern="1200" dirty="0"/>
        </a:p>
        <a:p>
          <a:pPr marL="114300" lvl="1" indent="-114300" algn="l" defTabSz="622300">
            <a:lnSpc>
              <a:spcPct val="90000"/>
            </a:lnSpc>
            <a:spcBef>
              <a:spcPct val="0"/>
            </a:spcBef>
            <a:spcAft>
              <a:spcPct val="15000"/>
            </a:spcAft>
            <a:buChar char="•"/>
          </a:pPr>
          <a:r>
            <a:rPr lang="en-GB" sz="1400" kern="1200" dirty="0"/>
            <a:t>Agreed or compatible ID and Metadata policy</a:t>
          </a:r>
        </a:p>
      </dsp:txBody>
      <dsp:txXfrm>
        <a:off x="717051" y="490378"/>
        <a:ext cx="7029039" cy="981268"/>
      </dsp:txXfrm>
    </dsp:sp>
    <dsp:sp modelId="{7D62DDD1-3D5D-9244-8D44-DCC0BBF98D45}">
      <dsp:nvSpPr>
        <dsp:cNvPr id="0" name=""/>
        <dsp:cNvSpPr/>
      </dsp:nvSpPr>
      <dsp:spPr>
        <a:xfrm>
          <a:off x="103759" y="367720"/>
          <a:ext cx="1226585" cy="1226585"/>
        </a:xfrm>
        <a:prstGeom prst="ellipse">
          <a:avLst/>
        </a:prstGeom>
        <a:blipFill rotWithShape="0">
          <a:blip xmlns:r="http://schemas.openxmlformats.org/officeDocument/2006/relationships" r:embed="rId1" cstate="screen">
            <a:extLst>
              <a:ext uri="{28A0092B-C50C-407E-A947-70E740481C1C}">
                <a14:useLocalDpi xmlns:a14="http://schemas.microsoft.com/office/drawing/2010/main"/>
              </a:ext>
            </a:extLst>
          </a:blip>
          <a:srcRect/>
          <a:stretch>
            <a:fillRect l="-1000" r="-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325781-CCD3-BC46-BD54-1E30B91EC805}">
      <dsp:nvSpPr>
        <dsp:cNvPr id="0" name=""/>
        <dsp:cNvSpPr/>
      </dsp:nvSpPr>
      <dsp:spPr>
        <a:xfrm>
          <a:off x="1279635" y="1962536"/>
          <a:ext cx="6466455" cy="981268"/>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778882" tIns="0" rIns="45720" bIns="0" numCol="1" spcCol="1270" anchor="t" anchorCtr="0">
          <a:noAutofit/>
        </a:bodyPr>
        <a:lstStyle/>
        <a:p>
          <a:pPr marL="0" lvl="0" indent="0" algn="l" defTabSz="800100">
            <a:lnSpc>
              <a:spcPct val="90000"/>
            </a:lnSpc>
            <a:spcBef>
              <a:spcPct val="0"/>
            </a:spcBef>
            <a:spcAft>
              <a:spcPct val="35000"/>
            </a:spcAft>
            <a:buNone/>
          </a:pPr>
          <a:r>
            <a:rPr lang="en-GB" sz="1800" b="1" kern="1200" dirty="0"/>
            <a:t>Accessible</a:t>
          </a:r>
          <a:endParaRPr lang="fr-FR" sz="1800" b="1" kern="1200" dirty="0"/>
        </a:p>
        <a:p>
          <a:pPr marL="114300" lvl="1" indent="-114300" algn="l" defTabSz="622300">
            <a:lnSpc>
              <a:spcPct val="90000"/>
            </a:lnSpc>
            <a:spcBef>
              <a:spcPct val="0"/>
            </a:spcBef>
            <a:spcAft>
              <a:spcPct val="15000"/>
            </a:spcAft>
            <a:buChar char="•"/>
          </a:pPr>
          <a:r>
            <a:rPr lang="en-GB" sz="1400" kern="1200" dirty="0"/>
            <a:t>Complex life cycle</a:t>
          </a:r>
          <a:endParaRPr lang="fr-FR" sz="1400" kern="1200" dirty="0"/>
        </a:p>
        <a:p>
          <a:pPr marL="114300" lvl="1" indent="-114300" algn="l" defTabSz="622300">
            <a:lnSpc>
              <a:spcPct val="90000"/>
            </a:lnSpc>
            <a:spcBef>
              <a:spcPct val="0"/>
            </a:spcBef>
            <a:spcAft>
              <a:spcPct val="15000"/>
            </a:spcAft>
            <a:buChar char="•"/>
          </a:pPr>
          <a:r>
            <a:rPr lang="en-GB" sz="1400" kern="1200" dirty="0"/>
            <a:t>Different types of data</a:t>
          </a:r>
          <a:endParaRPr lang="fr-FR" sz="1400" kern="1200" dirty="0"/>
        </a:p>
        <a:p>
          <a:pPr marL="114300" lvl="1" indent="-114300" algn="l" defTabSz="622300">
            <a:lnSpc>
              <a:spcPct val="90000"/>
            </a:lnSpc>
            <a:spcBef>
              <a:spcPct val="0"/>
            </a:spcBef>
            <a:spcAft>
              <a:spcPct val="15000"/>
            </a:spcAft>
            <a:buChar char="•"/>
          </a:pPr>
          <a:r>
            <a:rPr lang="en-GB" sz="1400" kern="1200" dirty="0"/>
            <a:t>Complex DMP</a:t>
          </a:r>
          <a:endParaRPr lang="fr-FR" sz="1400" kern="1200" dirty="0"/>
        </a:p>
      </dsp:txBody>
      <dsp:txXfrm>
        <a:off x="1279635" y="1962536"/>
        <a:ext cx="6466455" cy="981268"/>
      </dsp:txXfrm>
    </dsp:sp>
    <dsp:sp modelId="{A18E2545-E5B4-FF4E-8FCF-6D63957DB849}">
      <dsp:nvSpPr>
        <dsp:cNvPr id="0" name=""/>
        <dsp:cNvSpPr/>
      </dsp:nvSpPr>
      <dsp:spPr>
        <a:xfrm>
          <a:off x="666342" y="1839877"/>
          <a:ext cx="1226585" cy="1226585"/>
        </a:xfrm>
        <a:prstGeom prst="ellipse">
          <a:avLst/>
        </a:prstGeom>
        <a:blipFill rotWithShape="0">
          <a:blip xmlns:r="http://schemas.openxmlformats.org/officeDocument/2006/relationships" r:embed="rId2" cstate="screen">
            <a:extLst>
              <a:ext uri="{28A0092B-C50C-407E-A947-70E740481C1C}">
                <a14:useLocalDpi xmlns:a14="http://schemas.microsoft.com/office/drawing/2010/main"/>
              </a:ext>
            </a:extLst>
          </a:blip>
          <a:srcRect/>
          <a:stretch>
            <a:fillRect l="-1000" r="-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03619-F200-1245-86DC-C95A2F005399}">
      <dsp:nvSpPr>
        <dsp:cNvPr id="0" name=""/>
        <dsp:cNvSpPr/>
      </dsp:nvSpPr>
      <dsp:spPr>
        <a:xfrm>
          <a:off x="1279635" y="3434693"/>
          <a:ext cx="6466455" cy="981268"/>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778882" tIns="45720" rIns="45720" bIns="45720" numCol="1" spcCol="1270" anchor="t" anchorCtr="0">
          <a:noAutofit/>
        </a:bodyPr>
        <a:lstStyle/>
        <a:p>
          <a:pPr marL="0" lvl="0" indent="0" algn="l" defTabSz="800100">
            <a:lnSpc>
              <a:spcPct val="90000"/>
            </a:lnSpc>
            <a:spcBef>
              <a:spcPct val="0"/>
            </a:spcBef>
            <a:spcAft>
              <a:spcPct val="35000"/>
            </a:spcAft>
            <a:buNone/>
          </a:pPr>
          <a:r>
            <a:rPr lang="en-GB" sz="1800" b="1" kern="1200" dirty="0"/>
            <a:t>Interoperable</a:t>
          </a:r>
          <a:endParaRPr lang="fr-FR" sz="1800" b="1" kern="1200" dirty="0"/>
        </a:p>
        <a:p>
          <a:pPr marL="114300" lvl="1" indent="-114300" algn="l" defTabSz="622300">
            <a:lnSpc>
              <a:spcPct val="90000"/>
            </a:lnSpc>
            <a:spcBef>
              <a:spcPct val="0"/>
            </a:spcBef>
            <a:spcAft>
              <a:spcPct val="15000"/>
            </a:spcAft>
            <a:buChar char="•"/>
          </a:pPr>
          <a:r>
            <a:rPr lang="en-US" sz="1400" kern="1200" dirty="0"/>
            <a:t>Compatible standards</a:t>
          </a:r>
        </a:p>
        <a:p>
          <a:pPr marL="114300" lvl="1" indent="-114300" algn="l" defTabSz="622300">
            <a:lnSpc>
              <a:spcPct val="90000"/>
            </a:lnSpc>
            <a:spcBef>
              <a:spcPct val="0"/>
            </a:spcBef>
            <a:spcAft>
              <a:spcPct val="15000"/>
            </a:spcAft>
            <a:buChar char="•"/>
          </a:pPr>
          <a:r>
            <a:rPr lang="en-US" sz="1400" kern="1200" dirty="0"/>
            <a:t>Issues in relation with big data</a:t>
          </a:r>
        </a:p>
      </dsp:txBody>
      <dsp:txXfrm>
        <a:off x="1279635" y="3434693"/>
        <a:ext cx="6466455" cy="981268"/>
      </dsp:txXfrm>
    </dsp:sp>
    <dsp:sp modelId="{C6842C93-A243-6D4F-9D6E-9D215061CD09}">
      <dsp:nvSpPr>
        <dsp:cNvPr id="0" name=""/>
        <dsp:cNvSpPr/>
      </dsp:nvSpPr>
      <dsp:spPr>
        <a:xfrm>
          <a:off x="666342" y="3312035"/>
          <a:ext cx="1226585" cy="1226585"/>
        </a:xfrm>
        <a:prstGeom prst="ellipse">
          <a:avLst/>
        </a:prstGeom>
        <a:blipFill rotWithShape="0">
          <a:blip xmlns:r="http://schemas.openxmlformats.org/officeDocument/2006/relationships" r:embed="rId3" cstate="screen">
            <a:extLst>
              <a:ext uri="{28A0092B-C50C-407E-A947-70E740481C1C}">
                <a14:useLocalDpi xmlns:a14="http://schemas.microsoft.com/office/drawing/2010/main"/>
              </a:ext>
            </a:extLst>
          </a:blip>
          <a:srcRect/>
          <a:stretch>
            <a:fillRect l="-1000" r="-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D73366-8514-4140-B2EF-A0959F0CB646}">
      <dsp:nvSpPr>
        <dsp:cNvPr id="0" name=""/>
        <dsp:cNvSpPr/>
      </dsp:nvSpPr>
      <dsp:spPr>
        <a:xfrm>
          <a:off x="717051" y="4906850"/>
          <a:ext cx="7029039" cy="981268"/>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778882" tIns="45720" rIns="45720" bIns="45720" numCol="1" spcCol="1270" anchor="t" anchorCtr="0">
          <a:noAutofit/>
        </a:bodyPr>
        <a:lstStyle/>
        <a:p>
          <a:pPr marL="0" lvl="0" indent="0" algn="l" defTabSz="800100">
            <a:lnSpc>
              <a:spcPct val="90000"/>
            </a:lnSpc>
            <a:spcBef>
              <a:spcPct val="0"/>
            </a:spcBef>
            <a:spcAft>
              <a:spcPct val="35000"/>
            </a:spcAft>
            <a:buNone/>
          </a:pPr>
          <a:r>
            <a:rPr lang="fr-FR" sz="1800" b="1" kern="1200" dirty="0" err="1"/>
            <a:t>Reusable</a:t>
          </a:r>
          <a:endParaRPr lang="fr-FR" sz="1800" b="1" kern="1200" dirty="0"/>
        </a:p>
        <a:p>
          <a:pPr marL="114300" lvl="1" indent="-114300" algn="l" defTabSz="622300">
            <a:lnSpc>
              <a:spcPct val="90000"/>
            </a:lnSpc>
            <a:spcBef>
              <a:spcPct val="0"/>
            </a:spcBef>
            <a:spcAft>
              <a:spcPct val="15000"/>
            </a:spcAft>
            <a:buChar char="•"/>
          </a:pPr>
          <a:r>
            <a:rPr lang="en-GB" sz="1400" kern="1200" dirty="0"/>
            <a:t>Phenotype = Genotype x Environment x Cultural practice =&gt; different silos of metadata definition</a:t>
          </a:r>
        </a:p>
        <a:p>
          <a:pPr marL="114300" lvl="1" indent="-114300" algn="l" defTabSz="622300">
            <a:lnSpc>
              <a:spcPct val="90000"/>
            </a:lnSpc>
            <a:spcBef>
              <a:spcPct val="0"/>
            </a:spcBef>
            <a:spcAft>
              <a:spcPct val="15000"/>
            </a:spcAft>
            <a:buChar char="•"/>
          </a:pPr>
          <a:r>
            <a:rPr lang="en-GB" sz="1400" kern="1200" dirty="0"/>
            <a:t>Provenance is complex</a:t>
          </a:r>
        </a:p>
      </dsp:txBody>
      <dsp:txXfrm>
        <a:off x="717051" y="4906850"/>
        <a:ext cx="7029039" cy="981268"/>
      </dsp:txXfrm>
    </dsp:sp>
    <dsp:sp modelId="{CC7C118E-8A5D-8B4D-9D61-4ADFEAEC94C9}">
      <dsp:nvSpPr>
        <dsp:cNvPr id="0" name=""/>
        <dsp:cNvSpPr/>
      </dsp:nvSpPr>
      <dsp:spPr>
        <a:xfrm>
          <a:off x="103759" y="4784192"/>
          <a:ext cx="1226585" cy="1226585"/>
        </a:xfrm>
        <a:prstGeom prst="ellipse">
          <a:avLst/>
        </a:prstGeom>
        <a:blipFill rotWithShape="0">
          <a:blip xmlns:r="http://schemas.openxmlformats.org/officeDocument/2006/relationships" r:embed="rId4" cstate="screen">
            <a:extLst>
              <a:ext uri="{28A0092B-C50C-407E-A947-70E740481C1C}">
                <a14:useLocalDpi xmlns:a14="http://schemas.microsoft.com/office/drawing/2010/main"/>
              </a:ext>
            </a:extLst>
          </a:blip>
          <a:srcRect/>
          <a:stretch>
            <a:fillRect l="-1000" r="-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CF73C-6461-4009-99B7-03814EA29668}" type="datetimeFigureOut">
              <a:rPr lang="en-US" smtClean="0"/>
              <a:t>6/26/23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02359-76B7-4893-A90A-F30FA1D8BE09}" type="slidenum">
              <a:rPr lang="en-US" smtClean="0"/>
              <a:t>‹N°›</a:t>
            </a:fld>
            <a:endParaRPr lang="en-US"/>
          </a:p>
        </p:txBody>
      </p:sp>
    </p:spTree>
    <p:extLst>
      <p:ext uri="{BB962C8B-B14F-4D97-AF65-F5344CB8AC3E}">
        <p14:creationId xmlns:p14="http://schemas.microsoft.com/office/powerpoint/2010/main" val="3693264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oi.org/10.1111/j.1469-8137.2005.01407.x"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32192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03" name="Google Shape;20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1" name="Google Shape;21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1" name="Google Shape;21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3374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35" name="Google Shape;23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52" name="Google Shape;25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35" name="Google Shape;23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9775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60" name="Google Shape;26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200" b="0" i="0" u="none" strike="noStrike" cap="none">
                <a:solidFill>
                  <a:schemeClr val="dk1"/>
                </a:solidFill>
                <a:latin typeface="Arial"/>
                <a:ea typeface="Arial"/>
                <a:cs typeface="Arial"/>
                <a:sym typeface="Arial"/>
              </a:rPr>
              <a:t>Leaf traits where measured in 2003: one fully illuminated mature leaf was collected on each tree according to Monclus et al. </a:t>
            </a:r>
            <a:r>
              <a:rPr lang="en-GB" sz="1200" b="0" i="0" u="sng" strike="noStrike" cap="none">
                <a:solidFill>
                  <a:schemeClr val="hlink"/>
                </a:solidFill>
                <a:latin typeface="Arial"/>
                <a:ea typeface="Arial"/>
                <a:cs typeface="Arial"/>
                <a:sym typeface="Arial"/>
                <a:hlinkClick r:id="rId3"/>
              </a:rPr>
              <a:t>http://doi.org/10.1111/j.1469-8137.2005.01407.x</a:t>
            </a:r>
            <a:r>
              <a:rPr lang="en-GB" sz="1200" b="0" i="0" u="none" strike="noStrike" cap="none">
                <a:solidFill>
                  <a:schemeClr val="dk1"/>
                </a:solidFill>
                <a:latin typeface="Arial"/>
                <a:ea typeface="Arial"/>
                <a:cs typeface="Arial"/>
                <a:sym typeface="Arial"/>
              </a:rPr>
              <a:t> ). Six calibrated discs of lamina were cut from this leaf, dried at 50 °C during 48 °C and weighed, and specific leaf area (SLA, cm</a:t>
            </a:r>
            <a:r>
              <a:rPr lang="en-GB" sz="1200" b="0" i="0" u="none" strike="noStrike" cap="none" baseline="30000">
                <a:solidFill>
                  <a:schemeClr val="dk1"/>
                </a:solidFill>
                <a:latin typeface="Arial"/>
                <a:ea typeface="Arial"/>
                <a:cs typeface="Arial"/>
                <a:sym typeface="Arial"/>
              </a:rPr>
              <a:t>2</a:t>
            </a:r>
            <a:r>
              <a:rPr lang="en-GB" sz="1200" b="0" i="0" u="none" strike="noStrike" cap="none">
                <a:solidFill>
                  <a:schemeClr val="dk1"/>
                </a:solidFill>
                <a:latin typeface="Arial"/>
                <a:ea typeface="Arial"/>
                <a:cs typeface="Arial"/>
                <a:sym typeface="Arial"/>
              </a:rPr>
              <a:t> g</a:t>
            </a:r>
            <a:r>
              <a:rPr lang="en-GB" sz="1200" b="0" i="0" u="none" strike="noStrike" cap="none" baseline="30000">
                <a:solidFill>
                  <a:schemeClr val="dk1"/>
                </a:solidFill>
                <a:latin typeface="Arial"/>
                <a:ea typeface="Arial"/>
                <a:cs typeface="Arial"/>
                <a:sym typeface="Arial"/>
              </a:rPr>
              <a:t>−1</a:t>
            </a:r>
            <a:r>
              <a:rPr lang="en-GB" sz="1200" b="0" i="0" u="none" strike="noStrike" cap="none">
                <a:solidFill>
                  <a:schemeClr val="dk1"/>
                </a:solidFill>
                <a:latin typeface="Arial"/>
                <a:ea typeface="Arial"/>
                <a:cs typeface="Arial"/>
                <a:sym typeface="Arial"/>
              </a:rPr>
              <a:t>) was computed. Leaf discs were ground to fine powder for analysis of leaf carbon isotope composition (δ</a:t>
            </a:r>
            <a:r>
              <a:rPr lang="en-GB" sz="1200" b="0" i="0" u="none" strike="noStrike" cap="none" baseline="30000">
                <a:solidFill>
                  <a:schemeClr val="dk1"/>
                </a:solidFill>
                <a:latin typeface="Arial"/>
                <a:ea typeface="Arial"/>
                <a:cs typeface="Arial"/>
                <a:sym typeface="Arial"/>
              </a:rPr>
              <a:t>13</a:t>
            </a:r>
            <a:r>
              <a:rPr lang="en-GB" sz="1200" b="0" i="0" u="none" strike="noStrike" cap="none">
                <a:solidFill>
                  <a:schemeClr val="dk1"/>
                </a:solidFill>
                <a:latin typeface="Arial"/>
                <a:ea typeface="Arial"/>
                <a:cs typeface="Arial"/>
                <a:sym typeface="Arial"/>
              </a:rPr>
              <a:t>C), carbon (C</a:t>
            </a:r>
            <a:r>
              <a:rPr lang="en-GB" sz="1200" b="0" i="0" u="none" strike="noStrike" cap="none" baseline="-25000">
                <a:solidFill>
                  <a:schemeClr val="dk1"/>
                </a:solidFill>
                <a:latin typeface="Arial"/>
                <a:ea typeface="Arial"/>
                <a:cs typeface="Arial"/>
                <a:sym typeface="Arial"/>
              </a:rPr>
              <a:t>M</a:t>
            </a:r>
            <a:r>
              <a:rPr lang="en-GB" sz="1200" b="0" i="0" u="none" strike="noStrike" cap="none">
                <a:solidFill>
                  <a:schemeClr val="dk1"/>
                </a:solidFill>
                <a:latin typeface="Arial"/>
                <a:ea typeface="Arial"/>
                <a:cs typeface="Arial"/>
                <a:sym typeface="Arial"/>
              </a:rPr>
              <a:t>) and nitrogen (N</a:t>
            </a:r>
            <a:r>
              <a:rPr lang="en-GB" sz="1200" b="0" i="0" u="none" strike="noStrike" cap="none" baseline="-25000">
                <a:solidFill>
                  <a:schemeClr val="dk1"/>
                </a:solidFill>
                <a:latin typeface="Arial"/>
                <a:ea typeface="Arial"/>
                <a:cs typeface="Arial"/>
                <a:sym typeface="Arial"/>
              </a:rPr>
              <a:t>M</a:t>
            </a:r>
            <a:r>
              <a:rPr lang="en-GB" sz="1200" b="0" i="0" u="none" strike="noStrike" cap="none">
                <a:solidFill>
                  <a:schemeClr val="dk1"/>
                </a:solidFill>
                <a:latin typeface="Arial"/>
                <a:ea typeface="Arial"/>
                <a:cs typeface="Arial"/>
                <a:sym typeface="Arial"/>
              </a:rPr>
              <a:t>) contents. One-milligram subsamples of ground material were used for measuring the CO</a:t>
            </a:r>
            <a:r>
              <a:rPr lang="en-GB" sz="1200" b="0" i="0" u="none" strike="noStrike" cap="none" baseline="-25000">
                <a:solidFill>
                  <a:schemeClr val="dk1"/>
                </a:solidFill>
                <a:latin typeface="Arial"/>
                <a:ea typeface="Arial"/>
                <a:cs typeface="Arial"/>
                <a:sym typeface="Arial"/>
              </a:rPr>
              <a:t>2</a:t>
            </a:r>
            <a:r>
              <a:rPr lang="en-GB" sz="1200" b="0" i="0" u="none" strike="noStrike" cap="none">
                <a:solidFill>
                  <a:schemeClr val="dk1"/>
                </a:solidFill>
                <a:latin typeface="Arial"/>
                <a:ea typeface="Arial"/>
                <a:cs typeface="Arial"/>
                <a:sym typeface="Arial"/>
              </a:rPr>
              <a:t> produced by combustion and its </a:t>
            </a:r>
            <a:r>
              <a:rPr lang="en-GB" sz="1200" b="0" i="0" u="none" strike="noStrike" cap="none" baseline="30000">
                <a:solidFill>
                  <a:schemeClr val="dk1"/>
                </a:solidFill>
                <a:latin typeface="Arial"/>
                <a:ea typeface="Arial"/>
                <a:cs typeface="Arial"/>
                <a:sym typeface="Arial"/>
              </a:rPr>
              <a:t>13</a:t>
            </a:r>
            <a:r>
              <a:rPr lang="en-GB" sz="1200" b="0" i="0" u="none" strike="noStrike" cap="none">
                <a:solidFill>
                  <a:schemeClr val="dk1"/>
                </a:solidFill>
                <a:latin typeface="Arial"/>
                <a:ea typeface="Arial"/>
                <a:cs typeface="Arial"/>
                <a:sym typeface="Arial"/>
              </a:rPr>
              <a:t>CO</a:t>
            </a:r>
            <a:r>
              <a:rPr lang="en-GB" sz="1200" b="0" i="0" u="none" strike="noStrike" cap="none" baseline="-25000">
                <a:solidFill>
                  <a:schemeClr val="dk1"/>
                </a:solidFill>
                <a:latin typeface="Arial"/>
                <a:ea typeface="Arial"/>
                <a:cs typeface="Arial"/>
                <a:sym typeface="Arial"/>
              </a:rPr>
              <a:t>2</a:t>
            </a:r>
            <a:r>
              <a:rPr lang="en-GB" sz="1200" b="0" i="0" u="none" strike="noStrike" cap="none">
                <a:solidFill>
                  <a:schemeClr val="dk1"/>
                </a:solidFill>
                <a:latin typeface="Arial"/>
                <a:ea typeface="Arial"/>
                <a:cs typeface="Arial"/>
                <a:sym typeface="Arial"/>
              </a:rPr>
              <a:t>/</a:t>
            </a:r>
            <a:r>
              <a:rPr lang="en-GB" sz="1200" b="0" i="0" u="none" strike="noStrike" cap="none" baseline="30000">
                <a:solidFill>
                  <a:schemeClr val="dk1"/>
                </a:solidFill>
                <a:latin typeface="Arial"/>
                <a:ea typeface="Arial"/>
                <a:cs typeface="Arial"/>
                <a:sym typeface="Arial"/>
              </a:rPr>
              <a:t>12</a:t>
            </a:r>
            <a:r>
              <a:rPr lang="en-GB" sz="1200" b="0" i="0" u="none" strike="noStrike" cap="none">
                <a:solidFill>
                  <a:schemeClr val="dk1"/>
                </a:solidFill>
                <a:latin typeface="Arial"/>
                <a:ea typeface="Arial"/>
                <a:cs typeface="Arial"/>
                <a:sym typeface="Arial"/>
              </a:rPr>
              <a:t>CO</a:t>
            </a:r>
            <a:r>
              <a:rPr lang="en-GB" sz="1200" b="0" i="0" u="none" strike="noStrike" cap="none" baseline="-25000">
                <a:solidFill>
                  <a:schemeClr val="dk1"/>
                </a:solidFill>
                <a:latin typeface="Arial"/>
                <a:ea typeface="Arial"/>
                <a:cs typeface="Arial"/>
                <a:sym typeface="Arial"/>
              </a:rPr>
              <a:t>2</a:t>
            </a:r>
            <a:r>
              <a:rPr lang="en-GB" sz="1200" b="0" i="0" u="none" strike="noStrike" cap="none">
                <a:solidFill>
                  <a:schemeClr val="dk1"/>
                </a:solidFill>
                <a:latin typeface="Arial"/>
                <a:ea typeface="Arial"/>
                <a:cs typeface="Arial"/>
                <a:sym typeface="Arial"/>
              </a:rPr>
              <a:t> ratio by a continuous flux isotope ratio mass spectrometer. The discrimination between atmospheric CO</a:t>
            </a:r>
            <a:r>
              <a:rPr lang="en-GB" sz="1200" b="0" i="0" u="none" strike="noStrike" cap="none" baseline="-25000">
                <a:solidFill>
                  <a:schemeClr val="dk1"/>
                </a:solidFill>
                <a:latin typeface="Arial"/>
                <a:ea typeface="Arial"/>
                <a:cs typeface="Arial"/>
                <a:sym typeface="Arial"/>
              </a:rPr>
              <a:t>2</a:t>
            </a:r>
            <a:r>
              <a:rPr lang="en-GB" sz="1200" b="0" i="0" u="none" strike="noStrike" cap="none">
                <a:solidFill>
                  <a:schemeClr val="dk1"/>
                </a:solidFill>
                <a:latin typeface="Arial"/>
                <a:ea typeface="Arial"/>
                <a:cs typeface="Arial"/>
                <a:sym typeface="Arial"/>
              </a:rPr>
              <a:t> and plant material was calculated.</a:t>
            </a:r>
            <a:endParaRPr sz="1200" b="0" i="0" u="none" strike="noStrike" cap="none">
              <a:solidFill>
                <a:schemeClr val="dk1"/>
              </a:solidFill>
              <a:latin typeface="Calibri"/>
              <a:ea typeface="Calibri"/>
              <a:cs typeface="Calibri"/>
              <a:sym typeface="Calibri"/>
            </a:endParaRPr>
          </a:p>
        </p:txBody>
      </p:sp>
      <p:sp>
        <p:nvSpPr>
          <p:cNvPr id="666" name="Google Shape;66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79" name="Google Shape;77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89" name="Google Shape;78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67325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99" name="Google Shape;79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631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355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5" name="Google Shape;294;g5137556e9b_2_93:notes">
            <a:extLst>
              <a:ext uri="{FF2B5EF4-FFF2-40B4-BE49-F238E27FC236}">
                <a16:creationId xmlns:a16="http://schemas.microsoft.com/office/drawing/2014/main" id="{5014A473-7B6D-3543-BCE8-FA3CD8F16B2E}"/>
              </a:ext>
            </a:extLst>
          </p:cNvPr>
          <p:cNvSpPr txBox="1">
            <a:spLocks noGrp="1" noChangeArrowheads="1"/>
          </p:cNvSpPr>
          <p:nvPr>
            <p:ph type="body" idx="1"/>
          </p:nvPr>
        </p:nvSpPr>
        <p:spPr>
          <a:xfrm>
            <a:off x="685800" y="4400550"/>
            <a:ext cx="54864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a:spcBef>
                <a:spcPct val="0"/>
              </a:spcBef>
            </a:pPr>
            <a:endParaRPr lang="fr-FR" altLang="fr-FR" dirty="0">
              <a:latin typeface="Corbel" panose="020B0503020204020204" pitchFamily="34" charset="0"/>
              <a:cs typeface="Geneva" panose="020B0503030404040204" pitchFamily="34" charset="0"/>
            </a:endParaRPr>
          </a:p>
        </p:txBody>
      </p:sp>
      <p:sp>
        <p:nvSpPr>
          <p:cNvPr id="36866" name="Google Shape;295;g5137556e9b_2_93:notes">
            <a:extLst>
              <a:ext uri="{FF2B5EF4-FFF2-40B4-BE49-F238E27FC236}">
                <a16:creationId xmlns:a16="http://schemas.microsoft.com/office/drawing/2014/main" id="{EBECD8D1-88DF-D546-BD30-FF25F111E143}"/>
              </a:ext>
            </a:extLst>
          </p:cNvPr>
          <p:cNvSpPr>
            <a:spLocks noGrp="1" noRot="1" noChangeAspect="1" noTextEdit="1"/>
          </p:cNvSpPr>
          <p:nvPr>
            <p:ph type="sldImg" idx="2"/>
          </p:nvPr>
        </p:nvSpPr>
        <p:spPr>
          <a:xfrm>
            <a:off x="685800" y="1143000"/>
            <a:ext cx="5486400" cy="30861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Tree>
    <p:extLst>
      <p:ext uri="{BB962C8B-B14F-4D97-AF65-F5344CB8AC3E}">
        <p14:creationId xmlns:p14="http://schemas.microsoft.com/office/powerpoint/2010/main" val="3271215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 name="Google Shape;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10" name="Shape 110"/>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11" name="Shape 111"/>
          <p:cNvSpPr txBox="1"/>
          <p:nvPr/>
        </p:nvSpPr>
        <p:spPr>
          <a:xfrm>
            <a:off x="3884613" y="8685213"/>
            <a:ext cx="2971799" cy="457200"/>
          </a:xfrm>
          <a:prstGeom prst="rect">
            <a:avLst/>
          </a:prstGeom>
          <a:noFill/>
          <a:ln>
            <a:noFill/>
          </a:ln>
        </p:spPr>
        <p:txBody>
          <a:bodyPr lIns="91425" tIns="45700" rIns="91425" bIns="45700" anchor="b" anchorCtr="0">
            <a:noAutofit/>
          </a:bodyPr>
          <a:lstStyle/>
          <a:p>
            <a:pPr algn="r">
              <a:buSzPct val="25000"/>
            </a:pPr>
            <a:fld id="{00000000-1234-1234-1234-123412341234}" type="slidenum">
              <a:rPr lang="fr" sz="1200" kern="1200">
                <a:solidFill>
                  <a:prstClr val="black"/>
                </a:solidFill>
                <a:latin typeface="Calibri"/>
                <a:ea typeface="Calibri"/>
                <a:cs typeface="Calibri"/>
                <a:sym typeface="Calibri"/>
              </a:rPr>
              <a:pPr algn="r">
                <a:buSzPct val="25000"/>
              </a:pPr>
              <a:t>4</a:t>
            </a:fld>
            <a:endParaRPr lang="fr" sz="1200" kern="1200">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49207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948D5A-0F68-6840-8712-1BCB262F44D7}" type="slidenum">
              <a:rPr lang="fr-FR" smtClean="0"/>
              <a:t>5</a:t>
            </a:fld>
            <a:endParaRPr lang="fr-FR"/>
          </a:p>
        </p:txBody>
      </p:sp>
    </p:spTree>
    <p:extLst>
      <p:ext uri="{BB962C8B-B14F-4D97-AF65-F5344CB8AC3E}">
        <p14:creationId xmlns:p14="http://schemas.microsoft.com/office/powerpoint/2010/main" val="3835068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32192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1" name="Google Shape;131;g5a16a12d73_0_0:notes">
            <a:extLst>
              <a:ext uri="{FF2B5EF4-FFF2-40B4-BE49-F238E27FC236}">
                <a16:creationId xmlns:a16="http://schemas.microsoft.com/office/drawing/2014/main" id="{3517D240-1E5A-AB47-9A65-D01FCD773615}"/>
              </a:ext>
            </a:extLst>
          </p:cNvPr>
          <p:cNvSpPr>
            <a:spLocks noGrp="1" noRot="1" noChangeAspect="1" noTextEdit="1"/>
          </p:cNvSpPr>
          <p:nvPr>
            <p:ph type="sldImg" idx="2"/>
          </p:nvPr>
        </p:nvSpPr>
        <p:spPr>
          <a:xfrm>
            <a:off x="685800" y="1143000"/>
            <a:ext cx="5486400" cy="30861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25602" name="Google Shape;132;g5a16a12d73_0_0:notes">
            <a:extLst>
              <a:ext uri="{FF2B5EF4-FFF2-40B4-BE49-F238E27FC236}">
                <a16:creationId xmlns:a16="http://schemas.microsoft.com/office/drawing/2014/main" id="{13121DD3-BF8B-094A-BBF8-BB6F24A88B99}"/>
              </a:ext>
            </a:extLst>
          </p:cNvPr>
          <p:cNvSpPr txBox="1">
            <a:spLocks noGrp="1" noChangeArrowheads="1"/>
          </p:cNvSpPr>
          <p:nvPr>
            <p:ph type="body" idx="1"/>
          </p:nvPr>
        </p:nvSpPr>
        <p:spPr>
          <a:xfrm>
            <a:off x="685800" y="4400550"/>
            <a:ext cx="54864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a:spcBef>
                <a:spcPct val="0"/>
              </a:spcBef>
            </a:pPr>
            <a:endParaRPr lang="fr-FR" altLang="fr-FR">
              <a:latin typeface="Corbel" panose="020B0503020204020204" pitchFamily="34" charset="0"/>
              <a:cs typeface="Geneva" panose="020B0503030404040204" pitchFamily="34" charset="0"/>
            </a:endParaRPr>
          </a:p>
        </p:txBody>
      </p:sp>
      <p:sp>
        <p:nvSpPr>
          <p:cNvPr id="25603" name="Google Shape;133;g5a16a12d73_0_0:notes">
            <a:extLst>
              <a:ext uri="{FF2B5EF4-FFF2-40B4-BE49-F238E27FC236}">
                <a16:creationId xmlns:a16="http://schemas.microsoft.com/office/drawing/2014/main" id="{41B9641C-2D67-5149-9A28-82D6DCA9F029}"/>
              </a:ext>
            </a:extLst>
          </p:cNvPr>
          <p:cNvSpPr>
            <a:spLocks noGrp="1" noChangeArrowheads="1"/>
          </p:cNvSpPr>
          <p:nvPr>
            <p:ph type="sldNum" sz="quarter" idx="5"/>
          </p:nvPr>
        </p:nvSpPr>
        <p:spPr>
          <a:xfrm>
            <a:off x="3884613" y="8685213"/>
            <a:ext cx="2971800" cy="458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Clr>
                <a:srgbClr val="000000"/>
              </a:buClr>
              <a:buFont typeface="Arial" panose="020B0604020202020204" pitchFamily="34" charset="0"/>
              <a:buNone/>
            </a:pPr>
            <a:fld id="{35BB997A-4C36-274A-9259-48626D6F423E}" type="slidenum">
              <a:rPr lang="en-US" altLang="fr-FR" sz="1200" smtClean="0">
                <a:latin typeface="Corbel" panose="020B0503020204020204" pitchFamily="34" charset="0"/>
              </a:rPr>
              <a:pPr>
                <a:buClr>
                  <a:srgbClr val="000000"/>
                </a:buClr>
                <a:buFont typeface="Arial" panose="020B0604020202020204" pitchFamily="34" charset="0"/>
                <a:buNone/>
              </a:pPr>
              <a:t>9</a:t>
            </a:fld>
            <a:endParaRPr lang="fr-FR" altLang="fr-FR" sz="1200">
              <a:latin typeface="Corbel" panose="020B0503020204020204" pitchFamily="34" charset="0"/>
            </a:endParaRPr>
          </a:p>
        </p:txBody>
      </p:sp>
    </p:spTree>
    <p:extLst>
      <p:ext uri="{BB962C8B-B14F-4D97-AF65-F5344CB8AC3E}">
        <p14:creationId xmlns:p14="http://schemas.microsoft.com/office/powerpoint/2010/main" val="126751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67" name="Google Shape;16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5" name="Google Shape;17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5" name="Google Shape;195;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 Version 2">
    <p:bg>
      <p:bgPr>
        <a:solidFill>
          <a:srgbClr val="00A3A6"/>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405A067-B49C-4F11-A938-80BC29FEE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 y="2837638"/>
            <a:ext cx="4076190" cy="2790476"/>
          </a:xfrm>
          <a:prstGeom prst="rect">
            <a:avLst/>
          </a:prstGeom>
        </p:spPr>
      </p:pic>
      <p:pic>
        <p:nvPicPr>
          <p:cNvPr id="6" name="Image 5">
            <a:extLst>
              <a:ext uri="{FF2B5EF4-FFF2-40B4-BE49-F238E27FC236}">
                <a16:creationId xmlns:a16="http://schemas.microsoft.com/office/drawing/2014/main" id="{EC5A9449-A06C-4EA1-A540-CB2DC3C4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315" y="2825325"/>
            <a:ext cx="314286" cy="428572"/>
          </a:xfrm>
          <a:prstGeom prst="rect">
            <a:avLst/>
          </a:prstGeom>
        </p:spPr>
      </p:pic>
      <p:sp>
        <p:nvSpPr>
          <p:cNvPr id="7" name="Rectangle 6">
            <a:extLst>
              <a:ext uri="{FF2B5EF4-FFF2-40B4-BE49-F238E27FC236}">
                <a16:creationId xmlns:a16="http://schemas.microsoft.com/office/drawing/2014/main" id="{0A9A26A8-F041-4097-AF69-174D33070FC9}"/>
              </a:ext>
            </a:extLst>
          </p:cNvPr>
          <p:cNvSpPr/>
          <p:nvPr/>
        </p:nvSpPr>
        <p:spPr>
          <a:xfrm>
            <a:off x="0" y="5994603"/>
            <a:ext cx="12192000" cy="864524"/>
          </a:xfrm>
          <a:prstGeom prst="rect">
            <a:avLst/>
          </a:prstGeom>
          <a:solidFill>
            <a:srgbClr val="00A3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800">
              <a:ln>
                <a:noFill/>
              </a:ln>
              <a:solidFill>
                <a:schemeClr val="bg1"/>
              </a:solidFill>
            </a:endParaRPr>
          </a:p>
        </p:txBody>
      </p:sp>
      <p:sp>
        <p:nvSpPr>
          <p:cNvPr id="8" name="Title 1">
            <a:extLst>
              <a:ext uri="{FF2B5EF4-FFF2-40B4-BE49-F238E27FC236}">
                <a16:creationId xmlns:a16="http://schemas.microsoft.com/office/drawing/2014/main" id="{EBF5AA71-3F4D-4E9E-BA5E-688B6C5A5C68}"/>
              </a:ext>
            </a:extLst>
          </p:cNvPr>
          <p:cNvSpPr>
            <a:spLocks noGrp="1"/>
          </p:cNvSpPr>
          <p:nvPr>
            <p:ph type="ctrTitle"/>
          </p:nvPr>
        </p:nvSpPr>
        <p:spPr>
          <a:xfrm>
            <a:off x="2401843" y="2767207"/>
            <a:ext cx="9144000" cy="1057708"/>
          </a:xfrm>
          <a:prstGeom prst="rect">
            <a:avLst/>
          </a:prstGeom>
        </p:spPr>
        <p:txBody>
          <a:bodyPr anchor="t" anchorCtr="0">
            <a:normAutofit/>
          </a:bodyPr>
          <a:lstStyle>
            <a:lvl1pPr marL="0" indent="0" algn="l">
              <a:buFontTx/>
              <a:buNone/>
              <a:defRPr sz="3600">
                <a:solidFill>
                  <a:schemeClr val="bg1"/>
                </a:solidFill>
              </a:defRPr>
            </a:lvl1pPr>
          </a:lstStyle>
          <a:p>
            <a:r>
              <a:rPr lang="fr-FR"/>
              <a:t>Modifiez le style du titre</a:t>
            </a:r>
            <a:endParaRPr lang="en-US" dirty="0"/>
          </a:p>
        </p:txBody>
      </p:sp>
      <p:sp>
        <p:nvSpPr>
          <p:cNvPr id="9" name="Subtitle 2">
            <a:extLst>
              <a:ext uri="{FF2B5EF4-FFF2-40B4-BE49-F238E27FC236}">
                <a16:creationId xmlns:a16="http://schemas.microsoft.com/office/drawing/2014/main" id="{74FC2D0F-6FA4-4470-9D28-7A04906292D7}"/>
              </a:ext>
            </a:extLst>
          </p:cNvPr>
          <p:cNvSpPr>
            <a:spLocks noGrp="1"/>
          </p:cNvSpPr>
          <p:nvPr>
            <p:ph type="subTitle" idx="1"/>
          </p:nvPr>
        </p:nvSpPr>
        <p:spPr>
          <a:xfrm>
            <a:off x="2401843" y="3634445"/>
            <a:ext cx="9144000" cy="654923"/>
          </a:xfrm>
          <a:prstGeom prst="rect">
            <a:avLst/>
          </a:prstGeom>
        </p:spPr>
        <p:txBody>
          <a:bodyPr/>
          <a:lstStyle>
            <a:lvl1pPr marL="0" indent="0" algn="l">
              <a:buNone/>
              <a:defRPr sz="24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dirty="0"/>
          </a:p>
        </p:txBody>
      </p:sp>
      <p:grpSp>
        <p:nvGrpSpPr>
          <p:cNvPr id="2" name="Groupe 1"/>
          <p:cNvGrpSpPr/>
          <p:nvPr/>
        </p:nvGrpSpPr>
        <p:grpSpPr>
          <a:xfrm>
            <a:off x="1662519" y="1061972"/>
            <a:ext cx="2286000" cy="897255"/>
            <a:chOff x="2401843" y="5616765"/>
            <a:chExt cx="2286000" cy="897255"/>
          </a:xfrm>
        </p:grpSpPr>
        <p:pic>
          <p:nvPicPr>
            <p:cNvPr id="11" name="Image 10" descr="Une image contenant dessin, signe&#10;&#10;Description générée automatiquement">
              <a:extLst>
                <a:ext uri="{FF2B5EF4-FFF2-40B4-BE49-F238E27FC236}">
                  <a16:creationId xmlns:a16="http://schemas.microsoft.com/office/drawing/2014/main" id="{D18E85FD-4D63-460A-8FAE-B85C5520CB8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01843" y="5616765"/>
              <a:ext cx="2286000" cy="897255"/>
            </a:xfrm>
            <a:prstGeom prst="rect">
              <a:avLst/>
            </a:prstGeom>
          </p:spPr>
        </p:pic>
        <p:pic>
          <p:nvPicPr>
            <p:cNvPr id="12" name="Image 11">
              <a:extLst>
                <a:ext uri="{FF2B5EF4-FFF2-40B4-BE49-F238E27FC236}">
                  <a16:creationId xmlns:a16="http://schemas.microsoft.com/office/drawing/2014/main" id="{48F33C8C-4663-47F8-AAC2-AA7669DF27C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28934" y="5842059"/>
              <a:ext cx="1144630" cy="309182"/>
            </a:xfrm>
            <a:prstGeom prst="rect">
              <a:avLst/>
            </a:prstGeom>
          </p:spPr>
        </p:pic>
      </p:grpSp>
    </p:spTree>
    <p:extLst>
      <p:ext uri="{BB962C8B-B14F-4D97-AF65-F5344CB8AC3E}">
        <p14:creationId xmlns:p14="http://schemas.microsoft.com/office/powerpoint/2010/main" val="227767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ge classique">
    <p:spTree>
      <p:nvGrpSpPr>
        <p:cNvPr id="1" name=""/>
        <p:cNvGrpSpPr/>
        <p:nvPr/>
      </p:nvGrpSpPr>
      <p:grpSpPr>
        <a:xfrm>
          <a:off x="0" y="0"/>
          <a:ext cx="0" cy="0"/>
          <a:chOff x="0" y="0"/>
          <a:chExt cx="0" cy="0"/>
        </a:xfrm>
      </p:grpSpPr>
      <p:sp>
        <p:nvSpPr>
          <p:cNvPr id="2" name="Title 1"/>
          <p:cNvSpPr>
            <a:spLocks noGrp="1"/>
          </p:cNvSpPr>
          <p:nvPr>
            <p:ph type="title"/>
          </p:nvPr>
        </p:nvSpPr>
        <p:spPr>
          <a:xfrm>
            <a:off x="743192" y="149638"/>
            <a:ext cx="10216343" cy="888251"/>
          </a:xfrm>
          <a:prstGeom prst="rect">
            <a:avLst/>
          </a:prstGeom>
        </p:spPr>
        <p:txBody>
          <a:bodyPr anchor="ctr" anchorCtr="0">
            <a:normAutofit/>
          </a:bodyPr>
          <a:lstStyle>
            <a:lvl1pPr>
              <a:defRPr sz="3000"/>
            </a:lvl1pPr>
          </a:lstStyle>
          <a:p>
            <a:r>
              <a:rPr lang="fr-FR" dirty="0"/>
              <a:t>Modifiez le style du titre</a:t>
            </a:r>
            <a:endParaRPr lang="en-US" dirty="0"/>
          </a:p>
        </p:txBody>
      </p:sp>
      <p:sp>
        <p:nvSpPr>
          <p:cNvPr id="3" name="Text Placeholder 2"/>
          <p:cNvSpPr>
            <a:spLocks noGrp="1"/>
          </p:cNvSpPr>
          <p:nvPr>
            <p:ph type="body" idx="1"/>
          </p:nvPr>
        </p:nvSpPr>
        <p:spPr>
          <a:xfrm>
            <a:off x="1122345" y="1537856"/>
            <a:ext cx="9680172" cy="4006733"/>
          </a:xfrm>
          <a:prstGeom prst="rect">
            <a:avLst/>
          </a:prstGeom>
        </p:spPr>
        <p:txBody>
          <a:bodyPr>
            <a:normAutofit/>
          </a:bodyPr>
          <a:lstStyle>
            <a:lvl1pPr marL="0" indent="0">
              <a:buNone/>
              <a:defRPr sz="16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dirty="0"/>
              <a:t>Cliquez pour modifier les styles du texte du masque</a:t>
            </a:r>
          </a:p>
        </p:txBody>
      </p:sp>
      <p:sp>
        <p:nvSpPr>
          <p:cNvPr id="7" name="Subtitle 2">
            <a:extLst>
              <a:ext uri="{FF2B5EF4-FFF2-40B4-BE49-F238E27FC236}">
                <a16:creationId xmlns:a16="http://schemas.microsoft.com/office/drawing/2014/main" id="{C77E12C6-00F3-439F-A2FE-1D2F0A604A8D}"/>
              </a:ext>
            </a:extLst>
          </p:cNvPr>
          <p:cNvSpPr>
            <a:spLocks noGrp="1"/>
          </p:cNvSpPr>
          <p:nvPr>
            <p:ph type="subTitle" idx="10"/>
          </p:nvPr>
        </p:nvSpPr>
        <p:spPr>
          <a:xfrm>
            <a:off x="1122336" y="858842"/>
            <a:ext cx="9680171" cy="679019"/>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Modifiez le style des sous-titres du masque</a:t>
            </a:r>
            <a:endParaRPr lang="en-US" dirty="0"/>
          </a:p>
        </p:txBody>
      </p:sp>
      <p:pic>
        <p:nvPicPr>
          <p:cNvPr id="5" name="Image 4">
            <a:extLst>
              <a:ext uri="{FF2B5EF4-FFF2-40B4-BE49-F238E27FC236}">
                <a16:creationId xmlns:a16="http://schemas.microsoft.com/office/drawing/2014/main" id="{0EA385B6-B47E-694A-A4EF-D0030DB56DCB}"/>
              </a:ext>
            </a:extLst>
          </p:cNvPr>
          <p:cNvPicPr>
            <a:picLocks noChangeAspect="1"/>
          </p:cNvPicPr>
          <p:nvPr userDrawn="1"/>
        </p:nvPicPr>
        <p:blipFill>
          <a:blip r:embed="rId2"/>
          <a:stretch>
            <a:fillRect/>
          </a:stretch>
        </p:blipFill>
        <p:spPr>
          <a:xfrm>
            <a:off x="10881326" y="3213"/>
            <a:ext cx="1310674" cy="212947"/>
          </a:xfrm>
          <a:prstGeom prst="rect">
            <a:avLst/>
          </a:prstGeom>
        </p:spPr>
      </p:pic>
      <p:pic>
        <p:nvPicPr>
          <p:cNvPr id="6" name="Google Shape;10;p2" descr="elixir_1_RZ_mac.eps">
            <a:extLst>
              <a:ext uri="{FF2B5EF4-FFF2-40B4-BE49-F238E27FC236}">
                <a16:creationId xmlns:a16="http://schemas.microsoft.com/office/drawing/2014/main" id="{CBA92E3F-7AB3-EF41-8BDD-AAAC1DFED607}"/>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11624413" y="216160"/>
            <a:ext cx="567587" cy="483766"/>
          </a:xfrm>
          <a:prstGeom prst="rect">
            <a:avLst/>
          </a:prstGeom>
          <a:noFill/>
          <a:ln>
            <a:noFill/>
          </a:ln>
        </p:spPr>
      </p:pic>
    </p:spTree>
    <p:extLst>
      <p:ext uri="{BB962C8B-B14F-4D97-AF65-F5344CB8AC3E}">
        <p14:creationId xmlns:p14="http://schemas.microsoft.com/office/powerpoint/2010/main" val="17975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523" y="1037889"/>
            <a:ext cx="11508953" cy="5120540"/>
          </a:xfrm>
          <a:prstGeom prst="rect">
            <a:avLst/>
          </a:prstGeom>
        </p:spPr>
        <p:txBody>
          <a:bodyPr/>
          <a:lstStyle>
            <a:lvl1pPr>
              <a:defRPr sz="2400" b="0"/>
            </a:lvl1pPr>
            <a:lvl2pPr>
              <a:defRPr sz="2200"/>
            </a:lvl2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1">
            <a:extLst>
              <a:ext uri="{FF2B5EF4-FFF2-40B4-BE49-F238E27FC236}">
                <a16:creationId xmlns:a16="http://schemas.microsoft.com/office/drawing/2014/main" id="{640F9627-3E1A-4004-ABFB-AFCBC126ED3C}"/>
              </a:ext>
            </a:extLst>
          </p:cNvPr>
          <p:cNvSpPr>
            <a:spLocks noGrp="1"/>
          </p:cNvSpPr>
          <p:nvPr>
            <p:ph type="title"/>
          </p:nvPr>
        </p:nvSpPr>
        <p:spPr>
          <a:xfrm>
            <a:off x="341524" y="149638"/>
            <a:ext cx="10618012" cy="888251"/>
          </a:xfrm>
          <a:prstGeom prst="rect">
            <a:avLst/>
          </a:prstGeom>
        </p:spPr>
        <p:txBody>
          <a:bodyPr anchor="ctr" anchorCtr="0">
            <a:normAutofit/>
          </a:bodyPr>
          <a:lstStyle>
            <a:lvl1pPr>
              <a:defRPr sz="3000"/>
            </a:lvl1pPr>
          </a:lstStyle>
          <a:p>
            <a:r>
              <a:rPr lang="fr-FR" dirty="0"/>
              <a:t>Modifiez le style du titre</a:t>
            </a:r>
            <a:endParaRPr lang="en-US" dirty="0"/>
          </a:p>
        </p:txBody>
      </p:sp>
      <p:pic>
        <p:nvPicPr>
          <p:cNvPr id="5" name="Image 4">
            <a:extLst>
              <a:ext uri="{FF2B5EF4-FFF2-40B4-BE49-F238E27FC236}">
                <a16:creationId xmlns:a16="http://schemas.microsoft.com/office/drawing/2014/main" id="{5C878DD1-745D-6B49-A0D4-990A7169C841}"/>
              </a:ext>
            </a:extLst>
          </p:cNvPr>
          <p:cNvPicPr>
            <a:picLocks noChangeAspect="1"/>
          </p:cNvPicPr>
          <p:nvPr userDrawn="1"/>
        </p:nvPicPr>
        <p:blipFill>
          <a:blip r:embed="rId2"/>
          <a:stretch>
            <a:fillRect/>
          </a:stretch>
        </p:blipFill>
        <p:spPr>
          <a:xfrm>
            <a:off x="10881326" y="3213"/>
            <a:ext cx="1310674" cy="212947"/>
          </a:xfrm>
          <a:prstGeom prst="rect">
            <a:avLst/>
          </a:prstGeom>
        </p:spPr>
      </p:pic>
      <p:pic>
        <p:nvPicPr>
          <p:cNvPr id="6" name="Google Shape;10;p2" descr="elixir_1_RZ_mac.eps">
            <a:extLst>
              <a:ext uri="{FF2B5EF4-FFF2-40B4-BE49-F238E27FC236}">
                <a16:creationId xmlns:a16="http://schemas.microsoft.com/office/drawing/2014/main" id="{4A8073AF-A044-A549-B088-D49BE97F4A93}"/>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11624413" y="216160"/>
            <a:ext cx="567587" cy="483766"/>
          </a:xfrm>
          <a:prstGeom prst="rect">
            <a:avLst/>
          </a:prstGeom>
          <a:noFill/>
          <a:ln>
            <a:noFill/>
          </a:ln>
        </p:spPr>
      </p:pic>
    </p:spTree>
    <p:extLst>
      <p:ext uri="{BB962C8B-B14F-4D97-AF65-F5344CB8AC3E}">
        <p14:creationId xmlns:p14="http://schemas.microsoft.com/office/powerpoint/2010/main" val="1830639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ELIXIR">
  <p:cSld name="Title slide ELIXIR">
    <p:spTree>
      <p:nvGrpSpPr>
        <p:cNvPr id="1" name="Shape 12"/>
        <p:cNvGrpSpPr/>
        <p:nvPr/>
      </p:nvGrpSpPr>
      <p:grpSpPr>
        <a:xfrm>
          <a:off x="0" y="0"/>
          <a:ext cx="0" cy="0"/>
          <a:chOff x="0" y="0"/>
          <a:chExt cx="0" cy="0"/>
        </a:xfrm>
      </p:grpSpPr>
      <p:pic>
        <p:nvPicPr>
          <p:cNvPr id="13" name="Google Shape;13;p2" descr="elixir_helix_200_2.eps"/>
          <p:cNvPicPr preferRelativeResize="0"/>
          <p:nvPr/>
        </p:nvPicPr>
        <p:blipFill rotWithShape="1">
          <a:blip r:embed="rId2">
            <a:alphaModFix/>
          </a:blip>
          <a:srcRect/>
          <a:stretch/>
        </p:blipFill>
        <p:spPr>
          <a:xfrm>
            <a:off x="-48683" y="-26988"/>
            <a:ext cx="12240683" cy="6186488"/>
          </a:xfrm>
          <a:prstGeom prst="rect">
            <a:avLst/>
          </a:prstGeom>
          <a:noFill/>
          <a:ln>
            <a:noFill/>
          </a:ln>
        </p:spPr>
      </p:pic>
      <p:pic>
        <p:nvPicPr>
          <p:cNvPr id="14" name="Google Shape;14;p2" descr="elixir_1_RZ_mac.eps"/>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4434" y="4760686"/>
            <a:ext cx="2427817" cy="1851252"/>
          </a:xfrm>
          <a:prstGeom prst="rect">
            <a:avLst/>
          </a:prstGeom>
          <a:noFill/>
          <a:ln>
            <a:noFill/>
          </a:ln>
        </p:spPr>
      </p:pic>
      <p:sp>
        <p:nvSpPr>
          <p:cNvPr id="15" name="Google Shape;15;p2"/>
          <p:cNvSpPr txBox="1"/>
          <p:nvPr/>
        </p:nvSpPr>
        <p:spPr>
          <a:xfrm>
            <a:off x="7440084" y="6237289"/>
            <a:ext cx="3903133" cy="434975"/>
          </a:xfrm>
          <a:prstGeom prst="rect">
            <a:avLst/>
          </a:prstGeom>
          <a:noFill/>
          <a:ln>
            <a:noFill/>
          </a:ln>
        </p:spPr>
        <p:txBody>
          <a:bodyPr spcFirstLastPara="1" wrap="square" lIns="65300" tIns="32650" rIns="65300" bIns="32650" anchor="t" anchorCtr="0">
            <a:noAutofit/>
          </a:bodyPr>
          <a:lstStyle/>
          <a:p>
            <a:pPr marL="0" marR="0" lvl="0" indent="0" algn="r" rtl="0">
              <a:spcBef>
                <a:spcPts val="0"/>
              </a:spcBef>
              <a:spcAft>
                <a:spcPts val="0"/>
              </a:spcAft>
              <a:buNone/>
            </a:pPr>
            <a:r>
              <a:rPr lang="en-US" sz="2400" b="0" i="1" u="none" strike="noStrike" cap="none">
                <a:solidFill>
                  <a:srgbClr val="003F41"/>
                </a:solidFill>
                <a:latin typeface="Corbel"/>
                <a:ea typeface="Corbel"/>
                <a:cs typeface="Corbel"/>
                <a:sym typeface="Corbel"/>
              </a:rPr>
              <a:t>www.elixir-europe.org</a:t>
            </a:r>
            <a:endParaRPr sz="2400" b="0" i="1" u="none" strike="noStrike" cap="none">
              <a:solidFill>
                <a:srgbClr val="003F41"/>
              </a:solidFill>
              <a:latin typeface="Corbel"/>
              <a:ea typeface="Corbel"/>
              <a:cs typeface="Corbel"/>
              <a:sym typeface="Corbel"/>
            </a:endParaRPr>
          </a:p>
        </p:txBody>
      </p:sp>
      <p:sp>
        <p:nvSpPr>
          <p:cNvPr id="16" name="Google Shape;16;p2"/>
          <p:cNvSpPr txBox="1">
            <a:spLocks noGrp="1"/>
          </p:cNvSpPr>
          <p:nvPr>
            <p:ph type="ctrTitle"/>
          </p:nvPr>
        </p:nvSpPr>
        <p:spPr>
          <a:xfrm>
            <a:off x="911424" y="3356993"/>
            <a:ext cx="10363200" cy="864096"/>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3600"/>
              <a:buNone/>
              <a:defRPr sz="5000" b="1">
                <a:solidFill>
                  <a:srgbClr val="003F41"/>
                </a:solidFill>
                <a:latin typeface="Corbel"/>
                <a:ea typeface="Corbel"/>
                <a:cs typeface="Corbel"/>
                <a:sym typeface="Corbe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3503712" y="4293097"/>
            <a:ext cx="7755467" cy="899583"/>
          </a:xfrm>
          <a:prstGeom prst="rect">
            <a:avLst/>
          </a:prstGeom>
          <a:noFill/>
          <a:ln>
            <a:noFill/>
          </a:ln>
        </p:spPr>
        <p:txBody>
          <a:bodyPr spcFirstLastPara="1" wrap="square" lIns="0" tIns="0" rIns="0" bIns="0" anchor="t" anchorCtr="0">
            <a:noAutofit/>
          </a:bodyPr>
          <a:lstStyle>
            <a:lvl1pPr lvl="0" algn="r">
              <a:spcBef>
                <a:spcPts val="560"/>
              </a:spcBef>
              <a:spcAft>
                <a:spcPts val="0"/>
              </a:spcAft>
              <a:buSzPts val="2800"/>
              <a:buFont typeface="Corbel"/>
              <a:buNone/>
              <a:defRPr sz="2800" i="1"/>
            </a:lvl1pPr>
            <a:lvl2pPr lvl="1" algn="ctr">
              <a:spcBef>
                <a:spcPts val="600"/>
              </a:spcBef>
              <a:spcAft>
                <a:spcPts val="0"/>
              </a:spcAft>
              <a:buSzPts val="2000"/>
              <a:buNone/>
              <a:defRPr>
                <a:solidFill>
                  <a:srgbClr val="888888"/>
                </a:solidFill>
              </a:defRPr>
            </a:lvl2pPr>
            <a:lvl3pPr lvl="2" algn="ctr">
              <a:spcBef>
                <a:spcPts val="600"/>
              </a:spcBef>
              <a:spcAft>
                <a:spcPts val="0"/>
              </a:spcAft>
              <a:buSzPts val="2000"/>
              <a:buNone/>
              <a:defRPr>
                <a:solidFill>
                  <a:srgbClr val="888888"/>
                </a:solidFill>
              </a:defRPr>
            </a:lvl3pPr>
            <a:lvl4pPr lvl="3" algn="ctr">
              <a:spcBef>
                <a:spcPts val="600"/>
              </a:spcBef>
              <a:spcAft>
                <a:spcPts val="0"/>
              </a:spcAft>
              <a:buSzPts val="2000"/>
              <a:buNone/>
              <a:defRPr>
                <a:solidFill>
                  <a:srgbClr val="888888"/>
                </a:solidFill>
              </a:defRPr>
            </a:lvl4pPr>
            <a:lvl5pPr lvl="4" algn="ctr">
              <a:spcBef>
                <a:spcPts val="600"/>
              </a:spcBef>
              <a:spcAft>
                <a:spcPts val="0"/>
              </a:spcAft>
              <a:buSzPts val="2000"/>
              <a:buNone/>
              <a:defRPr>
                <a:solidFill>
                  <a:srgbClr val="888888"/>
                </a:solidFill>
              </a:defRPr>
            </a:lvl5pPr>
            <a:lvl6pPr lvl="5" algn="ctr">
              <a:spcBef>
                <a:spcPts val="600"/>
              </a:spcBef>
              <a:spcAft>
                <a:spcPts val="0"/>
              </a:spcAft>
              <a:buSzPts val="2000"/>
              <a:buNone/>
              <a:defRPr>
                <a:solidFill>
                  <a:srgbClr val="888888"/>
                </a:solidFill>
              </a:defRPr>
            </a:lvl6pPr>
            <a:lvl7pPr lvl="6" algn="ctr">
              <a:spcBef>
                <a:spcPts val="400"/>
              </a:spcBef>
              <a:spcAft>
                <a:spcPts val="0"/>
              </a:spcAft>
              <a:buSzPts val="2000"/>
              <a:buNone/>
              <a:defRPr>
                <a:solidFill>
                  <a:srgbClr val="888888"/>
                </a:solidFill>
              </a:defRPr>
            </a:lvl7pPr>
            <a:lvl8pPr lvl="7" algn="ctr">
              <a:spcBef>
                <a:spcPts val="400"/>
              </a:spcBef>
              <a:spcAft>
                <a:spcPts val="0"/>
              </a:spcAft>
              <a:buSzPts val="2000"/>
              <a:buNone/>
              <a:defRPr>
                <a:solidFill>
                  <a:srgbClr val="888888"/>
                </a:solidFill>
              </a:defRPr>
            </a:lvl8pPr>
            <a:lvl9pPr lvl="8" algn="ctr">
              <a:spcBef>
                <a:spcPts val="400"/>
              </a:spcBef>
              <a:spcAft>
                <a:spcPts val="0"/>
              </a:spcAft>
              <a:buSzPts val="2000"/>
              <a:buNone/>
              <a:defRPr>
                <a:solidFill>
                  <a:srgbClr val="888888"/>
                </a:solidFill>
              </a:defRPr>
            </a:lvl9pPr>
          </a:lstStyle>
          <a:p>
            <a:endParaRPr/>
          </a:p>
        </p:txBody>
      </p:sp>
      <p:sp>
        <p:nvSpPr>
          <p:cNvPr id="18" name="Google Shape;18;p2"/>
          <p:cNvSpPr txBox="1">
            <a:spLocks noGrp="1"/>
          </p:cNvSpPr>
          <p:nvPr>
            <p:ph type="body" idx="2"/>
          </p:nvPr>
        </p:nvSpPr>
        <p:spPr>
          <a:xfrm>
            <a:off x="6761891" y="5192680"/>
            <a:ext cx="4512733" cy="360040"/>
          </a:xfrm>
          <a:prstGeom prst="rect">
            <a:avLst/>
          </a:prstGeom>
          <a:noFill/>
          <a:ln>
            <a:noFill/>
          </a:ln>
        </p:spPr>
        <p:txBody>
          <a:bodyPr spcFirstLastPara="1" wrap="square" lIns="0" tIns="0" rIns="0" bIns="0" anchor="t" anchorCtr="0">
            <a:noAutofit/>
          </a:bodyPr>
          <a:lstStyle>
            <a:lvl1pPr marL="457200" lvl="0" indent="-228600" algn="r">
              <a:spcBef>
                <a:spcPts val="360"/>
              </a:spcBef>
              <a:spcAft>
                <a:spcPts val="0"/>
              </a:spcAft>
              <a:buSzPts val="1800"/>
              <a:buFont typeface="Corbel"/>
              <a:buNone/>
              <a:defRPr sz="1800">
                <a:solidFill>
                  <a:schemeClr val="dk2"/>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extLst>
      <p:ext uri="{BB962C8B-B14F-4D97-AF65-F5344CB8AC3E}">
        <p14:creationId xmlns:p14="http://schemas.microsoft.com/office/powerpoint/2010/main" val="2300835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lvl2pPr marL="800060" indent="-342882">
              <a:buSzPct val="45000"/>
              <a:buFont typeface="Wingdings" panose="05000000000000000000" pitchFamily="2" charset="2"/>
              <a:buChar char=""/>
              <a:defRPr lang="fr-FR" sz="2000" b="1" kern="1200" dirty="0" smtClean="0">
                <a:solidFill>
                  <a:srgbClr val="656565"/>
                </a:solidFill>
                <a:latin typeface="+mn-lt"/>
                <a:ea typeface="ＭＳ Ｐゴシック" charset="-128"/>
                <a:cs typeface="+mn-cs"/>
              </a:defRPr>
            </a:lvl2pPr>
            <a:lvl3pPr>
              <a:defRPr lang="fr-FR" sz="1600" b="1" kern="1200" dirty="0" smtClean="0">
                <a:solidFill>
                  <a:srgbClr val="656565"/>
                </a:solidFill>
                <a:latin typeface="+mn-lt"/>
                <a:ea typeface="ＭＳ Ｐゴシック" charset="-128"/>
                <a:cs typeface="+mn-cs"/>
              </a:defRPr>
            </a:lvl3pPr>
            <a:lvl4pPr>
              <a:defRPr lang="fr-FR" sz="1400" b="1" kern="1200" dirty="0" smtClean="0">
                <a:solidFill>
                  <a:srgbClr val="656565"/>
                </a:solidFill>
                <a:latin typeface="+mn-lt"/>
                <a:ea typeface="ＭＳ Ｐゴシック" charset="-128"/>
                <a:cs typeface="+mn-cs"/>
              </a:defRPr>
            </a:lvl4pPr>
            <a:lvl5pPr marL="1923955" indent="-171442">
              <a:buFont typeface="Wingdings" panose="05000000000000000000" pitchFamily="2" charset="2"/>
              <a:buChar char="ü"/>
              <a:defRPr lang="fr-FR" sz="1200" b="1" kern="1200" dirty="0" smtClean="0">
                <a:solidFill>
                  <a:srgbClr val="656565"/>
                </a:solidFill>
                <a:latin typeface="+mn-lt"/>
                <a:ea typeface="ＭＳ Ｐゴシック" charset="-128"/>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u numéro de diapositive 4"/>
          <p:cNvSpPr>
            <a:spLocks noGrp="1"/>
          </p:cNvSpPr>
          <p:nvPr>
            <p:ph type="sldNum" sz="quarter" idx="11"/>
          </p:nvPr>
        </p:nvSpPr>
        <p:spPr>
          <a:xfrm>
            <a:off x="9347200" y="6381334"/>
            <a:ext cx="2844800" cy="216023"/>
          </a:xfrm>
          <a:prstGeom prst="rect">
            <a:avLst/>
          </a:prstGeom>
        </p:spPr>
        <p:txBody>
          <a:bodyPr/>
          <a:lstStyle>
            <a:lvl1pPr algn="r">
              <a:defRPr sz="1400">
                <a:solidFill>
                  <a:schemeClr val="bg1"/>
                </a:solidFill>
              </a:defRPr>
            </a:lvl1pPr>
          </a:lstStyle>
          <a:p>
            <a:fld id="{4F2FB34B-B982-584C-87D1-A762E7D52625}" type="slidenum">
              <a:rPr lang="fr-FR" smtClean="0">
                <a:solidFill>
                  <a:prstClr val="white"/>
                </a:solidFill>
              </a:rPr>
              <a:pPr/>
              <a:t>‹N°›</a:t>
            </a:fld>
            <a:endParaRPr lang="fr-FR" dirty="0">
              <a:solidFill>
                <a:prstClr val="white"/>
              </a:solidFill>
            </a:endParaRPr>
          </a:p>
        </p:txBody>
      </p:sp>
    </p:spTree>
    <p:extLst>
      <p:ext uri="{BB962C8B-B14F-4D97-AF65-F5344CB8AC3E}">
        <p14:creationId xmlns:p14="http://schemas.microsoft.com/office/powerpoint/2010/main" val="891587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290456" y="1440503"/>
            <a:ext cx="10556384" cy="4316503"/>
          </a:xfrm>
          <a:prstGeom prst="rect">
            <a:avLst/>
          </a:prstGeom>
        </p:spPr>
        <p:txBody>
          <a:bodyPr/>
          <a:lstStyle>
            <a:lvl1pPr>
              <a:defRPr sz="2400" b="0"/>
            </a:lvl1pPr>
            <a:lvl2pPr>
              <a:defRPr sz="2200"/>
            </a:lvl2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1">
            <a:extLst>
              <a:ext uri="{FF2B5EF4-FFF2-40B4-BE49-F238E27FC236}">
                <a16:creationId xmlns:a16="http://schemas.microsoft.com/office/drawing/2014/main" id="{640F9627-3E1A-4004-ABFB-AFCBC126ED3C}"/>
              </a:ext>
            </a:extLst>
          </p:cNvPr>
          <p:cNvSpPr>
            <a:spLocks noGrp="1"/>
          </p:cNvSpPr>
          <p:nvPr>
            <p:ph type="title"/>
          </p:nvPr>
        </p:nvSpPr>
        <p:spPr>
          <a:xfrm>
            <a:off x="645459" y="0"/>
            <a:ext cx="10314076" cy="888251"/>
          </a:xfrm>
          <a:prstGeom prst="rect">
            <a:avLst/>
          </a:prstGeom>
        </p:spPr>
        <p:txBody>
          <a:bodyPr anchor="ctr" anchorCtr="0">
            <a:normAutofit/>
          </a:bodyPr>
          <a:lstStyle>
            <a:lvl1pPr>
              <a:defRPr sz="3000"/>
            </a:lvl1pPr>
          </a:lstStyle>
          <a:p>
            <a:r>
              <a:rPr lang="fr-FR" dirty="0"/>
              <a:t>Modifiez le style du titre</a:t>
            </a:r>
            <a:endParaRPr lang="en-US" dirty="0"/>
          </a:p>
        </p:txBody>
      </p:sp>
      <p:sp>
        <p:nvSpPr>
          <p:cNvPr id="10" name="Subtitle 2">
            <a:extLst>
              <a:ext uri="{FF2B5EF4-FFF2-40B4-BE49-F238E27FC236}">
                <a16:creationId xmlns:a16="http://schemas.microsoft.com/office/drawing/2014/main" id="{EA145E71-E6DC-460B-BD9E-537A5B24AA29}"/>
              </a:ext>
            </a:extLst>
          </p:cNvPr>
          <p:cNvSpPr>
            <a:spLocks noGrp="1"/>
          </p:cNvSpPr>
          <p:nvPr>
            <p:ph type="subTitle" idx="10"/>
          </p:nvPr>
        </p:nvSpPr>
        <p:spPr>
          <a:xfrm>
            <a:off x="645459" y="761484"/>
            <a:ext cx="9837199" cy="679019"/>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Modifiez le style des sous-titres du masque</a:t>
            </a:r>
            <a:endParaRPr lang="en-US" dirty="0"/>
          </a:p>
        </p:txBody>
      </p:sp>
    </p:spTree>
    <p:extLst>
      <p:ext uri="{BB962C8B-B14F-4D97-AF65-F5344CB8AC3E}">
        <p14:creationId xmlns:p14="http://schemas.microsoft.com/office/powerpoint/2010/main" val="646902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03445" y="1916833"/>
            <a:ext cx="10363200" cy="648072"/>
          </a:xfrm>
        </p:spPr>
        <p:txBody>
          <a:bodyPr anchor="t"/>
          <a:lstStyle>
            <a:lvl1pPr algn="l">
              <a:defRPr sz="2400" b="1" cap="all"/>
            </a:lvl1pPr>
          </a:lstStyle>
          <a:p>
            <a:r>
              <a:rPr lang="fr-FR"/>
              <a:t>Cliquez et modifiez le titre</a:t>
            </a:r>
            <a:endParaRPr lang="fr-FR" dirty="0"/>
          </a:p>
        </p:txBody>
      </p:sp>
      <p:sp>
        <p:nvSpPr>
          <p:cNvPr id="3" name="Espace réservé du texte 2"/>
          <p:cNvSpPr>
            <a:spLocks noGrp="1"/>
          </p:cNvSpPr>
          <p:nvPr>
            <p:ph type="body" idx="1"/>
          </p:nvPr>
        </p:nvSpPr>
        <p:spPr>
          <a:xfrm>
            <a:off x="1007435" y="3429000"/>
            <a:ext cx="10561173" cy="2592288"/>
          </a:xfrm>
        </p:spPr>
        <p:txBody>
          <a:bodyPr anchor="b"/>
          <a:lstStyle>
            <a:lvl1pPr marL="0" indent="0">
              <a:buNone/>
              <a:defRPr sz="2000">
                <a:solidFill>
                  <a:schemeClr val="tx1">
                    <a:tint val="75000"/>
                  </a:schemeClr>
                </a:solidFill>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2"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fr-FR"/>
              <a:t>Cliquez pour modifier les styles du texte du masque</a:t>
            </a:r>
          </a:p>
        </p:txBody>
      </p:sp>
      <p:sp>
        <p:nvSpPr>
          <p:cNvPr id="11" name="Espace réservé du numéro de diapositive 4"/>
          <p:cNvSpPr>
            <a:spLocks noGrp="1"/>
          </p:cNvSpPr>
          <p:nvPr>
            <p:ph type="sldNum" sz="quarter" idx="11"/>
          </p:nvPr>
        </p:nvSpPr>
        <p:spPr>
          <a:xfrm>
            <a:off x="9347200" y="6381334"/>
            <a:ext cx="2844800" cy="216023"/>
          </a:xfrm>
          <a:prstGeom prst="rect">
            <a:avLst/>
          </a:prstGeom>
        </p:spPr>
        <p:txBody>
          <a:bodyPr/>
          <a:lstStyle>
            <a:lvl1pPr algn="r">
              <a:defRPr sz="1400">
                <a:solidFill>
                  <a:schemeClr val="bg1"/>
                </a:solidFill>
              </a:defRPr>
            </a:lvl1pPr>
          </a:lstStyle>
          <a:p>
            <a:fld id="{4F2FB34B-B982-584C-87D1-A762E7D52625}" type="slidenum">
              <a:rPr lang="fr-FR" smtClean="0">
                <a:solidFill>
                  <a:prstClr val="white"/>
                </a:solidFill>
              </a:rPr>
              <a:pPr/>
              <a:t>‹N°›</a:t>
            </a:fld>
            <a:endParaRPr lang="fr-FR" dirty="0">
              <a:solidFill>
                <a:prstClr val="white"/>
              </a:solidFill>
            </a:endParaRPr>
          </a:p>
        </p:txBody>
      </p:sp>
      <p:grpSp>
        <p:nvGrpSpPr>
          <p:cNvPr id="6" name="Grouper 5"/>
          <p:cNvGrpSpPr/>
          <p:nvPr userDrawn="1"/>
        </p:nvGrpSpPr>
        <p:grpSpPr>
          <a:xfrm>
            <a:off x="3215680" y="2604505"/>
            <a:ext cx="8976320" cy="752475"/>
            <a:chOff x="2411760" y="2604504"/>
            <a:chExt cx="6732240" cy="752475"/>
          </a:xfrm>
        </p:grpSpPr>
        <p:pic>
          <p:nvPicPr>
            <p:cNvPr id="7" name="Picture 4"/>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7951155" y="2604504"/>
              <a:ext cx="1192845" cy="752475"/>
            </a:xfrm>
            <a:prstGeom prst="rect">
              <a:avLst/>
            </a:prstGeom>
            <a:noFill/>
            <a:ln w="9525">
              <a:noFill/>
              <a:miter lim="800000"/>
              <a:headEnd/>
              <a:tailEnd/>
            </a:ln>
          </p:spPr>
        </p:pic>
        <p:pic>
          <p:nvPicPr>
            <p:cNvPr id="6146" name="Picture 2" descr="ésultat de recherche d'images pour &quot;big data&quot;"/>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2411760" y="2604504"/>
              <a:ext cx="2121024" cy="7524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tps://inra-dam-front-resources-cdn.brainsonic.com/ressources/afile/162073-99714-picture_original-2131-0"/>
            <p:cNvPicPr>
              <a:picLocks noChangeAspect="1" noChangeArrowheads="1"/>
            </p:cNvPicPr>
            <p:nvPr userDrawn="1"/>
          </p:nvPicPr>
          <p:blipFill rotWithShape="1">
            <a:blip r:embed="rId4" cstate="email">
              <a:extLst>
                <a:ext uri="{28A0092B-C50C-407E-A947-70E740481C1C}">
                  <a14:useLocalDpi xmlns:a14="http://schemas.microsoft.com/office/drawing/2010/main"/>
                </a:ext>
              </a:extLst>
            </a:blip>
            <a:srcRect/>
            <a:stretch/>
          </p:blipFill>
          <p:spPr bwMode="auto">
            <a:xfrm>
              <a:off x="4504318" y="2607796"/>
              <a:ext cx="2160240" cy="7458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bre Gène, Arbre De Vie, Evolution"/>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6664558" y="2605446"/>
              <a:ext cx="1291818" cy="750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7328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31006" y="866274"/>
            <a:ext cx="5292919" cy="5022925"/>
          </a:xfrm>
          <a:prstGeom prst="rect">
            <a:avLst/>
          </a:prstGeom>
        </p:spPr>
        <p:txBody>
          <a:bodyPr/>
          <a:lstStyle>
            <a:lvl1pPr>
              <a:defRPr sz="2400"/>
            </a:lvl1pPr>
            <a:lvl2pPr>
              <a:defRPr sz="220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746282" y="866274"/>
            <a:ext cx="6006164" cy="5022925"/>
          </a:xfrm>
          <a:prstGeom prst="rect">
            <a:avLst/>
          </a:prstGeom>
        </p:spPr>
        <p:txBody>
          <a:bodyPr/>
          <a:lstStyle>
            <a:lvl1pPr>
              <a:defRPr sz="2400"/>
            </a:lvl1pPr>
            <a:lvl2pPr>
              <a:defRPr sz="220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Title 1">
            <a:extLst>
              <a:ext uri="{FF2B5EF4-FFF2-40B4-BE49-F238E27FC236}">
                <a16:creationId xmlns:a16="http://schemas.microsoft.com/office/drawing/2014/main" id="{DF91C4CC-48F8-459E-8260-CB6FFD7E866E}"/>
              </a:ext>
            </a:extLst>
          </p:cNvPr>
          <p:cNvSpPr>
            <a:spLocks noGrp="1"/>
          </p:cNvSpPr>
          <p:nvPr>
            <p:ph type="title"/>
          </p:nvPr>
        </p:nvSpPr>
        <p:spPr>
          <a:xfrm>
            <a:off x="743192" y="1"/>
            <a:ext cx="10216343" cy="490888"/>
          </a:xfrm>
          <a:prstGeom prst="rect">
            <a:avLst/>
          </a:prstGeom>
        </p:spPr>
        <p:txBody>
          <a:bodyPr anchor="ctr" anchorCtr="0">
            <a:normAutofit/>
          </a:bodyPr>
          <a:lstStyle>
            <a:lvl1pPr>
              <a:defRPr sz="3000"/>
            </a:lvl1pPr>
          </a:lstStyle>
          <a:p>
            <a:r>
              <a:rPr lang="fr-FR"/>
              <a:t>Modifiez le style du titre</a:t>
            </a:r>
            <a:endParaRPr lang="en-US" dirty="0"/>
          </a:p>
        </p:txBody>
      </p:sp>
      <p:sp>
        <p:nvSpPr>
          <p:cNvPr id="11" name="Subtitle 2">
            <a:extLst>
              <a:ext uri="{FF2B5EF4-FFF2-40B4-BE49-F238E27FC236}">
                <a16:creationId xmlns:a16="http://schemas.microsoft.com/office/drawing/2014/main" id="{AFD9EB01-BC37-475E-8D86-8ADA8009556E}"/>
              </a:ext>
            </a:extLst>
          </p:cNvPr>
          <p:cNvSpPr>
            <a:spLocks noGrp="1"/>
          </p:cNvSpPr>
          <p:nvPr>
            <p:ph type="subTitle" idx="10"/>
          </p:nvPr>
        </p:nvSpPr>
        <p:spPr>
          <a:xfrm>
            <a:off x="743192" y="490890"/>
            <a:ext cx="10216343" cy="375384"/>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3924875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iapositive de titre - Version 1">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405A067-B49C-4F11-A938-80BC29FEE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94290"/>
            <a:ext cx="4076700" cy="2790825"/>
          </a:xfrm>
          <a:prstGeom prst="rect">
            <a:avLst/>
          </a:prstGeom>
        </p:spPr>
      </p:pic>
      <p:pic>
        <p:nvPicPr>
          <p:cNvPr id="6" name="Image 5">
            <a:extLst>
              <a:ext uri="{FF2B5EF4-FFF2-40B4-BE49-F238E27FC236}">
                <a16:creationId xmlns:a16="http://schemas.microsoft.com/office/drawing/2014/main" id="{EC5A9449-A06C-4EA1-A540-CB2DC3C49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308" y="2418921"/>
            <a:ext cx="314325" cy="428625"/>
          </a:xfrm>
          <a:prstGeom prst="rect">
            <a:avLst/>
          </a:prstGeom>
        </p:spPr>
      </p:pic>
      <p:sp>
        <p:nvSpPr>
          <p:cNvPr id="7" name="Rectangle 6">
            <a:extLst>
              <a:ext uri="{FF2B5EF4-FFF2-40B4-BE49-F238E27FC236}">
                <a16:creationId xmlns:a16="http://schemas.microsoft.com/office/drawing/2014/main" id="{0A9A26A8-F041-4097-AF69-174D33070FC9}"/>
              </a:ext>
            </a:extLst>
          </p:cNvPr>
          <p:cNvSpPr/>
          <p:nvPr/>
        </p:nvSpPr>
        <p:spPr>
          <a:xfrm>
            <a:off x="0" y="5994603"/>
            <a:ext cx="12192000" cy="864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800">
              <a:ln>
                <a:noFill/>
              </a:ln>
              <a:solidFill>
                <a:schemeClr val="bg1"/>
              </a:solidFill>
            </a:endParaRPr>
          </a:p>
        </p:txBody>
      </p:sp>
      <p:sp>
        <p:nvSpPr>
          <p:cNvPr id="8" name="Title 1">
            <a:extLst>
              <a:ext uri="{FF2B5EF4-FFF2-40B4-BE49-F238E27FC236}">
                <a16:creationId xmlns:a16="http://schemas.microsoft.com/office/drawing/2014/main" id="{EBF5AA71-3F4D-4E9E-BA5E-688B6C5A5C68}"/>
              </a:ext>
            </a:extLst>
          </p:cNvPr>
          <p:cNvSpPr>
            <a:spLocks noGrp="1"/>
          </p:cNvSpPr>
          <p:nvPr>
            <p:ph type="ctrTitle"/>
          </p:nvPr>
        </p:nvSpPr>
        <p:spPr>
          <a:xfrm>
            <a:off x="2401843" y="2323859"/>
            <a:ext cx="9144000" cy="1057708"/>
          </a:xfrm>
          <a:prstGeom prst="rect">
            <a:avLst/>
          </a:prstGeom>
        </p:spPr>
        <p:txBody>
          <a:bodyPr anchor="t" anchorCtr="0">
            <a:normAutofit/>
          </a:bodyPr>
          <a:lstStyle>
            <a:lvl1pPr marL="0" indent="0" algn="l">
              <a:buFontTx/>
              <a:buNone/>
              <a:defRPr sz="3600"/>
            </a:lvl1pPr>
          </a:lstStyle>
          <a:p>
            <a:r>
              <a:rPr lang="fr-FR"/>
              <a:t>Modifiez le style du titre</a:t>
            </a:r>
            <a:endParaRPr lang="en-US" dirty="0"/>
          </a:p>
        </p:txBody>
      </p:sp>
      <p:sp>
        <p:nvSpPr>
          <p:cNvPr id="9" name="Subtitle 2">
            <a:extLst>
              <a:ext uri="{FF2B5EF4-FFF2-40B4-BE49-F238E27FC236}">
                <a16:creationId xmlns:a16="http://schemas.microsoft.com/office/drawing/2014/main" id="{74FC2D0F-6FA4-4470-9D28-7A04906292D7}"/>
              </a:ext>
            </a:extLst>
          </p:cNvPr>
          <p:cNvSpPr>
            <a:spLocks noGrp="1"/>
          </p:cNvSpPr>
          <p:nvPr>
            <p:ph type="subTitle" idx="1"/>
          </p:nvPr>
        </p:nvSpPr>
        <p:spPr>
          <a:xfrm>
            <a:off x="2401843" y="3191097"/>
            <a:ext cx="9144000" cy="654923"/>
          </a:xfrm>
          <a:prstGeom prst="rect">
            <a:avLst/>
          </a:prstGeom>
        </p:spPr>
        <p:txBody>
          <a:bodyPr/>
          <a:lstStyle>
            <a:lvl1pPr marL="0" indent="0" algn="l">
              <a:buNone/>
              <a:defRPr sz="24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dirty="0"/>
          </a:p>
        </p:txBody>
      </p:sp>
      <p:grpSp>
        <p:nvGrpSpPr>
          <p:cNvPr id="15" name="Groupe 14">
            <a:extLst>
              <a:ext uri="{FF2B5EF4-FFF2-40B4-BE49-F238E27FC236}">
                <a16:creationId xmlns:a16="http://schemas.microsoft.com/office/drawing/2014/main" id="{0F414638-8BD7-48A2-AF45-CA3BBC869080}"/>
              </a:ext>
            </a:extLst>
          </p:cNvPr>
          <p:cNvGrpSpPr/>
          <p:nvPr userDrawn="1"/>
        </p:nvGrpSpPr>
        <p:grpSpPr>
          <a:xfrm>
            <a:off x="2412849" y="5547105"/>
            <a:ext cx="9345719" cy="966915"/>
            <a:chOff x="2412849" y="5547105"/>
            <a:chExt cx="9345719" cy="966915"/>
          </a:xfrm>
        </p:grpSpPr>
        <p:pic>
          <p:nvPicPr>
            <p:cNvPr id="10" name="Google Shape;10;p2" descr="elixir_1_RZ_mac.eps">
              <a:extLst>
                <a:ext uri="{FF2B5EF4-FFF2-40B4-BE49-F238E27FC236}">
                  <a16:creationId xmlns:a16="http://schemas.microsoft.com/office/drawing/2014/main" id="{CEF703A3-7FDD-4BA2-8CB5-DE3A2B167DCC}"/>
                </a:ext>
              </a:extLst>
            </p:cNvPr>
            <p:cNvPicPr preferRelativeResize="0"/>
            <p:nvPr userDrawn="1"/>
          </p:nvPicPr>
          <p:blipFill rotWithShape="1">
            <a:blip r:embed="rId4" cstate="print">
              <a:alphaModFix/>
              <a:extLst>
                <a:ext uri="{28A0092B-C50C-407E-A947-70E740481C1C}">
                  <a14:useLocalDpi xmlns:a14="http://schemas.microsoft.com/office/drawing/2010/main"/>
                </a:ext>
              </a:extLst>
            </a:blip>
            <a:srcRect/>
            <a:stretch/>
          </p:blipFill>
          <p:spPr>
            <a:xfrm>
              <a:off x="4706933" y="5547105"/>
              <a:ext cx="1231610" cy="966915"/>
            </a:xfrm>
            <a:prstGeom prst="rect">
              <a:avLst/>
            </a:prstGeom>
            <a:noFill/>
            <a:ln>
              <a:noFill/>
            </a:ln>
          </p:spPr>
        </p:pic>
        <p:pic>
          <p:nvPicPr>
            <p:cNvPr id="11" name="Image 10">
              <a:extLst>
                <a:ext uri="{FF2B5EF4-FFF2-40B4-BE49-F238E27FC236}">
                  <a16:creationId xmlns:a16="http://schemas.microsoft.com/office/drawing/2014/main" id="{A0C540F5-A014-4C4B-8C9C-D2C7598F6CEF}"/>
                </a:ext>
              </a:extLst>
            </p:cNvPr>
            <p:cNvPicPr>
              <a:picLocks noChangeAspect="1"/>
            </p:cNvPicPr>
            <p:nvPr userDrawn="1"/>
          </p:nvPicPr>
          <p:blipFill>
            <a:blip r:embed="rId5"/>
            <a:stretch>
              <a:fillRect/>
            </a:stretch>
          </p:blipFill>
          <p:spPr>
            <a:xfrm>
              <a:off x="6129931" y="5846901"/>
              <a:ext cx="2260837" cy="367321"/>
            </a:xfrm>
            <a:prstGeom prst="rect">
              <a:avLst/>
            </a:prstGeom>
          </p:spPr>
        </p:pic>
        <p:pic>
          <p:nvPicPr>
            <p:cNvPr id="12" name="Image 11">
              <a:extLst>
                <a:ext uri="{FF2B5EF4-FFF2-40B4-BE49-F238E27FC236}">
                  <a16:creationId xmlns:a16="http://schemas.microsoft.com/office/drawing/2014/main" id="{27ABDA6E-C7AD-4DA4-B875-AE1A13EDD862}"/>
                </a:ext>
              </a:extLst>
            </p:cNvPr>
            <p:cNvPicPr>
              <a:picLocks noChangeAspect="1"/>
            </p:cNvPicPr>
            <p:nvPr userDrawn="1"/>
          </p:nvPicPr>
          <p:blipFill>
            <a:blip r:embed="rId6"/>
            <a:stretch>
              <a:fillRect/>
            </a:stretch>
          </p:blipFill>
          <p:spPr>
            <a:xfrm>
              <a:off x="8587447" y="5584236"/>
              <a:ext cx="1708995" cy="895187"/>
            </a:xfrm>
            <a:prstGeom prst="rect">
              <a:avLst/>
            </a:prstGeom>
          </p:spPr>
        </p:pic>
        <p:pic>
          <p:nvPicPr>
            <p:cNvPr id="13" name="Picture 2">
              <a:extLst>
                <a:ext uri="{FF2B5EF4-FFF2-40B4-BE49-F238E27FC236}">
                  <a16:creationId xmlns:a16="http://schemas.microsoft.com/office/drawing/2014/main" id="{7A331B7C-EDC8-4A83-963F-170218D93BD2}"/>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493121" y="5615552"/>
              <a:ext cx="1265447" cy="89846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a:extLst>
                <a:ext uri="{FF2B5EF4-FFF2-40B4-BE49-F238E27FC236}">
                  <a16:creationId xmlns:a16="http://schemas.microsoft.com/office/drawing/2014/main" id="{E03CDDD9-97EE-4B16-B37B-4DFBC1BD5F7E}"/>
                </a:ext>
              </a:extLst>
            </p:cNvPr>
            <p:cNvGrpSpPr/>
            <p:nvPr userDrawn="1"/>
          </p:nvGrpSpPr>
          <p:grpSpPr>
            <a:xfrm>
              <a:off x="2412849" y="5616765"/>
              <a:ext cx="2097405" cy="897255"/>
              <a:chOff x="2401843" y="5616765"/>
              <a:chExt cx="2097405" cy="897255"/>
            </a:xfrm>
          </p:grpSpPr>
          <p:pic>
            <p:nvPicPr>
              <p:cNvPr id="3" name="Image 2" descr="Une image contenant dessin, signe&#10;&#10;Description générée automatiquement">
                <a:extLst>
                  <a:ext uri="{FF2B5EF4-FFF2-40B4-BE49-F238E27FC236}">
                    <a16:creationId xmlns:a16="http://schemas.microsoft.com/office/drawing/2014/main" id="{D18E85FD-4D63-460A-8FAE-B85C5520CB89}"/>
                  </a:ext>
                </a:extLst>
              </p:cNvPr>
              <p:cNvPicPr>
                <a:picLocks noChangeAspect="1"/>
              </p:cNvPicPr>
              <p:nvPr/>
            </p:nvPicPr>
            <p:blipFill rotWithShape="1">
              <a:blip r:embed="rId8">
                <a:extLst>
                  <a:ext uri="{28A0092B-C50C-407E-A947-70E740481C1C}">
                    <a14:useLocalDpi xmlns:a14="http://schemas.microsoft.com/office/drawing/2010/main" val="0"/>
                  </a:ext>
                </a:extLst>
              </a:blip>
              <a:srcRect r="62382"/>
              <a:stretch/>
            </p:blipFill>
            <p:spPr>
              <a:xfrm>
                <a:off x="2401843" y="5616765"/>
                <a:ext cx="859945" cy="897255"/>
              </a:xfrm>
              <a:prstGeom prst="rect">
                <a:avLst/>
              </a:prstGeom>
            </p:spPr>
          </p:pic>
          <p:pic>
            <p:nvPicPr>
              <p:cNvPr id="14" name="Image 13" descr="Une image contenant dessin, signe&#10;&#10;Description générée automatiquement">
                <a:extLst>
                  <a:ext uri="{FF2B5EF4-FFF2-40B4-BE49-F238E27FC236}">
                    <a16:creationId xmlns:a16="http://schemas.microsoft.com/office/drawing/2014/main" id="{B1E5C38D-D246-4330-9567-D44FEA6731C9}"/>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46124"/>
              <a:stretch/>
            </p:blipFill>
            <p:spPr>
              <a:xfrm>
                <a:off x="3267638" y="5616765"/>
                <a:ext cx="1231610" cy="897255"/>
              </a:xfrm>
              <a:prstGeom prst="rect">
                <a:avLst/>
              </a:prstGeom>
            </p:spPr>
          </p:pic>
        </p:grpSp>
      </p:grpSp>
    </p:spTree>
    <p:extLst>
      <p:ext uri="{BB962C8B-B14F-4D97-AF65-F5344CB8AC3E}">
        <p14:creationId xmlns:p14="http://schemas.microsoft.com/office/powerpoint/2010/main" val="2364240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1038215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336" y="1747095"/>
            <a:ext cx="9724504" cy="4009911"/>
          </a:xfrm>
          <a:prstGeom prst="rect">
            <a:avLst/>
          </a:prstGeom>
        </p:spPr>
        <p:txBody>
          <a:bodyPr/>
          <a:lstStyle>
            <a:lvl1pPr>
              <a:defRPr sz="2400" b="0"/>
            </a:lvl1pPr>
            <a:lvl2pPr>
              <a:defRPr sz="2200"/>
            </a:lvl2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Title 1">
            <a:extLst>
              <a:ext uri="{FF2B5EF4-FFF2-40B4-BE49-F238E27FC236}">
                <a16:creationId xmlns:a16="http://schemas.microsoft.com/office/drawing/2014/main" id="{640F9627-3E1A-4004-ABFB-AFCBC126ED3C}"/>
              </a:ext>
            </a:extLst>
          </p:cNvPr>
          <p:cNvSpPr>
            <a:spLocks noGrp="1"/>
          </p:cNvSpPr>
          <p:nvPr>
            <p:ph type="title"/>
          </p:nvPr>
        </p:nvSpPr>
        <p:spPr>
          <a:xfrm>
            <a:off x="743192" y="149638"/>
            <a:ext cx="10216343" cy="888251"/>
          </a:xfrm>
          <a:prstGeom prst="rect">
            <a:avLst/>
          </a:prstGeom>
        </p:spPr>
        <p:txBody>
          <a:bodyPr anchor="ctr" anchorCtr="0">
            <a:normAutofit/>
          </a:bodyPr>
          <a:lstStyle>
            <a:lvl1pPr>
              <a:defRPr sz="3000"/>
            </a:lvl1pPr>
          </a:lstStyle>
          <a:p>
            <a:r>
              <a:rPr lang="fr-FR"/>
              <a:t>Modifiez le style du titre</a:t>
            </a:r>
            <a:endParaRPr lang="en-US" dirty="0"/>
          </a:p>
        </p:txBody>
      </p:sp>
      <p:sp>
        <p:nvSpPr>
          <p:cNvPr id="10" name="Subtitle 2">
            <a:extLst>
              <a:ext uri="{FF2B5EF4-FFF2-40B4-BE49-F238E27FC236}">
                <a16:creationId xmlns:a16="http://schemas.microsoft.com/office/drawing/2014/main" id="{EA145E71-E6DC-460B-BD9E-537A5B24AA29}"/>
              </a:ext>
            </a:extLst>
          </p:cNvPr>
          <p:cNvSpPr>
            <a:spLocks noGrp="1"/>
          </p:cNvSpPr>
          <p:nvPr>
            <p:ph type="subTitle" idx="10"/>
          </p:nvPr>
        </p:nvSpPr>
        <p:spPr>
          <a:xfrm>
            <a:off x="1122336" y="858842"/>
            <a:ext cx="9837199" cy="679019"/>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706779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re et contenu 2">
    <p:spTree>
      <p:nvGrpSpPr>
        <p:cNvPr id="1" name=""/>
        <p:cNvGrpSpPr/>
        <p:nvPr/>
      </p:nvGrpSpPr>
      <p:grpSpPr>
        <a:xfrm>
          <a:off x="0" y="0"/>
          <a:ext cx="0" cy="0"/>
          <a:chOff x="0" y="0"/>
          <a:chExt cx="0" cy="0"/>
        </a:xfrm>
      </p:grpSpPr>
      <p:sp>
        <p:nvSpPr>
          <p:cNvPr id="7" name="Content Placeholder 2"/>
          <p:cNvSpPr>
            <a:spLocks noGrp="1"/>
          </p:cNvSpPr>
          <p:nvPr>
            <p:ph idx="1"/>
          </p:nvPr>
        </p:nvSpPr>
        <p:spPr>
          <a:xfrm>
            <a:off x="1122336" y="1424045"/>
            <a:ext cx="9724504" cy="4332961"/>
          </a:xfrm>
          <a:prstGeom prst="rect">
            <a:avLst/>
          </a:prstGeom>
        </p:spPr>
        <p:txBody>
          <a:bodyPr/>
          <a:lstStyle>
            <a:lvl1pPr>
              <a:defRPr sz="2400" b="0"/>
            </a:lvl1pPr>
            <a:lvl2pPr>
              <a:defRPr sz="2200"/>
            </a:lvl2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Title 1">
            <a:extLst>
              <a:ext uri="{FF2B5EF4-FFF2-40B4-BE49-F238E27FC236}">
                <a16:creationId xmlns:a16="http://schemas.microsoft.com/office/drawing/2014/main" id="{640F9627-3E1A-4004-ABFB-AFCBC126ED3C}"/>
              </a:ext>
            </a:extLst>
          </p:cNvPr>
          <p:cNvSpPr>
            <a:spLocks noGrp="1"/>
          </p:cNvSpPr>
          <p:nvPr>
            <p:ph type="title"/>
          </p:nvPr>
        </p:nvSpPr>
        <p:spPr>
          <a:xfrm>
            <a:off x="743192" y="149638"/>
            <a:ext cx="10216343" cy="888251"/>
          </a:xfrm>
          <a:prstGeom prst="rect">
            <a:avLst/>
          </a:prstGeom>
        </p:spPr>
        <p:txBody>
          <a:bodyPr anchor="ctr" anchorCtr="0">
            <a:normAutofit/>
          </a:bodyPr>
          <a:lstStyle>
            <a:lvl1pPr>
              <a:defRPr sz="3000"/>
            </a:lvl1pPr>
          </a:lstStyle>
          <a:p>
            <a:r>
              <a:rPr lang="fr-FR"/>
              <a:t>Modifiez le style du titre</a:t>
            </a:r>
            <a:endParaRPr lang="en-US" dirty="0"/>
          </a:p>
        </p:txBody>
      </p:sp>
    </p:spTree>
    <p:extLst>
      <p:ext uri="{BB962C8B-B14F-4D97-AF65-F5344CB8AC3E}">
        <p14:creationId xmlns:p14="http://schemas.microsoft.com/office/powerpoint/2010/main" val="1977044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31F39E2-47D4-4E2A-8889-FBAB04A15B5A}"/>
              </a:ext>
            </a:extLst>
          </p:cNvPr>
          <p:cNvSpPr>
            <a:spLocks noGrp="1"/>
          </p:cNvSpPr>
          <p:nvPr>
            <p:ph type="title"/>
          </p:nvPr>
        </p:nvSpPr>
        <p:spPr>
          <a:xfrm>
            <a:off x="743192" y="149638"/>
            <a:ext cx="10216343" cy="888251"/>
          </a:xfrm>
          <a:prstGeom prst="rect">
            <a:avLst/>
          </a:prstGeom>
        </p:spPr>
        <p:txBody>
          <a:bodyPr anchor="ctr" anchorCtr="0">
            <a:normAutofit/>
          </a:bodyPr>
          <a:lstStyle>
            <a:lvl1pPr>
              <a:defRPr sz="3000"/>
            </a:lvl1pPr>
          </a:lstStyle>
          <a:p>
            <a:r>
              <a:rPr lang="fr-FR"/>
              <a:t>Modifiez le style du titre</a:t>
            </a:r>
            <a:endParaRPr lang="en-US" dirty="0"/>
          </a:p>
        </p:txBody>
      </p:sp>
    </p:spTree>
    <p:extLst>
      <p:ext uri="{BB962C8B-B14F-4D97-AF65-F5344CB8AC3E}">
        <p14:creationId xmlns:p14="http://schemas.microsoft.com/office/powerpoint/2010/main" val="116219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22336" y="1537860"/>
            <a:ext cx="4401589" cy="4351339"/>
          </a:xfrm>
          <a:prstGeom prst="rect">
            <a:avLst/>
          </a:prstGeom>
        </p:spPr>
        <p:txBody>
          <a:bodyPr/>
          <a:lstStyle>
            <a:lvl1pPr>
              <a:defRPr sz="2400"/>
            </a:lvl1pPr>
            <a:lvl2pPr>
              <a:defRPr sz="2200"/>
            </a:lvl2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45996" y="1537860"/>
            <a:ext cx="4401589" cy="4351339"/>
          </a:xfrm>
          <a:prstGeom prst="rect">
            <a:avLst/>
          </a:prstGeom>
        </p:spPr>
        <p:txBody>
          <a:bodyPr/>
          <a:lstStyle>
            <a:lvl1pPr>
              <a:defRPr sz="2400"/>
            </a:lvl1pPr>
            <a:lvl2pPr>
              <a:defRPr sz="2200"/>
            </a:lvl2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Title 1">
            <a:extLst>
              <a:ext uri="{FF2B5EF4-FFF2-40B4-BE49-F238E27FC236}">
                <a16:creationId xmlns:a16="http://schemas.microsoft.com/office/drawing/2014/main" id="{DF91C4CC-48F8-459E-8260-CB6FFD7E866E}"/>
              </a:ext>
            </a:extLst>
          </p:cNvPr>
          <p:cNvSpPr>
            <a:spLocks noGrp="1"/>
          </p:cNvSpPr>
          <p:nvPr>
            <p:ph type="title"/>
          </p:nvPr>
        </p:nvSpPr>
        <p:spPr>
          <a:xfrm>
            <a:off x="743192" y="149638"/>
            <a:ext cx="10216343" cy="888251"/>
          </a:xfrm>
          <a:prstGeom prst="rect">
            <a:avLst/>
          </a:prstGeom>
        </p:spPr>
        <p:txBody>
          <a:bodyPr anchor="ctr" anchorCtr="0">
            <a:normAutofit/>
          </a:bodyPr>
          <a:lstStyle>
            <a:lvl1pPr>
              <a:defRPr sz="3000"/>
            </a:lvl1pPr>
          </a:lstStyle>
          <a:p>
            <a:r>
              <a:rPr lang="fr-FR"/>
              <a:t>Modifiez le style du titre</a:t>
            </a:r>
            <a:endParaRPr lang="en-US" dirty="0"/>
          </a:p>
        </p:txBody>
      </p:sp>
      <p:sp>
        <p:nvSpPr>
          <p:cNvPr id="11" name="Subtitle 2">
            <a:extLst>
              <a:ext uri="{FF2B5EF4-FFF2-40B4-BE49-F238E27FC236}">
                <a16:creationId xmlns:a16="http://schemas.microsoft.com/office/drawing/2014/main" id="{AFD9EB01-BC37-475E-8D86-8ADA8009556E}"/>
              </a:ext>
            </a:extLst>
          </p:cNvPr>
          <p:cNvSpPr>
            <a:spLocks noGrp="1"/>
          </p:cNvSpPr>
          <p:nvPr>
            <p:ph type="subTitle" idx="10"/>
          </p:nvPr>
        </p:nvSpPr>
        <p:spPr>
          <a:xfrm>
            <a:off x="1122336" y="858842"/>
            <a:ext cx="9837199" cy="679019"/>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1015046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22336" y="1537860"/>
            <a:ext cx="4330297" cy="817595"/>
          </a:xfrm>
          <a:prstGeom prst="rect">
            <a:avLst/>
          </a:prstGeom>
        </p:spPr>
        <p:txBody>
          <a:bodyPr anchor="b">
            <a:normAutofit/>
          </a:bodyPr>
          <a:lstStyle>
            <a:lvl1pPr marL="0" indent="0">
              <a:buNone/>
              <a:defRPr sz="22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22336" y="2355454"/>
            <a:ext cx="4330297" cy="3369393"/>
          </a:xfrm>
          <a:prstGeom prst="rect">
            <a:avLst/>
          </a:prstGeom>
        </p:spPr>
        <p:txBody>
          <a:bodyPr/>
          <a:lstStyle>
            <a:lvl1pPr>
              <a:defRPr sz="2400"/>
            </a:lvl1pPr>
            <a:lvl2pPr>
              <a:defRPr sz="2000"/>
            </a:lvl2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04140" y="1537860"/>
            <a:ext cx="4351624" cy="817595"/>
          </a:xfrm>
          <a:prstGeom prst="rect">
            <a:avLst/>
          </a:prstGeom>
        </p:spPr>
        <p:txBody>
          <a:bodyPr anchor="b">
            <a:normAutofit/>
          </a:bodyPr>
          <a:lstStyle>
            <a:lvl1pPr marL="0" indent="0">
              <a:buNone/>
              <a:defRPr sz="22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04140" y="2355454"/>
            <a:ext cx="4351624" cy="3369393"/>
          </a:xfrm>
          <a:prstGeom prst="rect">
            <a:avLst/>
          </a:prstGeom>
        </p:spPr>
        <p:txBody>
          <a:bodyPr/>
          <a:lstStyle>
            <a:lvl1pPr>
              <a:defRPr sz="2400"/>
            </a:lvl1pPr>
            <a:lvl2pPr>
              <a:defRPr sz="2000"/>
            </a:lvl2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2" name="Title 1">
            <a:extLst>
              <a:ext uri="{FF2B5EF4-FFF2-40B4-BE49-F238E27FC236}">
                <a16:creationId xmlns:a16="http://schemas.microsoft.com/office/drawing/2014/main" id="{1F8A4CBC-A3CA-47B3-81F3-C727E04275D4}"/>
              </a:ext>
            </a:extLst>
          </p:cNvPr>
          <p:cNvSpPr>
            <a:spLocks noGrp="1"/>
          </p:cNvSpPr>
          <p:nvPr>
            <p:ph type="title"/>
          </p:nvPr>
        </p:nvSpPr>
        <p:spPr>
          <a:xfrm>
            <a:off x="743192" y="149638"/>
            <a:ext cx="10216343" cy="888251"/>
          </a:xfrm>
          <a:prstGeom prst="rect">
            <a:avLst/>
          </a:prstGeom>
        </p:spPr>
        <p:txBody>
          <a:bodyPr anchor="ctr" anchorCtr="0">
            <a:normAutofit/>
          </a:bodyPr>
          <a:lstStyle>
            <a:lvl1pPr>
              <a:defRPr sz="3000"/>
            </a:lvl1pPr>
          </a:lstStyle>
          <a:p>
            <a:r>
              <a:rPr lang="fr-FR"/>
              <a:t>Modifiez le style du titre</a:t>
            </a:r>
            <a:endParaRPr lang="en-US" dirty="0"/>
          </a:p>
        </p:txBody>
      </p:sp>
      <p:sp>
        <p:nvSpPr>
          <p:cNvPr id="13" name="Subtitle 2">
            <a:extLst>
              <a:ext uri="{FF2B5EF4-FFF2-40B4-BE49-F238E27FC236}">
                <a16:creationId xmlns:a16="http://schemas.microsoft.com/office/drawing/2014/main" id="{B1D175C3-B714-432E-8A1F-D0A82822D0DC}"/>
              </a:ext>
            </a:extLst>
          </p:cNvPr>
          <p:cNvSpPr>
            <a:spLocks noGrp="1"/>
          </p:cNvSpPr>
          <p:nvPr>
            <p:ph type="subTitle" idx="10"/>
          </p:nvPr>
        </p:nvSpPr>
        <p:spPr>
          <a:xfrm>
            <a:off x="1122336" y="858842"/>
            <a:ext cx="9837199" cy="679019"/>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4259766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42604" y="581891"/>
            <a:ext cx="4109957" cy="910244"/>
          </a:xfrm>
          <a:prstGeom prst="rect">
            <a:avLst/>
          </a:prstGeom>
        </p:spPr>
        <p:txBody>
          <a:bodyPr anchor="t" anchorCtr="0">
            <a:normAutofit/>
          </a:bodyPr>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5183188" y="581891"/>
            <a:ext cx="6172200" cy="5062452"/>
          </a:xfrm>
          <a:prstGeom prst="rect">
            <a:avLst/>
          </a:prstGeom>
        </p:spPr>
        <p:txBody>
          <a:bodyPr/>
          <a:lstStyle>
            <a:lvl1pPr>
              <a:defRPr sz="2400"/>
            </a:lvl1pPr>
            <a:lvl2pPr>
              <a:defRPr sz="20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Subtitle 2">
            <a:extLst>
              <a:ext uri="{FF2B5EF4-FFF2-40B4-BE49-F238E27FC236}">
                <a16:creationId xmlns:a16="http://schemas.microsoft.com/office/drawing/2014/main" id="{1A161D90-8CEB-43C5-B5C5-E16450DD9099}"/>
              </a:ext>
            </a:extLst>
          </p:cNvPr>
          <p:cNvSpPr>
            <a:spLocks noGrp="1"/>
          </p:cNvSpPr>
          <p:nvPr>
            <p:ph type="subTitle" idx="10"/>
          </p:nvPr>
        </p:nvSpPr>
        <p:spPr>
          <a:xfrm>
            <a:off x="1112060" y="1492139"/>
            <a:ext cx="3740501" cy="1101437"/>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Modifiez le style des sous-titres du masque</a:t>
            </a:r>
            <a:endParaRPr lang="en-US" dirty="0"/>
          </a:p>
        </p:txBody>
      </p:sp>
      <p:sp>
        <p:nvSpPr>
          <p:cNvPr id="9" name="Text Placeholder 2">
            <a:extLst>
              <a:ext uri="{FF2B5EF4-FFF2-40B4-BE49-F238E27FC236}">
                <a16:creationId xmlns:a16="http://schemas.microsoft.com/office/drawing/2014/main" id="{4B498EB6-14FF-4794-BB07-42C86721F093}"/>
              </a:ext>
            </a:extLst>
          </p:cNvPr>
          <p:cNvSpPr>
            <a:spLocks noGrp="1"/>
          </p:cNvSpPr>
          <p:nvPr>
            <p:ph type="body" idx="11"/>
          </p:nvPr>
        </p:nvSpPr>
        <p:spPr>
          <a:xfrm>
            <a:off x="1112060" y="2593571"/>
            <a:ext cx="3740501" cy="3050772"/>
          </a:xfrm>
          <a:prstGeom prst="rect">
            <a:avLst/>
          </a:prstGeom>
        </p:spPr>
        <p:txBody>
          <a:bodyPr>
            <a:normAutofit/>
          </a:bodyPr>
          <a:lstStyle>
            <a:lvl1pPr marL="0" indent="0">
              <a:buNone/>
              <a:defRPr sz="18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a:t>Modifier les styles du texte du masque</a:t>
            </a:r>
          </a:p>
        </p:txBody>
      </p:sp>
    </p:spTree>
    <p:extLst>
      <p:ext uri="{BB962C8B-B14F-4D97-AF65-F5344CB8AC3E}">
        <p14:creationId xmlns:p14="http://schemas.microsoft.com/office/powerpoint/2010/main" val="322894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984AF6-CFFF-410E-AD4D-4FAE1D461EF2}"/>
              </a:ext>
            </a:extLst>
          </p:cNvPr>
          <p:cNvSpPr>
            <a:spLocks noGrp="1"/>
          </p:cNvSpPr>
          <p:nvPr>
            <p:ph type="title"/>
          </p:nvPr>
        </p:nvSpPr>
        <p:spPr>
          <a:xfrm>
            <a:off x="628650" y="365126"/>
            <a:ext cx="7886700" cy="765405"/>
          </a:xfrm>
          <a:prstGeom prst="rect">
            <a:avLst/>
          </a:prstGeom>
        </p:spPr>
        <p:txBody>
          <a:bodyPr vert="horz" lIns="0" tIns="46800" rIns="91440" bIns="45720" rtlCol="0" anchor="ctr">
            <a:normAutofit/>
          </a:bodyPr>
          <a:lstStyle/>
          <a:p>
            <a:r>
              <a:rPr lang="fr-FR" dirty="0"/>
              <a:t>Modifiez le style du titre</a:t>
            </a:r>
            <a:endParaRPr lang="en-US" dirty="0"/>
          </a:p>
        </p:txBody>
      </p:sp>
      <p:sp>
        <p:nvSpPr>
          <p:cNvPr id="12" name="Text Placeholder 2">
            <a:extLst>
              <a:ext uri="{FF2B5EF4-FFF2-40B4-BE49-F238E27FC236}">
                <a16:creationId xmlns:a16="http://schemas.microsoft.com/office/drawing/2014/main" id="{2D6F15B8-BCC4-4139-B523-9F37938B7A35}"/>
              </a:ext>
            </a:extLst>
          </p:cNvPr>
          <p:cNvSpPr>
            <a:spLocks noGrp="1"/>
          </p:cNvSpPr>
          <p:nvPr>
            <p:ph type="body" idx="1"/>
          </p:nvPr>
        </p:nvSpPr>
        <p:spPr>
          <a:xfrm>
            <a:off x="628650" y="1424045"/>
            <a:ext cx="7886700" cy="200495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3" name="ZoneTexte 12">
            <a:extLst>
              <a:ext uri="{FF2B5EF4-FFF2-40B4-BE49-F238E27FC236}">
                <a16:creationId xmlns:a16="http://schemas.microsoft.com/office/drawing/2014/main" id="{D85EF67C-DB3C-4ADC-829F-14D87A8664F8}"/>
              </a:ext>
            </a:extLst>
          </p:cNvPr>
          <p:cNvSpPr txBox="1"/>
          <p:nvPr/>
        </p:nvSpPr>
        <p:spPr>
          <a:xfrm>
            <a:off x="9923119" y="6337738"/>
            <a:ext cx="2088931" cy="276999"/>
          </a:xfrm>
          <a:prstGeom prst="rect">
            <a:avLst/>
          </a:prstGeom>
          <a:noFill/>
        </p:spPr>
        <p:txBody>
          <a:bodyPr wrap="square" rtlCol="0">
            <a:spAutoFit/>
          </a:bodyPr>
          <a:lstStyle/>
          <a:p>
            <a:pPr algn="r"/>
            <a:r>
              <a:rPr lang="fr-FR" sz="1200" b="0" dirty="0">
                <a:solidFill>
                  <a:srgbClr val="00A3A6"/>
                </a:solidFill>
                <a:latin typeface="Raleway" panose="020B0503030101060003" pitchFamily="34" charset="0"/>
              </a:rPr>
              <a:t>p. </a:t>
            </a:r>
            <a:fld id="{10B4F56D-375A-4CA4-ABA3-E73F3ECBB440}" type="slidenum">
              <a:rPr lang="fr-FR" sz="1200" b="0" smtClean="0">
                <a:solidFill>
                  <a:srgbClr val="00A3A6"/>
                </a:solidFill>
                <a:latin typeface="Raleway" panose="020B0503030101060003" pitchFamily="34" charset="0"/>
              </a:rPr>
              <a:pPr algn="r"/>
              <a:t>‹N°›</a:t>
            </a:fld>
            <a:endParaRPr lang="fr-FR" sz="1200" b="0" dirty="0">
              <a:solidFill>
                <a:srgbClr val="00A3A6"/>
              </a:solidFill>
              <a:latin typeface="Raleway" panose="020B0503030101060003" pitchFamily="34" charset="0"/>
            </a:endParaRPr>
          </a:p>
        </p:txBody>
      </p:sp>
      <p:pic>
        <p:nvPicPr>
          <p:cNvPr id="14" name="Image 13">
            <a:extLst>
              <a:ext uri="{FF2B5EF4-FFF2-40B4-BE49-F238E27FC236}">
                <a16:creationId xmlns:a16="http://schemas.microsoft.com/office/drawing/2014/main" id="{C31A273F-8B3B-4FFA-A6A7-5A556F5FD6D4}"/>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6076187"/>
            <a:ext cx="2000250" cy="800100"/>
          </a:xfrm>
          <a:prstGeom prst="rect">
            <a:avLst/>
          </a:prstGeom>
        </p:spPr>
      </p:pic>
      <p:sp>
        <p:nvSpPr>
          <p:cNvPr id="15" name="ZoneTexte 14">
            <a:extLst>
              <a:ext uri="{FF2B5EF4-FFF2-40B4-BE49-F238E27FC236}">
                <a16:creationId xmlns:a16="http://schemas.microsoft.com/office/drawing/2014/main" id="{DB30FD33-E435-4A46-B168-E07C4F5FE24A}"/>
              </a:ext>
            </a:extLst>
          </p:cNvPr>
          <p:cNvSpPr txBox="1"/>
          <p:nvPr/>
        </p:nvSpPr>
        <p:spPr>
          <a:xfrm>
            <a:off x="1142999" y="6350734"/>
            <a:ext cx="6716110" cy="253916"/>
          </a:xfrm>
          <a:prstGeom prst="rect">
            <a:avLst/>
          </a:prstGeom>
          <a:noFill/>
        </p:spPr>
        <p:txBody>
          <a:bodyPr wrap="square" rtlCol="0">
            <a:spAutoFit/>
          </a:bodyPr>
          <a:lstStyle/>
          <a:p>
            <a:r>
              <a:rPr lang="it-IT" sz="1000" dirty="0">
                <a:solidFill>
                  <a:srgbClr val="275662"/>
                </a:solidFill>
                <a:latin typeface="+mn-lt"/>
              </a:rPr>
              <a:t>Introduction to MIAPPE</a:t>
            </a:r>
            <a:endParaRPr lang="fr-FR" sz="1000" dirty="0">
              <a:solidFill>
                <a:srgbClr val="275662"/>
              </a:solidFill>
              <a:latin typeface="+mn-lt"/>
            </a:endParaRPr>
          </a:p>
        </p:txBody>
      </p:sp>
      <p:sp>
        <p:nvSpPr>
          <p:cNvPr id="16" name="ZoneTexte 15">
            <a:extLst>
              <a:ext uri="{FF2B5EF4-FFF2-40B4-BE49-F238E27FC236}">
                <a16:creationId xmlns:a16="http://schemas.microsoft.com/office/drawing/2014/main" id="{8EB41401-1E18-450D-B56F-5BE5E627703C}"/>
              </a:ext>
            </a:extLst>
          </p:cNvPr>
          <p:cNvSpPr txBox="1"/>
          <p:nvPr/>
        </p:nvSpPr>
        <p:spPr>
          <a:xfrm>
            <a:off x="1142999" y="6533137"/>
            <a:ext cx="6716110" cy="253916"/>
          </a:xfrm>
          <a:prstGeom prst="rect">
            <a:avLst/>
          </a:prstGeom>
          <a:noFill/>
        </p:spPr>
        <p:txBody>
          <a:bodyPr wrap="square" rtlCol="0">
            <a:spAutoFit/>
          </a:bodyPr>
          <a:lstStyle/>
          <a:p>
            <a:r>
              <a:rPr lang="fr-FR" sz="1000" dirty="0">
                <a:solidFill>
                  <a:srgbClr val="00A3A6"/>
                </a:solidFill>
                <a:latin typeface="+mj-lt"/>
              </a:rPr>
              <a:t>Célia Michotey - 29/11/2022</a:t>
            </a:r>
          </a:p>
        </p:txBody>
      </p:sp>
    </p:spTree>
    <p:extLst>
      <p:ext uri="{BB962C8B-B14F-4D97-AF65-F5344CB8AC3E}">
        <p14:creationId xmlns:p14="http://schemas.microsoft.com/office/powerpoint/2010/main" val="3785491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3" r:id="rId11"/>
    <p:sldLayoutId id="2147483674" r:id="rId12"/>
    <p:sldLayoutId id="2147483675" r:id="rId13"/>
    <p:sldLayoutId id="2147483677" r:id="rId14"/>
    <p:sldLayoutId id="2147483678" r:id="rId15"/>
    <p:sldLayoutId id="2147483679" r:id="rId16"/>
  </p:sldLayoutIdLst>
  <p:txStyles>
    <p:titleStyle>
      <a:lvl1pPr marL="457200" indent="-457200" algn="l" defTabSz="914400" rtl="0" eaLnBrk="1" latinLnBrk="0" hangingPunct="1">
        <a:lnSpc>
          <a:spcPct val="90000"/>
        </a:lnSpc>
        <a:spcBef>
          <a:spcPct val="0"/>
        </a:spcBef>
        <a:buFontTx/>
        <a:buBlip>
          <a:blip r:embed="rId19"/>
        </a:buBlip>
        <a:defRPr sz="3000" b="1" kern="1200">
          <a:solidFill>
            <a:srgbClr val="00A3A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rgbClr val="00A3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4.png"/><Relationship Id="rId7" Type="http://schemas.openxmlformats.org/officeDocument/2006/relationships/diagramColors" Target="../diagrams/colors1.xml"/><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4.png"/><Relationship Id="rId7" Type="http://schemas.openxmlformats.org/officeDocument/2006/relationships/diagramColors" Target="../diagrams/colors2.xml"/><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62.jpeg"/></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hyperlink" Target="http://www.fao.org/" TargetMode="External"/><Relationship Id="rId3" Type="http://schemas.openxmlformats.org/officeDocument/2006/relationships/diagramLayout" Target="../diagrams/layout3.xml"/><Relationship Id="rId7" Type="http://schemas.openxmlformats.org/officeDocument/2006/relationships/image" Target="../media/image69.png"/><Relationship Id="rId12" Type="http://schemas.openxmlformats.org/officeDocument/2006/relationships/image" Target="../media/image24.tiff"/><Relationship Id="rId2" Type="http://schemas.openxmlformats.org/officeDocument/2006/relationships/diagramData" Target="../diagrams/data3.xml"/><Relationship Id="rId16" Type="http://schemas.openxmlformats.org/officeDocument/2006/relationships/image" Target="../media/image73.png"/><Relationship Id="rId1" Type="http://schemas.openxmlformats.org/officeDocument/2006/relationships/slideLayout" Target="../slideLayouts/slideLayout6.xml"/><Relationship Id="rId6" Type="http://schemas.microsoft.com/office/2007/relationships/diagramDrawing" Target="../diagrams/drawing3.xml"/><Relationship Id="rId11" Type="http://schemas.openxmlformats.org/officeDocument/2006/relationships/image" Target="../media/image23.png"/><Relationship Id="rId5" Type="http://schemas.openxmlformats.org/officeDocument/2006/relationships/diagramColors" Target="../diagrams/colors3.xml"/><Relationship Id="rId15" Type="http://schemas.openxmlformats.org/officeDocument/2006/relationships/image" Target="../media/image72.png"/><Relationship Id="rId10" Type="http://schemas.openxmlformats.org/officeDocument/2006/relationships/image" Target="../media/image22.png"/><Relationship Id="rId4" Type="http://schemas.openxmlformats.org/officeDocument/2006/relationships/diagramQuickStyle" Target="../diagrams/quickStyle3.xml"/><Relationship Id="rId9" Type="http://schemas.openxmlformats.org/officeDocument/2006/relationships/image" Target="../media/image71.jpe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miappe.org/" TargetMode="External"/><Relationship Id="rId2" Type="http://schemas.openxmlformats.org/officeDocument/2006/relationships/hyperlink" Target="https://doi.org/10.1111/nph.16544" TargetMode="Externa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www.miappe.org/"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github.com/MIAPPE/MIAPPE/tree/master/MIAPPE_Checklist-Data-Model-v1.1" TargetMode="Externa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hyperlink" Target="http://dx.doi.org/10.1186/1471-2229-12-173" TargetMode="External"/><Relationship Id="rId2" Type="http://schemas.openxmlformats.org/officeDocument/2006/relationships/hyperlink" Target="https://doi.org/10.15454/IASSTN"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doi.org/10.1111/j.1469-8137.2005.01407.x"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18" Type="http://schemas.openxmlformats.org/officeDocument/2006/relationships/image" Target="../media/image31.tiff"/><Relationship Id="rId3" Type="http://schemas.openxmlformats.org/officeDocument/2006/relationships/image" Target="../media/image18.jpg"/><Relationship Id="rId21" Type="http://schemas.openxmlformats.org/officeDocument/2006/relationships/image" Target="../media/image9.png"/><Relationship Id="rId7" Type="http://schemas.openxmlformats.org/officeDocument/2006/relationships/image" Target="../media/image22.png"/><Relationship Id="rId12" Type="http://schemas.openxmlformats.org/officeDocument/2006/relationships/hyperlink" Target="http://www.bioversityinternational.org/" TargetMode="External"/><Relationship Id="rId17" Type="http://schemas.openxmlformats.org/officeDocument/2006/relationships/image" Target="../media/image30.png"/><Relationship Id="rId2" Type="http://schemas.openxmlformats.org/officeDocument/2006/relationships/notesSlide" Target="../notesSlides/notesSlide3.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21.tiff"/><Relationship Id="rId11" Type="http://schemas.openxmlformats.org/officeDocument/2006/relationships/image" Target="../media/image25.png"/><Relationship Id="rId5" Type="http://schemas.openxmlformats.org/officeDocument/2006/relationships/image" Target="../media/image20.jpeg"/><Relationship Id="rId15" Type="http://schemas.openxmlformats.org/officeDocument/2006/relationships/image" Target="../media/image28.jpeg"/><Relationship Id="rId10" Type="http://schemas.openxmlformats.org/officeDocument/2006/relationships/hyperlink" Target="http://www.fao.org/" TargetMode="External"/><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4.tiff"/><Relationship Id="rId14" Type="http://schemas.openxmlformats.org/officeDocument/2006/relationships/image" Target="../media/image27.tiff"/><Relationship Id="rId22" Type="http://schemas.openxmlformats.org/officeDocument/2006/relationships/image" Target="../media/image34.png"/></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www.cropontology.org/" TargetMode="External"/><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hyperlink" Target="https://www.plant-phenotyping.eu/" TargetMode="External"/><Relationship Id="rId15" Type="http://schemas.openxmlformats.org/officeDocument/2006/relationships/image" Target="../media/image42.jpeg"/><Relationship Id="rId10" Type="http://schemas.openxmlformats.org/officeDocument/2006/relationships/image" Target="../media/image37.png"/><Relationship Id="rId4" Type="http://schemas.openxmlformats.org/officeDocument/2006/relationships/hyperlink" Target="https://elixir-europe.org/communities/plant-sciences" TargetMode="External"/><Relationship Id="rId9" Type="http://schemas.openxmlformats.org/officeDocument/2006/relationships/image" Target="../media/image9.png"/><Relationship Id="rId14"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4.xml"/><Relationship Id="rId5" Type="http://schemas.openxmlformats.org/officeDocument/2006/relationships/image" Target="../media/image105.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urgi.versailles.inra.fr/ontologyportal#termIdentifier=CO_357" TargetMode="External"/><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urgi.versailles.inra.fr/ontologyportal#termIdentifier=CO_357:0000019" TargetMode="Externa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nappn.plant-phenotyping.org/" TargetMode="External"/><Relationship Id="rId7" Type="http://schemas.openxmlformats.org/officeDocument/2006/relationships/image" Target="../media/image2.png"/><Relationship Id="rId2" Type="http://schemas.openxmlformats.org/officeDocument/2006/relationships/hyperlink" Target="https://www.cgiar.org/" TargetMode="Externa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98.png"/><Relationship Id="rId3" Type="http://schemas.openxmlformats.org/officeDocument/2006/relationships/hyperlink" Target="http://www.cropontology.org/" TargetMode="External"/><Relationship Id="rId7" Type="http://schemas.openxmlformats.org/officeDocument/2006/relationships/image" Target="../media/image127.jpg"/><Relationship Id="rId12" Type="http://schemas.openxmlformats.org/officeDocument/2006/relationships/image" Target="../media/image131.png"/><Relationship Id="rId2" Type="http://schemas.openxmlformats.org/officeDocument/2006/relationships/image" Target="../media/image123.PNG"/><Relationship Id="rId1" Type="http://schemas.openxmlformats.org/officeDocument/2006/relationships/slideLayout" Target="../slideLayouts/slideLayout6.xml"/><Relationship Id="rId6" Type="http://schemas.openxmlformats.org/officeDocument/2006/relationships/image" Target="../media/image126.png"/><Relationship Id="rId11" Type="http://schemas.openxmlformats.org/officeDocument/2006/relationships/hyperlink" Target="https://urgi.versailles.inra.fr/ontologyportal" TargetMode="External"/><Relationship Id="rId5" Type="http://schemas.openxmlformats.org/officeDocument/2006/relationships/image" Target="../media/image125.png"/><Relationship Id="rId15" Type="http://schemas.openxmlformats.org/officeDocument/2006/relationships/image" Target="../media/image133.tiff"/><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hyperlink" Target="http://www.miappe.org/" TargetMode="External"/><Relationship Id="rId2" Type="http://schemas.openxmlformats.org/officeDocument/2006/relationships/hyperlink" Target="https://github.com/MIAPPE/MIAPPE-ontology" TargetMode="External"/><Relationship Id="rId1" Type="http://schemas.openxmlformats.org/officeDocument/2006/relationships/slideLayout" Target="../slideLayouts/slideLayout13.xml"/><Relationship Id="rId4" Type="http://schemas.openxmlformats.org/officeDocument/2006/relationships/image" Target="../media/image136.png"/></Relationships>
</file>

<file path=ppt/slides/_rels/slide65.xml.rels><?xml version="1.0" encoding="UTF-8" standalone="yes"?>
<Relationships xmlns="http://schemas.openxmlformats.org/package/2006/relationships"><Relationship Id="rId3" Type="http://schemas.openxmlformats.org/officeDocument/2006/relationships/hyperlink" Target="http://www.wheatis.org/" TargetMode="External"/><Relationship Id="rId7" Type="http://schemas.openxmlformats.org/officeDocument/2006/relationships/image" Target="../media/image138.png"/><Relationship Id="rId2" Type="http://schemas.openxmlformats.org/officeDocument/2006/relationships/hyperlink" Target="http://ist.blogs.inra.fr/wdi/phenotypes-as-rdf/" TargetMode="External"/><Relationship Id="rId1" Type="http://schemas.openxmlformats.org/officeDocument/2006/relationships/slideLayout" Target="../slideLayouts/slideLayout13.xml"/><Relationship Id="rId6" Type="http://schemas.openxmlformats.org/officeDocument/2006/relationships/image" Target="../media/image137.png"/><Relationship Id="rId5" Type="http://schemas.openxmlformats.org/officeDocument/2006/relationships/hyperlink" Target="http://dx.doi.org/10.15454/1.4489666216568333E12" TargetMode="External"/><Relationship Id="rId4" Type="http://schemas.openxmlformats.org/officeDocument/2006/relationships/hyperlink" Target="https://github.com/elixir-europe/plant-brapi-etl-faidare" TargetMode="External"/></Relationships>
</file>

<file path=ppt/slides/_rels/slide66.xml.rels><?xml version="1.0" encoding="UTF-8" standalone="yes"?>
<Relationships xmlns="http://schemas.openxmlformats.org/package/2006/relationships"><Relationship Id="rId8" Type="http://schemas.openxmlformats.org/officeDocument/2006/relationships/image" Target="../media/image142.jpg"/><Relationship Id="rId13" Type="http://schemas.openxmlformats.org/officeDocument/2006/relationships/image" Target="../media/image147.jpg"/><Relationship Id="rId3" Type="http://schemas.openxmlformats.org/officeDocument/2006/relationships/hyperlink" Target="http://brapi.org/" TargetMode="External"/><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23.xml"/><Relationship Id="rId16" Type="http://schemas.openxmlformats.org/officeDocument/2006/relationships/image" Target="../media/image149.gif"/><Relationship Id="rId1" Type="http://schemas.openxmlformats.org/officeDocument/2006/relationships/slideLayout" Target="../slideLayouts/slideLayout13.xml"/><Relationship Id="rId6" Type="http://schemas.openxmlformats.org/officeDocument/2006/relationships/image" Target="../media/image140.gif"/><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8.png"/><Relationship Id="rId10" Type="http://schemas.openxmlformats.org/officeDocument/2006/relationships/image" Target="../media/image144.png"/><Relationship Id="rId4" Type="http://schemas.openxmlformats.org/officeDocument/2006/relationships/hyperlink" Target="https://www.brapi.org/brapps.php" TargetMode="External"/><Relationship Id="rId9" Type="http://schemas.openxmlformats.org/officeDocument/2006/relationships/image" Target="../media/image143.jpg"/><Relationship Id="rId14" Type="http://schemas.openxmlformats.org/officeDocument/2006/relationships/image" Target="../media/image132.emf"/></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39.png"/><Relationship Id="rId1" Type="http://schemas.openxmlformats.org/officeDocument/2006/relationships/slideLayout" Target="../slideLayouts/slideLayout6.xml"/><Relationship Id="rId4" Type="http://schemas.openxmlformats.org/officeDocument/2006/relationships/image" Target="../media/image152.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hyperlink" Target="https://edal-pgp.ipk-gatersleben.de/" TargetMode="External"/><Relationship Id="rId2" Type="http://schemas.openxmlformats.org/officeDocument/2006/relationships/hyperlink" Target="https://urgi.versailles.inra.fr/Data/Phenotyping/Data-submission" TargetMode="External"/><Relationship Id="rId1" Type="http://schemas.openxmlformats.org/officeDocument/2006/relationships/slideLayout" Target="../slideLayouts/slideLayout5.xml"/><Relationship Id="rId6" Type="http://schemas.openxmlformats.org/officeDocument/2006/relationships/hyperlink" Target="http://wheatis.org/Search.php" TargetMode="External"/><Relationship Id="rId5" Type="http://schemas.openxmlformats.org/officeDocument/2006/relationships/hyperlink" Target="https://urgi.versailles.inra.fr/faidare/" TargetMode="External"/><Relationship Id="rId4" Type="http://schemas.openxmlformats.org/officeDocument/2006/relationships/hyperlink" Target="https://www.brapi.org/servers"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8" Type="http://schemas.openxmlformats.org/officeDocument/2006/relationships/image" Target="../media/image159.jpeg"/><Relationship Id="rId13" Type="http://schemas.openxmlformats.org/officeDocument/2006/relationships/image" Target="../media/image164.png"/><Relationship Id="rId18" Type="http://schemas.openxmlformats.org/officeDocument/2006/relationships/image" Target="../media/image169.jpeg"/><Relationship Id="rId26" Type="http://schemas.openxmlformats.org/officeDocument/2006/relationships/image" Target="../media/image5.png"/><Relationship Id="rId3" Type="http://schemas.openxmlformats.org/officeDocument/2006/relationships/image" Target="../media/image154.png"/><Relationship Id="rId21" Type="http://schemas.openxmlformats.org/officeDocument/2006/relationships/image" Target="../media/image172.png"/><Relationship Id="rId7" Type="http://schemas.openxmlformats.org/officeDocument/2006/relationships/image" Target="../media/image158.png"/><Relationship Id="rId12" Type="http://schemas.openxmlformats.org/officeDocument/2006/relationships/image" Target="../media/image163.jpeg"/><Relationship Id="rId17" Type="http://schemas.openxmlformats.org/officeDocument/2006/relationships/image" Target="../media/image168.png"/><Relationship Id="rId25" Type="http://schemas.openxmlformats.org/officeDocument/2006/relationships/image" Target="../media/image174.png"/><Relationship Id="rId2" Type="http://schemas.openxmlformats.org/officeDocument/2006/relationships/notesSlide" Target="../notesSlides/notesSlide24.xml"/><Relationship Id="rId16" Type="http://schemas.openxmlformats.org/officeDocument/2006/relationships/image" Target="../media/image167.jpeg"/><Relationship Id="rId20" Type="http://schemas.openxmlformats.org/officeDocument/2006/relationships/image" Target="../media/image171.png"/><Relationship Id="rId1" Type="http://schemas.openxmlformats.org/officeDocument/2006/relationships/slideLayout" Target="../slideLayouts/slideLayout6.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3.png"/><Relationship Id="rId5" Type="http://schemas.openxmlformats.org/officeDocument/2006/relationships/image" Target="../media/image156.jpeg"/><Relationship Id="rId15" Type="http://schemas.openxmlformats.org/officeDocument/2006/relationships/image" Target="../media/image166.png"/><Relationship Id="rId23" Type="http://schemas.openxmlformats.org/officeDocument/2006/relationships/image" Target="../media/image23.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32.emf"/></Relationships>
</file>

<file path=ppt/slides/_rels/slide73.xml.rels><?xml version="1.0" encoding="UTF-8" standalone="yes"?>
<Relationships xmlns="http://schemas.openxmlformats.org/package/2006/relationships"><Relationship Id="rId3" Type="http://schemas.openxmlformats.org/officeDocument/2006/relationships/hyperlink" Target="http://www.cropontology.org/" TargetMode="External"/><Relationship Id="rId2" Type="http://schemas.openxmlformats.org/officeDocument/2006/relationships/hyperlink" Target="https://github.com/MIAPPE/MIAPPE/tree/master/MIAPPE_Checklist-Data-Model-v1.1"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png"/><Relationship Id="rId9" Type="http://schemas.openxmlformats.org/officeDocument/2006/relationships/image" Target="../media/image5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C81D7732-9B0C-4B5C-8AF2-174D3A2F9926}"/>
              </a:ext>
            </a:extLst>
          </p:cNvPr>
          <p:cNvSpPr>
            <a:spLocks noGrp="1"/>
          </p:cNvSpPr>
          <p:nvPr>
            <p:ph type="ctrTitle"/>
          </p:nvPr>
        </p:nvSpPr>
        <p:spPr/>
        <p:txBody>
          <a:bodyPr>
            <a:normAutofit fontScale="90000"/>
          </a:bodyPr>
          <a:lstStyle/>
          <a:p>
            <a:r>
              <a:rPr lang="fr-FR" dirty="0"/>
              <a:t>Minimum Information About Plant </a:t>
            </a:r>
            <a:r>
              <a:rPr lang="en-US" dirty="0"/>
              <a:t>Phenotyping</a:t>
            </a:r>
            <a:r>
              <a:rPr lang="fr-FR" dirty="0"/>
              <a:t> </a:t>
            </a:r>
            <a:r>
              <a:rPr lang="en-US" dirty="0"/>
              <a:t>Experiments</a:t>
            </a:r>
            <a:r>
              <a:rPr lang="fr-FR" dirty="0"/>
              <a:t> - MIAPPE</a:t>
            </a:r>
          </a:p>
        </p:txBody>
      </p:sp>
      <p:sp>
        <p:nvSpPr>
          <p:cNvPr id="7" name="Sous-titre 6">
            <a:extLst>
              <a:ext uri="{FF2B5EF4-FFF2-40B4-BE49-F238E27FC236}">
                <a16:creationId xmlns:a16="http://schemas.microsoft.com/office/drawing/2014/main" id="{2DE5DADD-4A75-41DC-878F-AE2A6E5F355A}"/>
              </a:ext>
            </a:extLst>
          </p:cNvPr>
          <p:cNvSpPr>
            <a:spLocks noGrp="1"/>
          </p:cNvSpPr>
          <p:nvPr>
            <p:ph type="subTitle" idx="1"/>
          </p:nvPr>
        </p:nvSpPr>
        <p:spPr/>
        <p:txBody>
          <a:bodyPr/>
          <a:lstStyle/>
          <a:p>
            <a:r>
              <a:rPr lang="en-US" dirty="0"/>
              <a:t> </a:t>
            </a:r>
          </a:p>
        </p:txBody>
      </p:sp>
      <p:pic>
        <p:nvPicPr>
          <p:cNvPr id="12" name="Image 11">
            <a:extLst>
              <a:ext uri="{FF2B5EF4-FFF2-40B4-BE49-F238E27FC236}">
                <a16:creationId xmlns:a16="http://schemas.microsoft.com/office/drawing/2014/main" id="{7FFB6828-1412-47F2-A336-9184830E1F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520" y="6117391"/>
            <a:ext cx="1847316" cy="646331"/>
          </a:xfrm>
          <a:prstGeom prst="rect">
            <a:avLst/>
          </a:prstGeom>
        </p:spPr>
      </p:pic>
    </p:spTree>
    <p:extLst>
      <p:ext uri="{BB962C8B-B14F-4D97-AF65-F5344CB8AC3E}">
        <p14:creationId xmlns:p14="http://schemas.microsoft.com/office/powerpoint/2010/main" val="51731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5990" y="3669027"/>
            <a:ext cx="11392423" cy="1405256"/>
          </a:xfrm>
          <a:prstGeom prst="rect">
            <a:avLst/>
          </a:prstGeom>
        </p:spPr>
        <p:txBody>
          <a:bodyPr wrap="square">
            <a:spAutoFit/>
          </a:bodyPr>
          <a:lstStyle/>
          <a:p>
            <a:r>
              <a:rPr lang="en-US" sz="2133" dirty="0"/>
              <a:t>“Facilitating access to results encourages the re-use of research outputs and supports Open Science. This is essential for Europe's ability to enhance its economic performance and improve the capacity to compete through knowledge. […] Results of publicly-funded research can therefore be disseminated more broadly and faster, to the benefit of researchers, innovative industry and citizens. </a:t>
            </a:r>
            <a:endParaRPr lang="fr-FR" sz="2133" dirty="0"/>
          </a:p>
        </p:txBody>
      </p:sp>
      <p:sp>
        <p:nvSpPr>
          <p:cNvPr id="11" name="Titre 1"/>
          <p:cNvSpPr txBox="1">
            <a:spLocks/>
          </p:cNvSpPr>
          <p:nvPr/>
        </p:nvSpPr>
        <p:spPr bwMode="auto">
          <a:xfrm>
            <a:off x="1410901" y="153801"/>
            <a:ext cx="9441193" cy="1143000"/>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a:lstStyle>
          <a:p>
            <a:endParaRPr lang="fr-FR" sz="3200" b="1" dirty="0">
              <a:solidFill>
                <a:srgbClr val="0070C0"/>
              </a:solidFill>
              <a:latin typeface="Arial" panose="020B0604020202020204" pitchFamily="34" charset="0"/>
              <a:cs typeface="Arial" panose="020B0604020202020204" pitchFamily="34" charset="0"/>
            </a:endParaRPr>
          </a:p>
        </p:txBody>
      </p:sp>
      <p:grpSp>
        <p:nvGrpSpPr>
          <p:cNvPr id="2" name="Groupe 1"/>
          <p:cNvGrpSpPr/>
          <p:nvPr/>
        </p:nvGrpSpPr>
        <p:grpSpPr>
          <a:xfrm>
            <a:off x="2233206" y="1652804"/>
            <a:ext cx="7079153" cy="2016225"/>
            <a:chOff x="531903" y="1239601"/>
            <a:chExt cx="5309365" cy="1512169"/>
          </a:xfrm>
        </p:grpSpPr>
        <p:pic>
          <p:nvPicPr>
            <p:cNvPr id="5" name="Imag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1903" y="1239601"/>
              <a:ext cx="3538086" cy="1512169"/>
            </a:xfrm>
            <a:prstGeom prst="rect">
              <a:avLst/>
            </a:prstGeom>
          </p:spPr>
        </p:pic>
        <p:pic>
          <p:nvPicPr>
            <p:cNvPr id="12" name="Imag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9441" y="1491318"/>
              <a:ext cx="1441827" cy="998599"/>
            </a:xfrm>
            <a:prstGeom prst="rect">
              <a:avLst/>
            </a:prstGeom>
          </p:spPr>
        </p:pic>
      </p:grpSp>
      <p:sp>
        <p:nvSpPr>
          <p:cNvPr id="13" name="Flèche droite 12"/>
          <p:cNvSpPr/>
          <p:nvPr/>
        </p:nvSpPr>
        <p:spPr>
          <a:xfrm>
            <a:off x="1990052" y="5542973"/>
            <a:ext cx="624069" cy="349137"/>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ZoneTexte 13"/>
          <p:cNvSpPr txBox="1"/>
          <p:nvPr/>
        </p:nvSpPr>
        <p:spPr>
          <a:xfrm>
            <a:off x="2699116" y="5343143"/>
            <a:ext cx="6864763" cy="748795"/>
          </a:xfrm>
          <a:prstGeom prst="rect">
            <a:avLst/>
          </a:prstGeom>
          <a:solidFill>
            <a:schemeClr val="bg2">
              <a:lumMod val="90000"/>
            </a:schemeClr>
          </a:solidFill>
        </p:spPr>
        <p:txBody>
          <a:bodyPr wrap="square" rtlCol="0" anchor="t">
            <a:spAutoFit/>
          </a:bodyPr>
          <a:lstStyle/>
          <a:p>
            <a:r>
              <a:rPr lang="fr-FR" sz="2100" dirty="0"/>
              <a:t>All funded </a:t>
            </a:r>
            <a:r>
              <a:rPr lang="fr-FR" sz="2100" dirty="0" err="1"/>
              <a:t>projects</a:t>
            </a:r>
            <a:r>
              <a:rPr lang="fr-FR" sz="2100" dirty="0"/>
              <a:t> are </a:t>
            </a:r>
            <a:r>
              <a:rPr lang="fr-FR" sz="2100" dirty="0" err="1"/>
              <a:t>asked</a:t>
            </a:r>
            <a:r>
              <a:rPr lang="fr-FR" sz="2100" dirty="0"/>
              <a:t> to </a:t>
            </a:r>
            <a:r>
              <a:rPr lang="fr-FR" sz="2100" dirty="0" err="1"/>
              <a:t>add</a:t>
            </a:r>
            <a:r>
              <a:rPr lang="fr-FR" sz="2100" dirty="0"/>
              <a:t> a WP </a:t>
            </a:r>
            <a:r>
              <a:rPr lang="fr-FR" sz="2100" dirty="0" err="1"/>
              <a:t>supporting</a:t>
            </a:r>
            <a:r>
              <a:rPr lang="fr-FR" sz="2100" dirty="0"/>
              <a:t> a FAIR compliant Data Management Plan</a:t>
            </a:r>
          </a:p>
        </p:txBody>
      </p:sp>
      <p:sp>
        <p:nvSpPr>
          <p:cNvPr id="3" name="Titre 2">
            <a:extLst>
              <a:ext uri="{FF2B5EF4-FFF2-40B4-BE49-F238E27FC236}">
                <a16:creationId xmlns:a16="http://schemas.microsoft.com/office/drawing/2014/main" id="{DD7AFB69-0D04-B649-9C07-EFD6083AA6D5}"/>
              </a:ext>
            </a:extLst>
          </p:cNvPr>
          <p:cNvSpPr>
            <a:spLocks noGrp="1"/>
          </p:cNvSpPr>
          <p:nvPr>
            <p:ph type="title"/>
          </p:nvPr>
        </p:nvSpPr>
        <p:spPr/>
        <p:txBody>
          <a:bodyPr>
            <a:normAutofit/>
          </a:bodyPr>
          <a:lstStyle/>
          <a:p>
            <a:r>
              <a:rPr lang="fr-FR" dirty="0"/>
              <a:t>Europe open </a:t>
            </a:r>
            <a:r>
              <a:rPr lang="fr-FR" dirty="0" err="1"/>
              <a:t>access</a:t>
            </a:r>
            <a:r>
              <a:rPr lang="fr-FR" dirty="0"/>
              <a:t> and </a:t>
            </a:r>
            <a:r>
              <a:rPr lang="fr-FR" dirty="0" err="1"/>
              <a:t>interoperability</a:t>
            </a:r>
            <a:r>
              <a:rPr lang="fr-FR" dirty="0"/>
              <a:t> </a:t>
            </a:r>
            <a:r>
              <a:rPr lang="fr-FR" dirty="0" err="1"/>
              <a:t>policy</a:t>
            </a:r>
            <a:endParaRPr lang="fr-FR" dirty="0"/>
          </a:p>
        </p:txBody>
      </p:sp>
      <p:sp>
        <p:nvSpPr>
          <p:cNvPr id="4" name="ZoneTexte 3">
            <a:extLst>
              <a:ext uri="{FF2B5EF4-FFF2-40B4-BE49-F238E27FC236}">
                <a16:creationId xmlns:a16="http://schemas.microsoft.com/office/drawing/2014/main" id="{3336FA59-C5C8-464B-A872-DE5910AEDFAD}"/>
              </a:ext>
            </a:extLst>
          </p:cNvPr>
          <p:cNvSpPr txBox="1"/>
          <p:nvPr/>
        </p:nvSpPr>
        <p:spPr>
          <a:xfrm>
            <a:off x="1793937" y="896058"/>
            <a:ext cx="3801041" cy="923330"/>
          </a:xfrm>
          <a:prstGeom prst="rect">
            <a:avLst/>
          </a:prstGeom>
          <a:noFill/>
        </p:spPr>
        <p:txBody>
          <a:bodyPr wrap="none" rtlCol="0">
            <a:spAutoFit/>
          </a:bodyPr>
          <a:lstStyle>
            <a:defPPr>
              <a:defRPr lang="en-US"/>
            </a:defPPr>
            <a:lvl1pPr>
              <a:defRPr sz="5400" b="1">
                <a:ln w="13462">
                  <a:solidFill>
                    <a:schemeClr val="bg1"/>
                  </a:solidFill>
                  <a:prstDash val="solid"/>
                </a:ln>
                <a:solidFill>
                  <a:schemeClr val="tx1">
                    <a:lumMod val="85000"/>
                    <a:lumOff val="15000"/>
                  </a:schemeClr>
                </a:solidFill>
                <a:effectLst>
                  <a:outerShdw dist="38100" dir="2700000" algn="bl" rotWithShape="0">
                    <a:schemeClr val="accent5"/>
                  </a:outerShdw>
                </a:effectLst>
              </a:defRPr>
            </a:lvl1pPr>
          </a:lstStyle>
          <a:p>
            <a:r>
              <a:rPr lang="fr-FR" dirty="0"/>
              <a:t>Open Access</a:t>
            </a:r>
          </a:p>
        </p:txBody>
      </p:sp>
      <p:sp>
        <p:nvSpPr>
          <p:cNvPr id="6" name="ZoneTexte 5">
            <a:extLst>
              <a:ext uri="{FF2B5EF4-FFF2-40B4-BE49-F238E27FC236}">
                <a16:creationId xmlns:a16="http://schemas.microsoft.com/office/drawing/2014/main" id="{C2B64930-0841-7F49-A16F-7CFE4BA6419B}"/>
              </a:ext>
            </a:extLst>
          </p:cNvPr>
          <p:cNvSpPr txBox="1"/>
          <p:nvPr/>
        </p:nvSpPr>
        <p:spPr>
          <a:xfrm>
            <a:off x="7347398" y="896058"/>
            <a:ext cx="1456681" cy="923330"/>
          </a:xfrm>
          <a:prstGeom prst="rect">
            <a:avLst/>
          </a:prstGeom>
          <a:noFill/>
        </p:spPr>
        <p:txBody>
          <a:bodyPr wrap="none" rtlCol="0">
            <a:spAutoFit/>
          </a:bodyPr>
          <a:lstStyle/>
          <a:p>
            <a:r>
              <a:rPr lang="fr-F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FAIR</a:t>
            </a:r>
          </a:p>
        </p:txBody>
      </p:sp>
    </p:spTree>
    <p:extLst>
      <p:ext uri="{BB962C8B-B14F-4D97-AF65-F5344CB8AC3E}">
        <p14:creationId xmlns:p14="http://schemas.microsoft.com/office/powerpoint/2010/main" val="213375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C01D00E-049C-8645-A7B0-42785B667546}"/>
              </a:ext>
            </a:extLst>
          </p:cNvPr>
          <p:cNvSpPr>
            <a:spLocks noGrp="1"/>
          </p:cNvSpPr>
          <p:nvPr>
            <p:ph type="title"/>
          </p:nvPr>
        </p:nvSpPr>
        <p:spPr/>
        <p:txBody>
          <a:bodyPr/>
          <a:lstStyle/>
          <a:p>
            <a:r>
              <a:rPr lang="fr-FR" dirty="0"/>
              <a:t>5 stars Open Data</a:t>
            </a:r>
          </a:p>
        </p:txBody>
      </p:sp>
      <p:grpSp>
        <p:nvGrpSpPr>
          <p:cNvPr id="5" name="Groupe 4"/>
          <p:cNvGrpSpPr/>
          <p:nvPr/>
        </p:nvGrpSpPr>
        <p:grpSpPr>
          <a:xfrm>
            <a:off x="2255575" y="875272"/>
            <a:ext cx="8801980" cy="3957704"/>
            <a:chOff x="889463" y="1651771"/>
            <a:chExt cx="8801980" cy="3957704"/>
          </a:xfrm>
        </p:grpSpPr>
        <p:pic>
          <p:nvPicPr>
            <p:cNvPr id="6" name="Imag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53531" y="1964451"/>
              <a:ext cx="6421286" cy="3645024"/>
            </a:xfrm>
            <a:prstGeom prst="rect">
              <a:avLst/>
            </a:prstGeom>
          </p:spPr>
        </p:pic>
        <p:sp>
          <p:nvSpPr>
            <p:cNvPr id="7" name="ZoneTexte 6"/>
            <p:cNvSpPr txBox="1"/>
            <p:nvPr/>
          </p:nvSpPr>
          <p:spPr>
            <a:xfrm>
              <a:off x="889463" y="3913862"/>
              <a:ext cx="3674940" cy="307777"/>
            </a:xfrm>
            <a:prstGeom prst="rect">
              <a:avLst/>
            </a:prstGeom>
            <a:noFill/>
          </p:spPr>
          <p:txBody>
            <a:bodyPr wrap="square" rtlCol="0">
              <a:spAutoFit/>
            </a:bodyPr>
            <a:lstStyle/>
            <a:p>
              <a:r>
                <a:rPr lang="fr-FR" sz="1400" dirty="0">
                  <a:latin typeface="Verdana" panose="020B0604030504040204" pitchFamily="34" charset="0"/>
                  <a:ea typeface="Verdana" panose="020B0604030504040204" pitchFamily="34" charset="0"/>
                </a:rPr>
                <a:t>Data on the web, open licence</a:t>
              </a:r>
            </a:p>
          </p:txBody>
        </p:sp>
        <p:sp>
          <p:nvSpPr>
            <p:cNvPr id="8" name="ZoneTexte 7"/>
            <p:cNvSpPr txBox="1"/>
            <p:nvPr/>
          </p:nvSpPr>
          <p:spPr>
            <a:xfrm>
              <a:off x="3108958" y="3349230"/>
              <a:ext cx="2771019" cy="307777"/>
            </a:xfrm>
            <a:prstGeom prst="rect">
              <a:avLst/>
            </a:prstGeom>
            <a:noFill/>
          </p:spPr>
          <p:txBody>
            <a:bodyPr wrap="square" rtlCol="0">
              <a:spAutoFit/>
            </a:bodyPr>
            <a:lstStyle/>
            <a:p>
              <a:r>
                <a:rPr lang="fr-FR" sz="1400" dirty="0">
                  <a:latin typeface="Verdana" panose="020B0604030504040204" pitchFamily="34" charset="0"/>
                  <a:ea typeface="Verdana" panose="020B0604030504040204" pitchFamily="34" charset="0"/>
                </a:rPr>
                <a:t>in a </a:t>
              </a:r>
              <a:r>
                <a:rPr lang="fr-FR" sz="1400" dirty="0" err="1">
                  <a:latin typeface="Verdana" panose="020B0604030504040204" pitchFamily="34" charset="0"/>
                  <a:ea typeface="Verdana" panose="020B0604030504040204" pitchFamily="34" charset="0"/>
                </a:rPr>
                <a:t>structured</a:t>
              </a:r>
              <a:r>
                <a:rPr lang="fr-FR" sz="1400" dirty="0">
                  <a:latin typeface="Verdana" panose="020B0604030504040204" pitchFamily="34" charset="0"/>
                  <a:ea typeface="Verdana" panose="020B0604030504040204" pitchFamily="34" charset="0"/>
                </a:rPr>
                <a:t> format</a:t>
              </a:r>
            </a:p>
          </p:txBody>
        </p:sp>
        <p:sp>
          <p:nvSpPr>
            <p:cNvPr id="9" name="ZoneTexte 8"/>
            <p:cNvSpPr txBox="1"/>
            <p:nvPr/>
          </p:nvSpPr>
          <p:spPr>
            <a:xfrm>
              <a:off x="4247803" y="2784598"/>
              <a:ext cx="2842276" cy="307777"/>
            </a:xfrm>
            <a:prstGeom prst="rect">
              <a:avLst/>
            </a:prstGeom>
            <a:noFill/>
          </p:spPr>
          <p:txBody>
            <a:bodyPr wrap="square" rtlCol="0">
              <a:spAutoFit/>
            </a:bodyPr>
            <a:lstStyle/>
            <a:p>
              <a:r>
                <a:rPr lang="fr-FR" sz="1400" dirty="0">
                  <a:latin typeface="Verdana" panose="020B0604030504040204" pitchFamily="34" charset="0"/>
                  <a:ea typeface="Verdana" panose="020B0604030504040204" pitchFamily="34" charset="0"/>
                </a:rPr>
                <a:t>non-</a:t>
              </a:r>
              <a:r>
                <a:rPr lang="fr-FR" sz="1400" dirty="0" err="1">
                  <a:latin typeface="Verdana" panose="020B0604030504040204" pitchFamily="34" charset="0"/>
                  <a:ea typeface="Verdana" panose="020B0604030504040204" pitchFamily="34" charset="0"/>
                </a:rPr>
                <a:t>proprietary</a:t>
              </a:r>
              <a:r>
                <a:rPr lang="fr-FR" sz="1400" dirty="0">
                  <a:latin typeface="Verdana" panose="020B0604030504040204" pitchFamily="34" charset="0"/>
                  <a:ea typeface="Verdana" panose="020B0604030504040204" pitchFamily="34" charset="0"/>
                </a:rPr>
                <a:t> format</a:t>
              </a:r>
            </a:p>
          </p:txBody>
        </p:sp>
        <p:sp>
          <p:nvSpPr>
            <p:cNvPr id="10" name="ZoneTexte 9"/>
            <p:cNvSpPr txBox="1"/>
            <p:nvPr/>
          </p:nvSpPr>
          <p:spPr>
            <a:xfrm>
              <a:off x="7027147" y="1651771"/>
              <a:ext cx="2664296" cy="307777"/>
            </a:xfrm>
            <a:prstGeom prst="rect">
              <a:avLst/>
            </a:prstGeom>
            <a:noFill/>
          </p:spPr>
          <p:txBody>
            <a:bodyPr wrap="square" rtlCol="0">
              <a:spAutoFit/>
            </a:bodyPr>
            <a:lstStyle/>
            <a:p>
              <a:r>
                <a:rPr lang="fr-FR" sz="1400" dirty="0" err="1">
                  <a:latin typeface="Verdana" panose="020B0604030504040204" pitchFamily="34" charset="0"/>
                  <a:ea typeface="Verdana" panose="020B0604030504040204" pitchFamily="34" charset="0"/>
                </a:rPr>
                <a:t>related</a:t>
              </a:r>
              <a:r>
                <a:rPr lang="fr-FR" sz="1400" dirty="0">
                  <a:latin typeface="Verdana" panose="020B0604030504040204" pitchFamily="34" charset="0"/>
                  <a:ea typeface="Verdana" panose="020B0604030504040204" pitchFamily="34" charset="0"/>
                </a:rPr>
                <a:t> to </a:t>
              </a:r>
              <a:r>
                <a:rPr lang="fr-FR" sz="1400" dirty="0" err="1">
                  <a:latin typeface="Verdana" panose="020B0604030504040204" pitchFamily="34" charset="0"/>
                  <a:ea typeface="Verdana" panose="020B0604030504040204" pitchFamily="34" charset="0"/>
                </a:rPr>
                <a:t>other</a:t>
              </a:r>
              <a:r>
                <a:rPr lang="fr-FR" sz="1400" dirty="0">
                  <a:latin typeface="Verdana" panose="020B0604030504040204" pitchFamily="34" charset="0"/>
                  <a:ea typeface="Verdana" panose="020B0604030504040204" pitchFamily="34" charset="0"/>
                </a:rPr>
                <a:t> data</a:t>
              </a:r>
            </a:p>
          </p:txBody>
        </p:sp>
        <p:sp>
          <p:nvSpPr>
            <p:cNvPr id="11" name="ZoneTexte 10"/>
            <p:cNvSpPr txBox="1"/>
            <p:nvPr/>
          </p:nvSpPr>
          <p:spPr>
            <a:xfrm>
              <a:off x="6235635" y="2211654"/>
              <a:ext cx="2174273" cy="307777"/>
            </a:xfrm>
            <a:prstGeom prst="rect">
              <a:avLst/>
            </a:prstGeom>
            <a:noFill/>
          </p:spPr>
          <p:txBody>
            <a:bodyPr wrap="square" rtlCol="0">
              <a:spAutoFit/>
            </a:bodyPr>
            <a:lstStyle/>
            <a:p>
              <a:r>
                <a:rPr lang="fr-FR" sz="1400" dirty="0" err="1">
                  <a:latin typeface="Verdana" panose="020B0604030504040204" pitchFamily="34" charset="0"/>
                  <a:ea typeface="Verdana" panose="020B0604030504040204" pitchFamily="34" charset="0"/>
                </a:rPr>
                <a:t>identified</a:t>
              </a:r>
              <a:r>
                <a:rPr lang="fr-FR" sz="1400" dirty="0">
                  <a:latin typeface="Verdana" panose="020B0604030504040204" pitchFamily="34" charset="0"/>
                  <a:ea typeface="Verdana" panose="020B0604030504040204" pitchFamily="34" charset="0"/>
                </a:rPr>
                <a:t> by URI</a:t>
              </a:r>
            </a:p>
          </p:txBody>
        </p:sp>
        <p:sp>
          <p:nvSpPr>
            <p:cNvPr id="12" name="Rectangle à coins arrondis 11"/>
            <p:cNvSpPr/>
            <p:nvPr/>
          </p:nvSpPr>
          <p:spPr bwMode="auto">
            <a:xfrm>
              <a:off x="6096000" y="3628502"/>
              <a:ext cx="720080" cy="796732"/>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0"/>
                </a:spcBef>
                <a:spcAft>
                  <a:spcPct val="0"/>
                </a:spcAft>
              </a:pPr>
              <a:endParaRPr lang="fr-FR" sz="1400">
                <a:solidFill>
                  <a:srgbClr val="808080"/>
                </a:solidFill>
                <a:latin typeface="Arial" charset="0"/>
              </a:endParaRPr>
            </a:p>
          </p:txBody>
        </p:sp>
      </p:grpSp>
      <p:sp>
        <p:nvSpPr>
          <p:cNvPr id="15" name="ZoneTexte 14"/>
          <p:cNvSpPr txBox="1"/>
          <p:nvPr/>
        </p:nvSpPr>
        <p:spPr>
          <a:xfrm>
            <a:off x="1843838" y="5061725"/>
            <a:ext cx="7921069" cy="1077218"/>
          </a:xfrm>
          <a:prstGeom prst="rect">
            <a:avLst/>
          </a:prstGeom>
          <a:solidFill>
            <a:schemeClr val="accent3">
              <a:lumMod val="60000"/>
              <a:lumOff val="40000"/>
            </a:schemeClr>
          </a:solidFill>
        </p:spPr>
        <p:txBody>
          <a:bodyPr wrap="square" rtlCol="0" anchor="t">
            <a:spAutoFit/>
          </a:bodyPr>
          <a:lstStyle/>
          <a:p>
            <a:r>
              <a:rPr lang="fr-FR" sz="1600" dirty="0" err="1">
                <a:latin typeface="Arial" panose="020B0604020202020204" pitchFamily="34" charset="0"/>
                <a:cs typeface="Arial" panose="020B0604020202020204" pitchFamily="34" charset="0"/>
              </a:rPr>
              <a:t>Progressing</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rPr>
              <a:t>towards</a:t>
            </a:r>
            <a:r>
              <a:rPr lang="fr-FR" sz="1600" dirty="0">
                <a:latin typeface="Arial" panose="020B0604020202020204" pitchFamily="34" charset="0"/>
                <a:cs typeface="Arial" panose="020B0604020202020204" pitchFamily="34" charset="0"/>
              </a:rPr>
              <a:t> FAIR and Open Data </a:t>
            </a:r>
            <a:r>
              <a:rPr lang="fr-FR" sz="1600" dirty="0" err="1">
                <a:latin typeface="Arial" panose="020B0604020202020204" pitchFamily="34" charset="0"/>
                <a:cs typeface="Arial" panose="020B0604020202020204" pitchFamily="34" charset="0"/>
              </a:rPr>
              <a:t>requires</a:t>
            </a:r>
            <a:r>
              <a:rPr lang="fr-FR" sz="1600" dirty="0">
                <a:latin typeface="Arial" panose="020B0604020202020204" pitchFamily="34" charset="0"/>
                <a:cs typeface="Arial" panose="020B0604020202020204" pitchFamily="34" charset="0"/>
              </a:rPr>
              <a:t> a </a:t>
            </a:r>
            <a:r>
              <a:rPr lang="fr-FR" sz="1600" dirty="0" err="1">
                <a:latin typeface="Arial" panose="020B0604020202020204" pitchFamily="34" charset="0"/>
                <a:cs typeface="Arial" panose="020B0604020202020204" pitchFamily="34" charset="0"/>
              </a:rPr>
              <a:t>multidisciplinary</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rPr>
              <a:t>cooperation</a:t>
            </a:r>
            <a:r>
              <a:rPr lang="fr-FR" sz="1600" dirty="0">
                <a:latin typeface="Arial" panose="020B0604020202020204" pitchFamily="34" charset="0"/>
                <a:cs typeface="Arial" panose="020B0604020202020204" pitchFamily="34" charset="0"/>
              </a:rPr>
              <a:t> : </a:t>
            </a:r>
          </a:p>
          <a:p>
            <a:pPr marL="285744" indent="-285744">
              <a:buFont typeface="Arial" panose="020B0604020202020204" pitchFamily="34" charset="0"/>
              <a:buChar char="•"/>
            </a:pPr>
            <a:r>
              <a:rPr lang="fr-FR" sz="1600" dirty="0" err="1">
                <a:latin typeface="Arial" panose="020B0604020202020204" pitchFamily="34" charset="0"/>
                <a:cs typeface="Arial" panose="020B0604020202020204" pitchFamily="34" charset="0"/>
              </a:rPr>
              <a:t>Biologists</a:t>
            </a:r>
            <a:endParaRPr lang="fr-FR" sz="1600" dirty="0">
              <a:latin typeface="Arial" panose="020B0604020202020204" pitchFamily="34" charset="0"/>
              <a:cs typeface="Arial" panose="020B0604020202020204" pitchFamily="34" charset="0"/>
            </a:endParaRPr>
          </a:p>
          <a:p>
            <a:pPr marL="285744" indent="-285744">
              <a:buFont typeface="Arial" panose="020B0604020202020204" pitchFamily="34" charset="0"/>
              <a:buChar char="•"/>
            </a:pPr>
            <a:r>
              <a:rPr lang="fr-FR" sz="1600" dirty="0" err="1">
                <a:latin typeface="Arial" panose="020B0604020202020204" pitchFamily="34" charset="0"/>
                <a:cs typeface="Arial" panose="020B0604020202020204" pitchFamily="34" charset="0"/>
              </a:rPr>
              <a:t>Bioinformaticians</a:t>
            </a:r>
            <a:endParaRPr lang="fr-FR" sz="1600" dirty="0">
              <a:latin typeface="Arial" panose="020B0604020202020204" pitchFamily="34" charset="0"/>
              <a:cs typeface="Arial" panose="020B0604020202020204" pitchFamily="34" charset="0"/>
            </a:endParaRPr>
          </a:p>
          <a:p>
            <a:pPr marL="285744" indent="-285744">
              <a:buFont typeface="Arial" panose="020B0604020202020204" pitchFamily="34" charset="0"/>
              <a:buChar char="•"/>
            </a:pPr>
            <a:r>
              <a:rPr lang="fr-FR" sz="1600" dirty="0" err="1">
                <a:latin typeface="Arial" panose="020B0604020202020204" pitchFamily="34" charset="0"/>
                <a:cs typeface="Arial" panose="020B0604020202020204" pitchFamily="34" charset="0"/>
              </a:rPr>
              <a:t>Specialists</a:t>
            </a:r>
            <a:r>
              <a:rPr lang="fr-FR" sz="1600" dirty="0">
                <a:latin typeface="Arial" panose="020B0604020202020204" pitchFamily="34" charset="0"/>
                <a:cs typeface="Arial" panose="020B0604020202020204" pitchFamily="34" charset="0"/>
              </a:rPr>
              <a:t> of ontologies/</a:t>
            </a:r>
            <a:r>
              <a:rPr lang="fr-FR" sz="1600" dirty="0" err="1">
                <a:latin typeface="Arial" panose="020B0604020202020204" pitchFamily="34" charset="0"/>
                <a:cs typeface="Arial" panose="020B0604020202020204" pitchFamily="34" charset="0"/>
              </a:rPr>
              <a:t>semantics</a:t>
            </a:r>
            <a:endParaRPr lang="fr-F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8193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E8E94E2-A0FF-B94E-8B3E-1FC707C60BFF}"/>
              </a:ext>
            </a:extLst>
          </p:cNvPr>
          <p:cNvSpPr>
            <a:spLocks noGrp="1"/>
          </p:cNvSpPr>
          <p:nvPr>
            <p:ph type="title"/>
          </p:nvPr>
        </p:nvSpPr>
        <p:spPr/>
        <p:txBody>
          <a:bodyPr/>
          <a:lstStyle/>
          <a:p>
            <a:r>
              <a:rPr lang="fr-FR" dirty="0"/>
              <a:t>FAIR Data </a:t>
            </a:r>
            <a:r>
              <a:rPr lang="fr-FR" dirty="0" err="1"/>
              <a:t>Principles</a:t>
            </a:r>
            <a:endParaRPr lang="fr-FR" dirty="0"/>
          </a:p>
        </p:txBody>
      </p:sp>
      <p:grpSp>
        <p:nvGrpSpPr>
          <p:cNvPr id="11" name="Groupe 10">
            <a:extLst>
              <a:ext uri="{FF2B5EF4-FFF2-40B4-BE49-F238E27FC236}">
                <a16:creationId xmlns:a16="http://schemas.microsoft.com/office/drawing/2014/main" id="{E4AE5002-4549-4A42-88AE-2399F6E9E20F}"/>
              </a:ext>
            </a:extLst>
          </p:cNvPr>
          <p:cNvGrpSpPr/>
          <p:nvPr/>
        </p:nvGrpSpPr>
        <p:grpSpPr>
          <a:xfrm>
            <a:off x="3015992" y="1037441"/>
            <a:ext cx="9037027" cy="7053226"/>
            <a:chOff x="2648002" y="1056208"/>
            <a:chExt cx="9037027" cy="7053226"/>
          </a:xfrm>
        </p:grpSpPr>
        <p:grpSp>
          <p:nvGrpSpPr>
            <p:cNvPr id="18" name="Groupe 17"/>
            <p:cNvGrpSpPr/>
            <p:nvPr/>
          </p:nvGrpSpPr>
          <p:grpSpPr>
            <a:xfrm>
              <a:off x="2648002" y="1056208"/>
              <a:ext cx="9037027" cy="3258699"/>
              <a:chOff x="1978930" y="677068"/>
              <a:chExt cx="8238245" cy="3258699"/>
            </a:xfrm>
          </p:grpSpPr>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930" y="677068"/>
                <a:ext cx="8238245" cy="3222558"/>
              </a:xfrm>
              <a:prstGeom prst="rect">
                <a:avLst/>
              </a:prstGeom>
            </p:spPr>
          </p:pic>
          <p:sp>
            <p:nvSpPr>
              <p:cNvPr id="10" name="Rectangle 9"/>
              <p:cNvSpPr/>
              <p:nvPr/>
            </p:nvSpPr>
            <p:spPr>
              <a:xfrm>
                <a:off x="2231922" y="865240"/>
                <a:ext cx="2106373" cy="448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22" name="Rectangle 21"/>
              <p:cNvSpPr/>
              <p:nvPr/>
            </p:nvSpPr>
            <p:spPr>
              <a:xfrm>
                <a:off x="2483726" y="3357910"/>
                <a:ext cx="1263890" cy="448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23" name="Rectangle 22"/>
              <p:cNvSpPr/>
              <p:nvPr/>
            </p:nvSpPr>
            <p:spPr>
              <a:xfrm>
                <a:off x="4781322" y="3249613"/>
                <a:ext cx="1263890" cy="448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24" name="Rectangle 23"/>
              <p:cNvSpPr/>
              <p:nvPr/>
            </p:nvSpPr>
            <p:spPr>
              <a:xfrm>
                <a:off x="6655687" y="3304027"/>
                <a:ext cx="1263890" cy="448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25" name="Rectangle 24"/>
              <p:cNvSpPr/>
              <p:nvPr/>
            </p:nvSpPr>
            <p:spPr>
              <a:xfrm>
                <a:off x="8634174" y="3487710"/>
                <a:ext cx="1263890" cy="448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pic>
          <p:nvPicPr>
            <p:cNvPr id="7" name="Image 6"/>
            <p:cNvPicPr>
              <a:picLocks noChangeAspect="1"/>
            </p:cNvPicPr>
            <p:nvPr/>
          </p:nvPicPr>
          <p:blipFill rotWithShape="1">
            <a:blip r:embed="rId3" cstate="print">
              <a:extLst>
                <a:ext uri="{28A0092B-C50C-407E-A947-70E740481C1C}">
                  <a14:useLocalDpi xmlns:a14="http://schemas.microsoft.com/office/drawing/2010/main" val="0"/>
                </a:ext>
              </a:extLst>
            </a:blip>
            <a:srcRect l="4013" t="7391" r="7176"/>
            <a:stretch/>
          </p:blipFill>
          <p:spPr>
            <a:xfrm>
              <a:off x="9900196" y="3957743"/>
              <a:ext cx="1248699" cy="1385155"/>
            </a:xfrm>
            <a:prstGeom prst="rect">
              <a:avLst/>
            </a:prstGeom>
            <a:effectLst>
              <a:outerShdw blurRad="50800" dist="38100" dir="2700000" algn="tl" rotWithShape="0">
                <a:prstClr val="black">
                  <a:alpha val="40000"/>
                </a:prstClr>
              </a:outerShdw>
            </a:effectLst>
          </p:spPr>
        </p:pic>
        <p:pic>
          <p:nvPicPr>
            <p:cNvPr id="19" name="Image 18"/>
            <p:cNvPicPr>
              <a:picLocks noChangeAspect="1"/>
            </p:cNvPicPr>
            <p:nvPr/>
          </p:nvPicPr>
          <p:blipFill rotWithShape="1">
            <a:blip r:embed="rId4" cstate="print">
              <a:extLst>
                <a:ext uri="{28A0092B-C50C-407E-A947-70E740481C1C}">
                  <a14:useLocalDpi xmlns:a14="http://schemas.microsoft.com/office/drawing/2010/main" val="0"/>
                </a:ext>
              </a:extLst>
            </a:blip>
            <a:srcRect l="2878" t="6494" r="6475"/>
            <a:stretch/>
          </p:blipFill>
          <p:spPr>
            <a:xfrm>
              <a:off x="7834631" y="3961812"/>
              <a:ext cx="1238865" cy="1398563"/>
            </a:xfrm>
            <a:prstGeom prst="rect">
              <a:avLst/>
            </a:prstGeom>
            <a:effectLst>
              <a:outerShdw blurRad="50800" dist="38100" dir="2700000" algn="tl" rotWithShape="0">
                <a:prstClr val="black">
                  <a:alpha val="40000"/>
                </a:prstClr>
              </a:outerShdw>
            </a:effectLst>
          </p:spPr>
        </p:pic>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3282" t="7208" r="5351"/>
            <a:stretch/>
          </p:blipFill>
          <p:spPr>
            <a:xfrm>
              <a:off x="5708699" y="3991140"/>
              <a:ext cx="1248696" cy="1387899"/>
            </a:xfrm>
            <a:prstGeom prst="rect">
              <a:avLst/>
            </a:prstGeom>
            <a:effectLst>
              <a:outerShdw blurRad="50800" dist="38100" dir="2700000" algn="tl" rotWithShape="0">
                <a:prstClr val="black">
                  <a:alpha val="40000"/>
                </a:prstClr>
              </a:outerShdw>
            </a:effectLst>
          </p:spPr>
        </p:pic>
        <p:pic>
          <p:nvPicPr>
            <p:cNvPr id="21" name="Image 20"/>
            <p:cNvPicPr>
              <a:picLocks noChangeAspect="1"/>
            </p:cNvPicPr>
            <p:nvPr/>
          </p:nvPicPr>
          <p:blipFill rotWithShape="1">
            <a:blip r:embed="rId6" cstate="print">
              <a:extLst>
                <a:ext uri="{28A0092B-C50C-407E-A947-70E740481C1C}">
                  <a14:useLocalDpi xmlns:a14="http://schemas.microsoft.com/office/drawing/2010/main" val="0"/>
                </a:ext>
              </a:extLst>
            </a:blip>
            <a:srcRect l="5191" t="8213" r="7309"/>
            <a:stretch/>
          </p:blipFill>
          <p:spPr>
            <a:xfrm>
              <a:off x="3513665" y="3991141"/>
              <a:ext cx="1238865" cy="1372847"/>
            </a:xfrm>
            <a:prstGeom prst="rect">
              <a:avLst/>
            </a:prstGeom>
            <a:effectLst>
              <a:outerShdw blurRad="50800" dist="38100" dir="2700000" algn="tl" rotWithShape="0">
                <a:prstClr val="black">
                  <a:alpha val="40000"/>
                </a:prstClr>
              </a:outerShdw>
            </a:effectLst>
          </p:spPr>
        </p:pic>
        <p:sp>
          <p:nvSpPr>
            <p:cNvPr id="16" name="Espace réservé du contenu 2">
              <a:extLst>
                <a:ext uri="{FF2B5EF4-FFF2-40B4-BE49-F238E27FC236}">
                  <a16:creationId xmlns:a16="http://schemas.microsoft.com/office/drawing/2014/main" id="{559F0A00-3AFC-C748-85EE-2C0B565B7D04}"/>
                </a:ext>
              </a:extLst>
            </p:cNvPr>
            <p:cNvSpPr txBox="1">
              <a:spLocks/>
            </p:cNvSpPr>
            <p:nvPr/>
          </p:nvSpPr>
          <p:spPr>
            <a:xfrm>
              <a:off x="5334144" y="5632678"/>
              <a:ext cx="2063640" cy="247041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Clr>
                  <a:schemeClr val="tx2"/>
                </a:buClr>
                <a:buFont typeface="Arial" pitchFamily="34" charset="0"/>
                <a:buChar char="•"/>
                <a:defRPr lang="fr-FR" sz="2400" kern="1200" dirty="0" smtClean="0">
                  <a:solidFill>
                    <a:schemeClr val="tx1"/>
                  </a:solidFill>
                  <a:latin typeface="+mn-lt"/>
                  <a:ea typeface="ＭＳ Ｐゴシック" charset="-128"/>
                  <a:cs typeface="+mn-cs"/>
                </a:defRPr>
              </a:lvl1pPr>
              <a:lvl2pPr marL="800100" indent="-342900" algn="l" defTabSz="914400" rtl="0" eaLnBrk="1" latinLnBrk="0" hangingPunct="1">
                <a:spcBef>
                  <a:spcPct val="20000"/>
                </a:spcBef>
                <a:buClr>
                  <a:schemeClr val="tx2"/>
                </a:buClr>
                <a:buSzPct val="45000"/>
                <a:buFont typeface="Wingdings" panose="05000000000000000000" pitchFamily="2" charset="2"/>
                <a:buChar char=""/>
                <a:defRPr lang="fr-FR" sz="2000" b="1" kern="1200" dirty="0" smtClean="0">
                  <a:solidFill>
                    <a:srgbClr val="656565"/>
                  </a:solidFill>
                  <a:latin typeface="+mn-lt"/>
                  <a:ea typeface="ＭＳ Ｐゴシック" charset="-128"/>
                  <a:cs typeface="+mn-cs"/>
                </a:defRPr>
              </a:lvl2pPr>
              <a:lvl3pPr marL="1143000" indent="-228600" algn="l" defTabSz="914400" rtl="0" eaLnBrk="1" latinLnBrk="0" hangingPunct="1">
                <a:spcBef>
                  <a:spcPct val="20000"/>
                </a:spcBef>
                <a:buClr>
                  <a:schemeClr val="tx2"/>
                </a:buClr>
                <a:buFont typeface="Arial" pitchFamily="34" charset="0"/>
                <a:buChar char="•"/>
                <a:defRPr lang="fr-FR" sz="1600" b="1" kern="1200" dirty="0" smtClean="0">
                  <a:solidFill>
                    <a:srgbClr val="656565"/>
                  </a:solidFill>
                  <a:latin typeface="+mn-lt"/>
                  <a:ea typeface="ＭＳ Ｐゴシック" charset="-128"/>
                  <a:cs typeface="+mn-cs"/>
                </a:defRPr>
              </a:lvl3pPr>
              <a:lvl4pPr marL="1600200" indent="-228600" algn="l" defTabSz="914400" rtl="0" eaLnBrk="1" latinLnBrk="0" hangingPunct="1">
                <a:spcBef>
                  <a:spcPct val="20000"/>
                </a:spcBef>
                <a:buClr>
                  <a:schemeClr val="tx2"/>
                </a:buClr>
                <a:buFont typeface="Arial" pitchFamily="34" charset="0"/>
                <a:buChar char="–"/>
                <a:defRPr lang="fr-FR" sz="1400" b="1" kern="1200" dirty="0" smtClean="0">
                  <a:solidFill>
                    <a:srgbClr val="656565"/>
                  </a:solidFill>
                  <a:latin typeface="+mn-lt"/>
                  <a:ea typeface="ＭＳ Ｐゴシック" charset="-128"/>
                  <a:cs typeface="+mn-cs"/>
                </a:defRPr>
              </a:lvl4pPr>
              <a:lvl5pPr marL="1924050" indent="-171450" algn="l" defTabSz="914400" rtl="0" eaLnBrk="1" latinLnBrk="0" hangingPunct="1">
                <a:spcBef>
                  <a:spcPct val="20000"/>
                </a:spcBef>
                <a:buClr>
                  <a:schemeClr val="tx2"/>
                </a:buClr>
                <a:buFont typeface="Wingdings" panose="05000000000000000000" pitchFamily="2" charset="2"/>
                <a:buChar char="ü"/>
                <a:defRPr lang="fr-FR" sz="1200" b="1" kern="1200" dirty="0" smtClean="0">
                  <a:solidFill>
                    <a:srgbClr val="656565"/>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867" b="1" dirty="0"/>
                <a:t>Open Protocole</a:t>
              </a:r>
            </a:p>
            <a:p>
              <a:pPr marL="0" indent="0" algn="ctr">
                <a:buNone/>
              </a:pPr>
              <a:r>
                <a:rPr lang="fr-FR" sz="1867" b="1" dirty="0" err="1"/>
                <a:t>Perenial</a:t>
              </a:r>
              <a:r>
                <a:rPr lang="fr-FR" sz="1867" b="1" dirty="0"/>
                <a:t> </a:t>
              </a:r>
              <a:r>
                <a:rPr lang="fr-FR" sz="1867" b="1" dirty="0" err="1"/>
                <a:t>Metadata</a:t>
              </a:r>
              <a:endParaRPr lang="fr-FR" sz="1867" b="1" dirty="0"/>
            </a:p>
          </p:txBody>
        </p:sp>
        <p:sp>
          <p:nvSpPr>
            <p:cNvPr id="17" name="Espace réservé du contenu 2">
              <a:extLst>
                <a:ext uri="{FF2B5EF4-FFF2-40B4-BE49-F238E27FC236}">
                  <a16:creationId xmlns:a16="http://schemas.microsoft.com/office/drawing/2014/main" id="{19958050-9DA5-CA40-A439-A6EA3BE63813}"/>
                </a:ext>
              </a:extLst>
            </p:cNvPr>
            <p:cNvSpPr txBox="1">
              <a:spLocks/>
            </p:cNvSpPr>
            <p:nvPr/>
          </p:nvSpPr>
          <p:spPr>
            <a:xfrm>
              <a:off x="3365011" y="5550621"/>
              <a:ext cx="1536171" cy="247041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Clr>
                  <a:schemeClr val="tx2"/>
                </a:buClr>
                <a:buFont typeface="Arial" pitchFamily="34" charset="0"/>
                <a:buChar char="•"/>
                <a:defRPr lang="fr-FR" sz="2400" kern="1200" dirty="0" smtClean="0">
                  <a:solidFill>
                    <a:schemeClr val="tx1"/>
                  </a:solidFill>
                  <a:latin typeface="+mn-lt"/>
                  <a:ea typeface="ＭＳ Ｐゴシック" charset="-128"/>
                  <a:cs typeface="+mn-cs"/>
                </a:defRPr>
              </a:lvl1pPr>
              <a:lvl2pPr marL="800100" indent="-342900" algn="l" defTabSz="914400" rtl="0" eaLnBrk="1" latinLnBrk="0" hangingPunct="1">
                <a:spcBef>
                  <a:spcPct val="20000"/>
                </a:spcBef>
                <a:buClr>
                  <a:schemeClr val="tx2"/>
                </a:buClr>
                <a:buSzPct val="45000"/>
                <a:buFont typeface="Wingdings" panose="05000000000000000000" pitchFamily="2" charset="2"/>
                <a:buChar char=""/>
                <a:defRPr lang="fr-FR" sz="2000" b="1" kern="1200" dirty="0" smtClean="0">
                  <a:solidFill>
                    <a:srgbClr val="656565"/>
                  </a:solidFill>
                  <a:latin typeface="+mn-lt"/>
                  <a:ea typeface="ＭＳ Ｐゴシック" charset="-128"/>
                  <a:cs typeface="+mn-cs"/>
                </a:defRPr>
              </a:lvl2pPr>
              <a:lvl3pPr marL="1143000" indent="-228600" algn="l" defTabSz="914400" rtl="0" eaLnBrk="1" latinLnBrk="0" hangingPunct="1">
                <a:spcBef>
                  <a:spcPct val="20000"/>
                </a:spcBef>
                <a:buClr>
                  <a:schemeClr val="tx2"/>
                </a:buClr>
                <a:buFont typeface="Arial" pitchFamily="34" charset="0"/>
                <a:buChar char="•"/>
                <a:defRPr lang="fr-FR" sz="1600" b="1" kern="1200" dirty="0" smtClean="0">
                  <a:solidFill>
                    <a:srgbClr val="656565"/>
                  </a:solidFill>
                  <a:latin typeface="+mn-lt"/>
                  <a:ea typeface="ＭＳ Ｐゴシック" charset="-128"/>
                  <a:cs typeface="+mn-cs"/>
                </a:defRPr>
              </a:lvl3pPr>
              <a:lvl4pPr marL="1600200" indent="-228600" algn="l" defTabSz="914400" rtl="0" eaLnBrk="1" latinLnBrk="0" hangingPunct="1">
                <a:spcBef>
                  <a:spcPct val="20000"/>
                </a:spcBef>
                <a:buClr>
                  <a:schemeClr val="tx2"/>
                </a:buClr>
                <a:buFont typeface="Arial" pitchFamily="34" charset="0"/>
                <a:buChar char="–"/>
                <a:defRPr lang="fr-FR" sz="1400" b="1" kern="1200" dirty="0" smtClean="0">
                  <a:solidFill>
                    <a:srgbClr val="656565"/>
                  </a:solidFill>
                  <a:latin typeface="+mn-lt"/>
                  <a:ea typeface="ＭＳ Ｐゴシック" charset="-128"/>
                  <a:cs typeface="+mn-cs"/>
                </a:defRPr>
              </a:lvl4pPr>
              <a:lvl5pPr marL="1924050" indent="-171450" algn="l" defTabSz="914400" rtl="0" eaLnBrk="1" latinLnBrk="0" hangingPunct="1">
                <a:spcBef>
                  <a:spcPct val="20000"/>
                </a:spcBef>
                <a:buClr>
                  <a:schemeClr val="tx2"/>
                </a:buClr>
                <a:buFont typeface="Wingdings" panose="05000000000000000000" pitchFamily="2" charset="2"/>
                <a:buChar char="ü"/>
                <a:defRPr lang="fr-FR" sz="1200" b="1" kern="1200" dirty="0" smtClean="0">
                  <a:solidFill>
                    <a:srgbClr val="656565"/>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867" b="1" dirty="0" err="1"/>
                <a:t>Ids</a:t>
              </a:r>
              <a:endParaRPr lang="fr-FR" sz="1867" b="1" dirty="0"/>
            </a:p>
            <a:p>
              <a:pPr marL="0" indent="0" algn="ctr">
                <a:buNone/>
              </a:pPr>
              <a:r>
                <a:rPr lang="fr-FR" sz="1867" b="1" dirty="0" err="1"/>
                <a:t>Metadata</a:t>
              </a:r>
              <a:endParaRPr lang="fr-FR" sz="1867" b="1" dirty="0"/>
            </a:p>
            <a:p>
              <a:pPr marL="0" indent="0" algn="ctr">
                <a:buNone/>
              </a:pPr>
              <a:r>
                <a:rPr lang="fr-FR" sz="1867" b="1" dirty="0"/>
                <a:t>Index</a:t>
              </a:r>
            </a:p>
          </p:txBody>
        </p:sp>
        <p:sp>
          <p:nvSpPr>
            <p:cNvPr id="26" name="Espace réservé du contenu 2">
              <a:extLst>
                <a:ext uri="{FF2B5EF4-FFF2-40B4-BE49-F238E27FC236}">
                  <a16:creationId xmlns:a16="http://schemas.microsoft.com/office/drawing/2014/main" id="{8CC55E89-85EB-7B46-89B5-CEE9AC1CA95D}"/>
                </a:ext>
              </a:extLst>
            </p:cNvPr>
            <p:cNvSpPr txBox="1">
              <a:spLocks/>
            </p:cNvSpPr>
            <p:nvPr/>
          </p:nvSpPr>
          <p:spPr>
            <a:xfrm>
              <a:off x="7766374" y="5639021"/>
              <a:ext cx="1536171" cy="247041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Clr>
                  <a:schemeClr val="tx2"/>
                </a:buClr>
                <a:buFont typeface="Arial" pitchFamily="34" charset="0"/>
                <a:buChar char="•"/>
                <a:defRPr lang="fr-FR" sz="2400" kern="1200" dirty="0" smtClean="0">
                  <a:solidFill>
                    <a:schemeClr val="tx1"/>
                  </a:solidFill>
                  <a:latin typeface="+mn-lt"/>
                  <a:ea typeface="ＭＳ Ｐゴシック" charset="-128"/>
                  <a:cs typeface="+mn-cs"/>
                </a:defRPr>
              </a:lvl1pPr>
              <a:lvl2pPr marL="800100" indent="-342900" algn="l" defTabSz="914400" rtl="0" eaLnBrk="1" latinLnBrk="0" hangingPunct="1">
                <a:spcBef>
                  <a:spcPct val="20000"/>
                </a:spcBef>
                <a:buClr>
                  <a:schemeClr val="tx2"/>
                </a:buClr>
                <a:buSzPct val="45000"/>
                <a:buFont typeface="Wingdings" panose="05000000000000000000" pitchFamily="2" charset="2"/>
                <a:buChar char=""/>
                <a:defRPr lang="fr-FR" sz="2000" b="1" kern="1200" dirty="0" smtClean="0">
                  <a:solidFill>
                    <a:srgbClr val="656565"/>
                  </a:solidFill>
                  <a:latin typeface="+mn-lt"/>
                  <a:ea typeface="ＭＳ Ｐゴシック" charset="-128"/>
                  <a:cs typeface="+mn-cs"/>
                </a:defRPr>
              </a:lvl2pPr>
              <a:lvl3pPr marL="1143000" indent="-228600" algn="l" defTabSz="914400" rtl="0" eaLnBrk="1" latinLnBrk="0" hangingPunct="1">
                <a:spcBef>
                  <a:spcPct val="20000"/>
                </a:spcBef>
                <a:buClr>
                  <a:schemeClr val="tx2"/>
                </a:buClr>
                <a:buFont typeface="Arial" pitchFamily="34" charset="0"/>
                <a:buChar char="•"/>
                <a:defRPr lang="fr-FR" sz="1600" b="1" kern="1200" dirty="0" smtClean="0">
                  <a:solidFill>
                    <a:srgbClr val="656565"/>
                  </a:solidFill>
                  <a:latin typeface="+mn-lt"/>
                  <a:ea typeface="ＭＳ Ｐゴシック" charset="-128"/>
                  <a:cs typeface="+mn-cs"/>
                </a:defRPr>
              </a:lvl3pPr>
              <a:lvl4pPr marL="1600200" indent="-228600" algn="l" defTabSz="914400" rtl="0" eaLnBrk="1" latinLnBrk="0" hangingPunct="1">
                <a:spcBef>
                  <a:spcPct val="20000"/>
                </a:spcBef>
                <a:buClr>
                  <a:schemeClr val="tx2"/>
                </a:buClr>
                <a:buFont typeface="Arial" pitchFamily="34" charset="0"/>
                <a:buChar char="–"/>
                <a:defRPr lang="fr-FR" sz="1400" b="1" kern="1200" dirty="0" smtClean="0">
                  <a:solidFill>
                    <a:srgbClr val="656565"/>
                  </a:solidFill>
                  <a:latin typeface="+mn-lt"/>
                  <a:ea typeface="ＭＳ Ｐゴシック" charset="-128"/>
                  <a:cs typeface="+mn-cs"/>
                </a:defRPr>
              </a:lvl4pPr>
              <a:lvl5pPr marL="1924050" indent="-171450" algn="l" defTabSz="914400" rtl="0" eaLnBrk="1" latinLnBrk="0" hangingPunct="1">
                <a:spcBef>
                  <a:spcPct val="20000"/>
                </a:spcBef>
                <a:buClr>
                  <a:schemeClr val="tx2"/>
                </a:buClr>
                <a:buFont typeface="Wingdings" panose="05000000000000000000" pitchFamily="2" charset="2"/>
                <a:buChar char="ü"/>
                <a:defRPr lang="fr-FR" sz="1200" b="1" kern="1200" dirty="0" smtClean="0">
                  <a:solidFill>
                    <a:srgbClr val="656565"/>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867" b="1" dirty="0" err="1"/>
                <a:t>Semantics</a:t>
              </a:r>
              <a:endParaRPr lang="fr-FR" sz="1867" b="1" dirty="0"/>
            </a:p>
            <a:p>
              <a:pPr marL="0" indent="0" algn="ctr">
                <a:buNone/>
              </a:pPr>
              <a:r>
                <a:rPr lang="fr-FR" sz="1867" b="1" dirty="0" err="1"/>
                <a:t>Linked</a:t>
              </a:r>
              <a:r>
                <a:rPr lang="fr-FR" sz="1867" b="1" dirty="0"/>
                <a:t> Data</a:t>
              </a:r>
            </a:p>
            <a:p>
              <a:pPr marL="0" indent="0" algn="ctr">
                <a:buNone/>
              </a:pPr>
              <a:r>
                <a:rPr lang="fr-FR" sz="1867" b="1" dirty="0" err="1"/>
                <a:t>Vocabularies</a:t>
              </a:r>
              <a:endParaRPr lang="fr-FR" sz="1867" b="1" dirty="0"/>
            </a:p>
          </p:txBody>
        </p:sp>
        <p:sp>
          <p:nvSpPr>
            <p:cNvPr id="27" name="Espace réservé du contenu 2">
              <a:extLst>
                <a:ext uri="{FF2B5EF4-FFF2-40B4-BE49-F238E27FC236}">
                  <a16:creationId xmlns:a16="http://schemas.microsoft.com/office/drawing/2014/main" id="{6476A8CF-9FC0-904E-8130-C8D55FE1C9E3}"/>
                </a:ext>
              </a:extLst>
            </p:cNvPr>
            <p:cNvSpPr txBox="1">
              <a:spLocks/>
            </p:cNvSpPr>
            <p:nvPr/>
          </p:nvSpPr>
          <p:spPr>
            <a:xfrm>
              <a:off x="9587170" y="5379039"/>
              <a:ext cx="1754595" cy="247041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Clr>
                  <a:schemeClr val="tx2"/>
                </a:buClr>
                <a:buFont typeface="Arial" pitchFamily="34" charset="0"/>
                <a:buChar char="•"/>
                <a:defRPr lang="fr-FR" sz="2400" kern="1200" dirty="0" smtClean="0">
                  <a:solidFill>
                    <a:schemeClr val="tx1"/>
                  </a:solidFill>
                  <a:latin typeface="+mn-lt"/>
                  <a:ea typeface="ＭＳ Ｐゴシック" charset="-128"/>
                  <a:cs typeface="+mn-cs"/>
                </a:defRPr>
              </a:lvl1pPr>
              <a:lvl2pPr marL="800100" indent="-342900" algn="l" defTabSz="914400" rtl="0" eaLnBrk="1" latinLnBrk="0" hangingPunct="1">
                <a:spcBef>
                  <a:spcPct val="20000"/>
                </a:spcBef>
                <a:buClr>
                  <a:schemeClr val="tx2"/>
                </a:buClr>
                <a:buSzPct val="45000"/>
                <a:buFont typeface="Wingdings" panose="05000000000000000000" pitchFamily="2" charset="2"/>
                <a:buChar char=""/>
                <a:defRPr lang="fr-FR" sz="2000" b="1" kern="1200" dirty="0" smtClean="0">
                  <a:solidFill>
                    <a:srgbClr val="656565"/>
                  </a:solidFill>
                  <a:latin typeface="+mn-lt"/>
                  <a:ea typeface="ＭＳ Ｐゴシック" charset="-128"/>
                  <a:cs typeface="+mn-cs"/>
                </a:defRPr>
              </a:lvl2pPr>
              <a:lvl3pPr marL="1143000" indent="-228600" algn="l" defTabSz="914400" rtl="0" eaLnBrk="1" latinLnBrk="0" hangingPunct="1">
                <a:spcBef>
                  <a:spcPct val="20000"/>
                </a:spcBef>
                <a:buClr>
                  <a:schemeClr val="tx2"/>
                </a:buClr>
                <a:buFont typeface="Arial" pitchFamily="34" charset="0"/>
                <a:buChar char="•"/>
                <a:defRPr lang="fr-FR" sz="1600" b="1" kern="1200" dirty="0" smtClean="0">
                  <a:solidFill>
                    <a:srgbClr val="656565"/>
                  </a:solidFill>
                  <a:latin typeface="+mn-lt"/>
                  <a:ea typeface="ＭＳ Ｐゴシック" charset="-128"/>
                  <a:cs typeface="+mn-cs"/>
                </a:defRPr>
              </a:lvl3pPr>
              <a:lvl4pPr marL="1600200" indent="-228600" algn="l" defTabSz="914400" rtl="0" eaLnBrk="1" latinLnBrk="0" hangingPunct="1">
                <a:spcBef>
                  <a:spcPct val="20000"/>
                </a:spcBef>
                <a:buClr>
                  <a:schemeClr val="tx2"/>
                </a:buClr>
                <a:buFont typeface="Arial" pitchFamily="34" charset="0"/>
                <a:buChar char="–"/>
                <a:defRPr lang="fr-FR" sz="1400" b="1" kern="1200" dirty="0" smtClean="0">
                  <a:solidFill>
                    <a:srgbClr val="656565"/>
                  </a:solidFill>
                  <a:latin typeface="+mn-lt"/>
                  <a:ea typeface="ＭＳ Ｐゴシック" charset="-128"/>
                  <a:cs typeface="+mn-cs"/>
                </a:defRPr>
              </a:lvl4pPr>
              <a:lvl5pPr marL="1924050" indent="-171450" algn="l" defTabSz="914400" rtl="0" eaLnBrk="1" latinLnBrk="0" hangingPunct="1">
                <a:spcBef>
                  <a:spcPct val="20000"/>
                </a:spcBef>
                <a:buClr>
                  <a:schemeClr val="tx2"/>
                </a:buClr>
                <a:buFont typeface="Wingdings" panose="05000000000000000000" pitchFamily="2" charset="2"/>
                <a:buChar char="ü"/>
                <a:defRPr lang="fr-FR" sz="1200" b="1" kern="1200" dirty="0" smtClean="0">
                  <a:solidFill>
                    <a:srgbClr val="656565"/>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867" b="1" dirty="0"/>
                <a:t>License</a:t>
              </a:r>
            </a:p>
            <a:p>
              <a:pPr marL="0" indent="0" algn="ctr">
                <a:buNone/>
              </a:pPr>
              <a:r>
                <a:rPr lang="fr-FR" sz="1867" b="1" dirty="0" err="1"/>
                <a:t>Well</a:t>
              </a:r>
              <a:r>
                <a:rPr lang="fr-FR" sz="1867" b="1" dirty="0"/>
                <a:t> </a:t>
              </a:r>
              <a:r>
                <a:rPr lang="fr-FR" sz="1867" b="1" dirty="0" err="1"/>
                <a:t>described</a:t>
              </a:r>
              <a:endParaRPr lang="fr-FR" sz="1867" b="1" dirty="0"/>
            </a:p>
            <a:p>
              <a:pPr marL="0" indent="0" algn="ctr">
                <a:buNone/>
              </a:pPr>
              <a:r>
                <a:rPr lang="fr-FR" sz="1867" b="1" dirty="0"/>
                <a:t>Provenance</a:t>
              </a:r>
            </a:p>
            <a:p>
              <a:pPr marL="0" indent="0" algn="ctr">
                <a:buNone/>
              </a:pPr>
              <a:r>
                <a:rPr lang="fr-FR" sz="1867" b="1" dirty="0"/>
                <a:t>Standards</a:t>
              </a:r>
            </a:p>
          </p:txBody>
        </p:sp>
      </p:grpSp>
      <p:pic>
        <p:nvPicPr>
          <p:cNvPr id="29" name="Image 28">
            <a:extLst>
              <a:ext uri="{FF2B5EF4-FFF2-40B4-BE49-F238E27FC236}">
                <a16:creationId xmlns:a16="http://schemas.microsoft.com/office/drawing/2014/main" id="{6F147BAD-6740-1445-A366-36E983FCB36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881" y="4108241"/>
            <a:ext cx="3238562" cy="1101111"/>
          </a:xfrm>
          <a:prstGeom prst="rect">
            <a:avLst/>
          </a:prstGeom>
        </p:spPr>
      </p:pic>
      <p:sp>
        <p:nvSpPr>
          <p:cNvPr id="28" name="Rectangle 27"/>
          <p:cNvSpPr/>
          <p:nvPr/>
        </p:nvSpPr>
        <p:spPr>
          <a:xfrm>
            <a:off x="50646" y="791407"/>
            <a:ext cx="4850536" cy="830997"/>
          </a:xfrm>
          <a:prstGeom prst="rect">
            <a:avLst/>
          </a:prstGeom>
          <a:noFill/>
        </p:spPr>
        <p:txBody>
          <a:bodyPr wrap="square">
            <a:spAutoFit/>
          </a:bodyPr>
          <a:lstStyle/>
          <a:p>
            <a:r>
              <a:rPr lang="fr-FR" sz="1600" dirty="0">
                <a:latin typeface="Helvetica" charset="0"/>
              </a:rPr>
              <a:t>Wilkinson et al., </a:t>
            </a:r>
            <a:r>
              <a:rPr lang="fr-FR" sz="1600" b="1" dirty="0">
                <a:latin typeface="Helvetica" charset="0"/>
              </a:rPr>
              <a:t>The FAIR </a:t>
            </a:r>
            <a:r>
              <a:rPr lang="fr-FR" sz="1600" b="1" dirty="0" err="1">
                <a:latin typeface="Helvetica" charset="0"/>
              </a:rPr>
              <a:t>Guiding</a:t>
            </a:r>
            <a:r>
              <a:rPr lang="fr-FR" sz="1600" b="1" dirty="0">
                <a:latin typeface="Helvetica" charset="0"/>
              </a:rPr>
              <a:t> </a:t>
            </a:r>
            <a:r>
              <a:rPr lang="fr-FR" sz="1600" b="1" dirty="0" err="1">
                <a:latin typeface="Helvetica" charset="0"/>
              </a:rPr>
              <a:t>Principles</a:t>
            </a:r>
            <a:r>
              <a:rPr lang="fr-FR" sz="1600" b="1" dirty="0">
                <a:latin typeface="Helvetica" charset="0"/>
              </a:rPr>
              <a:t> for </a:t>
            </a:r>
            <a:r>
              <a:rPr lang="fr-FR" sz="1600" b="1" dirty="0" err="1">
                <a:latin typeface="Helvetica" charset="0"/>
              </a:rPr>
              <a:t>scientific</a:t>
            </a:r>
            <a:r>
              <a:rPr lang="fr-FR" sz="1600" b="1" dirty="0">
                <a:latin typeface="Helvetica" charset="0"/>
              </a:rPr>
              <a:t> data management and </a:t>
            </a:r>
            <a:r>
              <a:rPr lang="fr-FR" sz="1600" b="1" dirty="0" err="1">
                <a:latin typeface="Helvetica" charset="0"/>
              </a:rPr>
              <a:t>stewardship</a:t>
            </a:r>
            <a:r>
              <a:rPr lang="fr-FR" sz="1600" b="1" dirty="0">
                <a:latin typeface="Helvetica" charset="0"/>
              </a:rPr>
              <a:t>.</a:t>
            </a:r>
            <a:r>
              <a:rPr lang="fr-FR" sz="1600" dirty="0">
                <a:latin typeface="Helvetica" charset="0"/>
              </a:rPr>
              <a:t> </a:t>
            </a:r>
            <a:r>
              <a:rPr lang="fr-FR" sz="1600" i="1" dirty="0">
                <a:latin typeface="Helvetica" charset="0"/>
              </a:rPr>
              <a:t>Scientific Data 3 (2016)</a:t>
            </a:r>
          </a:p>
        </p:txBody>
      </p:sp>
    </p:spTree>
    <p:extLst>
      <p:ext uri="{BB962C8B-B14F-4D97-AF65-F5344CB8AC3E}">
        <p14:creationId xmlns:p14="http://schemas.microsoft.com/office/powerpoint/2010/main" val="3820871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5BCB7-5B70-7A4C-984F-2F4279250CA4}"/>
              </a:ext>
            </a:extLst>
          </p:cNvPr>
          <p:cNvSpPr>
            <a:spLocks noGrp="1"/>
          </p:cNvSpPr>
          <p:nvPr>
            <p:ph type="title"/>
          </p:nvPr>
        </p:nvSpPr>
        <p:spPr/>
        <p:txBody>
          <a:bodyPr/>
          <a:lstStyle/>
          <a:p>
            <a:r>
              <a:rPr lang="fr-FR" dirty="0" err="1"/>
              <a:t>Phenotyping</a:t>
            </a:r>
            <a:r>
              <a:rPr lang="fr-FR" dirty="0"/>
              <a:t> data life cycle</a:t>
            </a:r>
          </a:p>
        </p:txBody>
      </p:sp>
      <p:sp>
        <p:nvSpPr>
          <p:cNvPr id="36" name="ZoneTexte 35"/>
          <p:cNvSpPr txBox="1"/>
          <p:nvPr/>
        </p:nvSpPr>
        <p:spPr>
          <a:xfrm>
            <a:off x="958874" y="1252792"/>
            <a:ext cx="3825086" cy="307777"/>
          </a:xfrm>
          <a:prstGeom prst="rect">
            <a:avLst/>
          </a:prstGeom>
          <a:noFill/>
        </p:spPr>
        <p:txBody>
          <a:bodyPr wrap="none" rtlCol="0">
            <a:spAutoFit/>
          </a:bodyPr>
          <a:lstStyle/>
          <a:p>
            <a:r>
              <a:rPr lang="fr-FR" sz="1400" dirty="0">
                <a:latin typeface="Arial" panose="020B0604020202020204" pitchFamily="34" charset="0"/>
                <a:cs typeface="Arial" panose="020B0604020202020204" pitchFamily="34" charset="0"/>
              </a:rPr>
              <a:t>« Raw » data, </a:t>
            </a:r>
            <a:r>
              <a:rPr lang="fr-FR" sz="1400" dirty="0" err="1">
                <a:latin typeface="Arial" panose="020B0604020202020204" pitchFamily="34" charset="0"/>
                <a:cs typeface="Arial" panose="020B0604020202020204" pitchFamily="34" charset="0"/>
              </a:rPr>
              <a:t>pheno</a:t>
            </a:r>
            <a:r>
              <a:rPr lang="fr-FR" sz="1400" dirty="0">
                <a:latin typeface="Arial" panose="020B0604020202020204" pitchFamily="34" charset="0"/>
                <a:cs typeface="Arial" panose="020B0604020202020204" pitchFamily="34" charset="0"/>
              </a:rPr>
              <a:t>/</a:t>
            </a:r>
            <a:r>
              <a:rPr lang="fr-FR" sz="1400" dirty="0" err="1">
                <a:latin typeface="Arial" panose="020B0604020202020204" pitchFamily="34" charset="0"/>
                <a:cs typeface="Arial" panose="020B0604020202020204" pitchFamily="34" charset="0"/>
              </a:rPr>
              <a:t>env</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measures</a:t>
            </a:r>
            <a:r>
              <a:rPr lang="fr-FR" sz="1400" dirty="0">
                <a:latin typeface="Arial" panose="020B0604020202020204" pitchFamily="34" charset="0"/>
                <a:cs typeface="Arial" panose="020B0604020202020204" pitchFamily="34" charset="0"/>
              </a:rPr>
              <a:t>, variables</a:t>
            </a:r>
          </a:p>
        </p:txBody>
      </p:sp>
      <p:sp>
        <p:nvSpPr>
          <p:cNvPr id="37" name="ZoneTexte 36"/>
          <p:cNvSpPr txBox="1"/>
          <p:nvPr/>
        </p:nvSpPr>
        <p:spPr>
          <a:xfrm>
            <a:off x="6123759" y="1481073"/>
            <a:ext cx="3326552" cy="307777"/>
          </a:xfrm>
          <a:prstGeom prst="rect">
            <a:avLst/>
          </a:prstGeom>
          <a:noFill/>
        </p:spPr>
        <p:txBody>
          <a:bodyPr wrap="none" rtlCol="0">
            <a:spAutoFit/>
          </a:bodyPr>
          <a:lstStyle/>
          <a:p>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computed</a:t>
            </a:r>
            <a:r>
              <a:rPr lang="fr-FR" sz="1400" dirty="0">
                <a:latin typeface="Arial" panose="020B0604020202020204" pitchFamily="34" charset="0"/>
                <a:cs typeface="Arial" panose="020B0604020202020204" pitchFamily="34" charset="0"/>
              </a:rPr>
              <a:t> » data, </a:t>
            </a:r>
            <a:r>
              <a:rPr lang="fr-FR" sz="1400" dirty="0" err="1">
                <a:latin typeface="Arial" panose="020B0604020202020204" pitchFamily="34" charset="0"/>
                <a:cs typeface="Arial" panose="020B0604020202020204" pitchFamily="34" charset="0"/>
              </a:rPr>
              <a:t>reduced</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indicators</a:t>
            </a:r>
            <a:r>
              <a:rPr lang="fr-FR" sz="1400" dirty="0">
                <a:latin typeface="Arial" panose="020B0604020202020204" pitchFamily="34" charset="0"/>
                <a:cs typeface="Arial" panose="020B0604020202020204" pitchFamily="34" charset="0"/>
              </a:rPr>
              <a:t> </a:t>
            </a:r>
          </a:p>
        </p:txBody>
      </p:sp>
      <p:grpSp>
        <p:nvGrpSpPr>
          <p:cNvPr id="24" name="Groupe 23">
            <a:extLst>
              <a:ext uri="{FF2B5EF4-FFF2-40B4-BE49-F238E27FC236}">
                <a16:creationId xmlns:a16="http://schemas.microsoft.com/office/drawing/2014/main" id="{C5415799-644B-42E9-893C-53850B301BB7}"/>
              </a:ext>
            </a:extLst>
          </p:cNvPr>
          <p:cNvGrpSpPr/>
          <p:nvPr/>
        </p:nvGrpSpPr>
        <p:grpSpPr>
          <a:xfrm>
            <a:off x="1625881" y="1603081"/>
            <a:ext cx="2477729" cy="2247665"/>
            <a:chOff x="1625881" y="1203692"/>
            <a:chExt cx="2477729" cy="2247665"/>
          </a:xfrm>
        </p:grpSpPr>
        <p:sp>
          <p:nvSpPr>
            <p:cNvPr id="59" name="Rectangle 58">
              <a:extLst>
                <a:ext uri="{FF2B5EF4-FFF2-40B4-BE49-F238E27FC236}">
                  <a16:creationId xmlns:a16="http://schemas.microsoft.com/office/drawing/2014/main" id="{4DE3F9C5-86E6-4BE3-964C-A2D9F0491FB5}"/>
                </a:ext>
              </a:extLst>
            </p:cNvPr>
            <p:cNvSpPr/>
            <p:nvPr/>
          </p:nvSpPr>
          <p:spPr>
            <a:xfrm>
              <a:off x="1625881" y="1203692"/>
              <a:ext cx="2477729" cy="2247665"/>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60" name="Rectangle 59">
              <a:extLst>
                <a:ext uri="{FF2B5EF4-FFF2-40B4-BE49-F238E27FC236}">
                  <a16:creationId xmlns:a16="http://schemas.microsoft.com/office/drawing/2014/main" id="{D7BDA2DF-E814-41A2-B404-B1C78967C00C}"/>
                </a:ext>
              </a:extLst>
            </p:cNvPr>
            <p:cNvSpPr/>
            <p:nvPr/>
          </p:nvSpPr>
          <p:spPr>
            <a:xfrm>
              <a:off x="1707721" y="1288715"/>
              <a:ext cx="720080" cy="648072"/>
            </a:xfrm>
            <a:prstGeom prst="rect">
              <a:avLst/>
            </a:prstGeom>
            <a:solidFill>
              <a:srgbClr val="F79646">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high N</a:t>
              </a:r>
            </a:p>
          </p:txBody>
        </p:sp>
        <p:sp>
          <p:nvSpPr>
            <p:cNvPr id="61" name="Rectangle 60">
              <a:extLst>
                <a:ext uri="{FF2B5EF4-FFF2-40B4-BE49-F238E27FC236}">
                  <a16:creationId xmlns:a16="http://schemas.microsoft.com/office/drawing/2014/main" id="{40296150-D4D5-4D53-89C4-07F9496B28C4}"/>
                </a:ext>
              </a:extLst>
            </p:cNvPr>
            <p:cNvSpPr/>
            <p:nvPr/>
          </p:nvSpPr>
          <p:spPr>
            <a:xfrm>
              <a:off x="2511377" y="1288715"/>
              <a:ext cx="720080" cy="648072"/>
            </a:xfrm>
            <a:prstGeom prst="rect">
              <a:avLst/>
            </a:prstGeom>
            <a:solidFill>
              <a:srgbClr val="FFFF6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Charger x high N</a:t>
              </a:r>
            </a:p>
          </p:txBody>
        </p:sp>
        <p:sp>
          <p:nvSpPr>
            <p:cNvPr id="62" name="Rectangle 61">
              <a:extLst>
                <a:ext uri="{FF2B5EF4-FFF2-40B4-BE49-F238E27FC236}">
                  <a16:creationId xmlns:a16="http://schemas.microsoft.com/office/drawing/2014/main" id="{B21FA55D-2D4F-4453-A442-F1B6F547C13C}"/>
                </a:ext>
              </a:extLst>
            </p:cNvPr>
            <p:cNvSpPr/>
            <p:nvPr/>
          </p:nvSpPr>
          <p:spPr>
            <a:xfrm>
              <a:off x="3308057" y="1283898"/>
              <a:ext cx="720080" cy="648072"/>
            </a:xfrm>
            <a:prstGeom prst="rect">
              <a:avLst/>
            </a:prstGeom>
            <a:solidFill>
              <a:srgbClr val="FFFF99"/>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Charger x </a:t>
              </a:r>
              <a:r>
                <a:rPr kumimoji="0" lang="fr-FR" sz="1100" b="0" i="0" u="none" strike="noStrike" kern="0" cap="none" spc="0" normalizeH="0" baseline="0" noProof="0" dirty="0" err="1">
                  <a:ln>
                    <a:noFill/>
                  </a:ln>
                  <a:solidFill>
                    <a:prstClr val="black"/>
                  </a:solidFill>
                  <a:effectLst/>
                  <a:uLnTx/>
                  <a:uFillTx/>
                  <a:latin typeface="Calibri"/>
                  <a:ea typeface="+mn-ea"/>
                  <a:cs typeface="+mn-cs"/>
                </a:rPr>
                <a:t>low</a:t>
              </a:r>
              <a:r>
                <a:rPr kumimoji="0" lang="fr-FR" sz="1100" b="0" i="0" u="none" strike="noStrike" kern="0" cap="none" spc="0" normalizeH="0" baseline="0" noProof="0" dirty="0">
                  <a:ln>
                    <a:noFill/>
                  </a:ln>
                  <a:solidFill>
                    <a:prstClr val="black"/>
                  </a:solidFill>
                  <a:effectLst/>
                  <a:uLnTx/>
                  <a:uFillTx/>
                  <a:latin typeface="Calibri"/>
                  <a:ea typeface="+mn-ea"/>
                  <a:cs typeface="+mn-cs"/>
                </a:rPr>
                <a:t> input</a:t>
              </a:r>
            </a:p>
          </p:txBody>
        </p:sp>
        <p:sp>
          <p:nvSpPr>
            <p:cNvPr id="63" name="Rectangle 62">
              <a:extLst>
                <a:ext uri="{FF2B5EF4-FFF2-40B4-BE49-F238E27FC236}">
                  <a16:creationId xmlns:a16="http://schemas.microsoft.com/office/drawing/2014/main" id="{0F7A4C4D-F955-43A1-A2F3-AF3F71D58D35}"/>
                </a:ext>
              </a:extLst>
            </p:cNvPr>
            <p:cNvSpPr/>
            <p:nvPr/>
          </p:nvSpPr>
          <p:spPr>
            <a:xfrm>
              <a:off x="1707721" y="2011979"/>
              <a:ext cx="720080" cy="648072"/>
            </a:xfrm>
            <a:prstGeom prst="rect">
              <a:avLst/>
            </a:prstGeom>
            <a:solidFill>
              <a:srgbClr val="F79646">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a:t>
              </a:r>
              <a:r>
                <a:rPr kumimoji="0" lang="fr-FR" sz="1100" b="0" i="0" u="none" strike="noStrike" kern="0" cap="none" spc="0" normalizeH="0" baseline="0" noProof="0" dirty="0" err="1">
                  <a:ln>
                    <a:noFill/>
                  </a:ln>
                  <a:solidFill>
                    <a:prstClr val="black"/>
                  </a:solidFill>
                  <a:effectLst/>
                  <a:uLnTx/>
                  <a:uFillTx/>
                  <a:latin typeface="Calibri"/>
                  <a:ea typeface="+mn-ea"/>
                  <a:cs typeface="+mn-cs"/>
                </a:rPr>
                <a:t>low</a:t>
              </a:r>
              <a:r>
                <a:rPr kumimoji="0" lang="fr-FR" sz="1100" b="0" i="0" u="none" strike="noStrike" kern="0" cap="none" spc="0" normalizeH="0" baseline="0" noProof="0" dirty="0">
                  <a:ln>
                    <a:noFill/>
                  </a:ln>
                  <a:solidFill>
                    <a:prstClr val="black"/>
                  </a:solidFill>
                  <a:effectLst/>
                  <a:uLnTx/>
                  <a:uFillTx/>
                  <a:latin typeface="Calibri"/>
                  <a:ea typeface="+mn-ea"/>
                  <a:cs typeface="+mn-cs"/>
                </a:rPr>
                <a:t> input</a:t>
              </a:r>
            </a:p>
          </p:txBody>
        </p:sp>
        <p:sp>
          <p:nvSpPr>
            <p:cNvPr id="64" name="Rectangle 63">
              <a:extLst>
                <a:ext uri="{FF2B5EF4-FFF2-40B4-BE49-F238E27FC236}">
                  <a16:creationId xmlns:a16="http://schemas.microsoft.com/office/drawing/2014/main" id="{307F8BD8-87EC-419A-9496-25CA82E645B2}"/>
                </a:ext>
              </a:extLst>
            </p:cNvPr>
            <p:cNvSpPr/>
            <p:nvPr/>
          </p:nvSpPr>
          <p:spPr>
            <a:xfrm>
              <a:off x="2509501" y="2011979"/>
              <a:ext cx="720080" cy="648072"/>
            </a:xfrm>
            <a:prstGeom prst="rect">
              <a:avLst/>
            </a:prstGeom>
            <a:solidFill>
              <a:srgbClr val="F79646">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a:t>
              </a:r>
              <a:r>
                <a:rPr kumimoji="0" lang="fr-FR" sz="1100" b="0" i="0" u="none" strike="noStrike" kern="0" cap="none" spc="0" normalizeH="0" baseline="0" noProof="0" dirty="0" err="1">
                  <a:ln>
                    <a:noFill/>
                  </a:ln>
                  <a:solidFill>
                    <a:prstClr val="black"/>
                  </a:solidFill>
                  <a:effectLst/>
                  <a:uLnTx/>
                  <a:uFillTx/>
                  <a:latin typeface="Calibri"/>
                  <a:ea typeface="+mn-ea"/>
                  <a:cs typeface="+mn-cs"/>
                </a:rPr>
                <a:t>low</a:t>
              </a:r>
              <a:r>
                <a:rPr kumimoji="0" lang="fr-FR" sz="1100" b="0" i="0" u="none" strike="noStrike" kern="0" cap="none" spc="0" normalizeH="0" baseline="0" noProof="0" dirty="0">
                  <a:ln>
                    <a:noFill/>
                  </a:ln>
                  <a:solidFill>
                    <a:prstClr val="black"/>
                  </a:solidFill>
                  <a:effectLst/>
                  <a:uLnTx/>
                  <a:uFillTx/>
                  <a:latin typeface="Calibri"/>
                  <a:ea typeface="+mn-ea"/>
                  <a:cs typeface="+mn-cs"/>
                </a:rPr>
                <a:t> input</a:t>
              </a:r>
            </a:p>
          </p:txBody>
        </p:sp>
        <p:sp>
          <p:nvSpPr>
            <p:cNvPr id="65" name="Rectangle 64">
              <a:extLst>
                <a:ext uri="{FF2B5EF4-FFF2-40B4-BE49-F238E27FC236}">
                  <a16:creationId xmlns:a16="http://schemas.microsoft.com/office/drawing/2014/main" id="{7A4EB109-4646-49E3-8245-09BC4AC19757}"/>
                </a:ext>
              </a:extLst>
            </p:cNvPr>
            <p:cNvSpPr/>
            <p:nvPr/>
          </p:nvSpPr>
          <p:spPr>
            <a:xfrm>
              <a:off x="3303944" y="2014993"/>
              <a:ext cx="720080" cy="648072"/>
            </a:xfrm>
            <a:prstGeom prst="rect">
              <a:avLst/>
            </a:prstGeom>
            <a:solidFill>
              <a:srgbClr val="F79646">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high N</a:t>
              </a:r>
            </a:p>
          </p:txBody>
        </p:sp>
        <p:sp>
          <p:nvSpPr>
            <p:cNvPr id="66" name="Rectangle 65">
              <a:extLst>
                <a:ext uri="{FF2B5EF4-FFF2-40B4-BE49-F238E27FC236}">
                  <a16:creationId xmlns:a16="http://schemas.microsoft.com/office/drawing/2014/main" id="{9BC368D0-CA1A-4802-BF4D-FEF708CD3C8B}"/>
                </a:ext>
              </a:extLst>
            </p:cNvPr>
            <p:cNvSpPr/>
            <p:nvPr/>
          </p:nvSpPr>
          <p:spPr>
            <a:xfrm>
              <a:off x="1707721" y="2739932"/>
              <a:ext cx="720080" cy="648072"/>
            </a:xfrm>
            <a:prstGeom prst="rect">
              <a:avLst/>
            </a:prstGeom>
            <a:solidFill>
              <a:srgbClr val="FFFF6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Charger x high N</a:t>
              </a:r>
            </a:p>
          </p:txBody>
        </p:sp>
        <p:sp>
          <p:nvSpPr>
            <p:cNvPr id="67" name="Rectangle 66">
              <a:extLst>
                <a:ext uri="{FF2B5EF4-FFF2-40B4-BE49-F238E27FC236}">
                  <a16:creationId xmlns:a16="http://schemas.microsoft.com/office/drawing/2014/main" id="{F8C04E71-C324-4C15-B797-D6C2AC0C7FAF}"/>
                </a:ext>
              </a:extLst>
            </p:cNvPr>
            <p:cNvSpPr/>
            <p:nvPr/>
          </p:nvSpPr>
          <p:spPr>
            <a:xfrm>
              <a:off x="2511377" y="2739932"/>
              <a:ext cx="720080" cy="648072"/>
            </a:xfrm>
            <a:prstGeom prst="rect">
              <a:avLst/>
            </a:prstGeom>
            <a:solidFill>
              <a:srgbClr val="F79646">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high N </a:t>
              </a:r>
            </a:p>
          </p:txBody>
        </p:sp>
        <p:sp>
          <p:nvSpPr>
            <p:cNvPr id="68" name="Rectangle 67">
              <a:extLst>
                <a:ext uri="{FF2B5EF4-FFF2-40B4-BE49-F238E27FC236}">
                  <a16:creationId xmlns:a16="http://schemas.microsoft.com/office/drawing/2014/main" id="{1687CD14-C34D-4581-8652-D63164E76EF7}"/>
                </a:ext>
              </a:extLst>
            </p:cNvPr>
            <p:cNvSpPr/>
            <p:nvPr/>
          </p:nvSpPr>
          <p:spPr>
            <a:xfrm>
              <a:off x="3303548" y="2739995"/>
              <a:ext cx="720080" cy="648072"/>
            </a:xfrm>
            <a:prstGeom prst="rect">
              <a:avLst/>
            </a:prstGeom>
            <a:solidFill>
              <a:srgbClr val="F79646">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high N</a:t>
              </a:r>
            </a:p>
          </p:txBody>
        </p:sp>
      </p:grpSp>
      <p:pic>
        <p:nvPicPr>
          <p:cNvPr id="69" name="Image 68">
            <a:extLst>
              <a:ext uri="{FF2B5EF4-FFF2-40B4-BE49-F238E27FC236}">
                <a16:creationId xmlns:a16="http://schemas.microsoft.com/office/drawing/2014/main" id="{DA7DE163-5C34-4D1F-9AD2-6BD517029A19}"/>
              </a:ext>
            </a:extLst>
          </p:cNvPr>
          <p:cNvPicPr/>
          <p:nvPr/>
        </p:nvPicPr>
        <p:blipFill rotWithShape="1">
          <a:blip r:embed="rId2" cstate="print">
            <a:extLst>
              <a:ext uri="{28A0092B-C50C-407E-A947-70E740481C1C}">
                <a14:useLocalDpi xmlns:a14="http://schemas.microsoft.com/office/drawing/2010/main" val="0"/>
              </a:ext>
            </a:extLst>
          </a:blip>
          <a:srcRect/>
          <a:stretch/>
        </p:blipFill>
        <p:spPr>
          <a:xfrm>
            <a:off x="2103488" y="4997634"/>
            <a:ext cx="1522512" cy="1321705"/>
          </a:xfrm>
          <a:prstGeom prst="rect">
            <a:avLst/>
          </a:prstGeom>
          <a:ln>
            <a:noFill/>
          </a:ln>
        </p:spPr>
      </p:pic>
      <p:grpSp>
        <p:nvGrpSpPr>
          <p:cNvPr id="23" name="Groupe 22">
            <a:extLst>
              <a:ext uri="{FF2B5EF4-FFF2-40B4-BE49-F238E27FC236}">
                <a16:creationId xmlns:a16="http://schemas.microsoft.com/office/drawing/2014/main" id="{656D994F-254D-40E4-B86E-4667CF2D8084}"/>
              </a:ext>
            </a:extLst>
          </p:cNvPr>
          <p:cNvGrpSpPr/>
          <p:nvPr/>
        </p:nvGrpSpPr>
        <p:grpSpPr>
          <a:xfrm>
            <a:off x="6847568" y="1912525"/>
            <a:ext cx="1878935" cy="1530385"/>
            <a:chOff x="6847568" y="1513136"/>
            <a:chExt cx="1878935" cy="1530385"/>
          </a:xfrm>
        </p:grpSpPr>
        <p:sp>
          <p:nvSpPr>
            <p:cNvPr id="71" name="Carré corné 27">
              <a:extLst>
                <a:ext uri="{FF2B5EF4-FFF2-40B4-BE49-F238E27FC236}">
                  <a16:creationId xmlns:a16="http://schemas.microsoft.com/office/drawing/2014/main" id="{B3F842DA-B208-4D07-94E7-A6F5045CE120}"/>
                </a:ext>
              </a:extLst>
            </p:cNvPr>
            <p:cNvSpPr/>
            <p:nvPr/>
          </p:nvSpPr>
          <p:spPr>
            <a:xfrm>
              <a:off x="6847568" y="1513136"/>
              <a:ext cx="1878935" cy="1530385"/>
            </a:xfrm>
            <a:prstGeom prst="foldedCorner">
              <a:avLst>
                <a:gd name="adj" fmla="val 12287"/>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Rectangle 71">
              <a:extLst>
                <a:ext uri="{FF2B5EF4-FFF2-40B4-BE49-F238E27FC236}">
                  <a16:creationId xmlns:a16="http://schemas.microsoft.com/office/drawing/2014/main" id="{98C4A739-767F-4D46-B1E6-BE129F424E0F}"/>
                </a:ext>
              </a:extLst>
            </p:cNvPr>
            <p:cNvSpPr/>
            <p:nvPr/>
          </p:nvSpPr>
          <p:spPr>
            <a:xfrm>
              <a:off x="6925941" y="1583787"/>
              <a:ext cx="720080" cy="648072"/>
            </a:xfrm>
            <a:prstGeom prst="rect">
              <a:avLst/>
            </a:prstGeom>
            <a:solidFill>
              <a:srgbClr val="F79646">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high N</a:t>
              </a:r>
            </a:p>
          </p:txBody>
        </p:sp>
        <p:sp>
          <p:nvSpPr>
            <p:cNvPr id="73" name="Rectangle 72">
              <a:extLst>
                <a:ext uri="{FF2B5EF4-FFF2-40B4-BE49-F238E27FC236}">
                  <a16:creationId xmlns:a16="http://schemas.microsoft.com/office/drawing/2014/main" id="{1074DB90-7BA0-4105-9B0D-BFBC4EEE8904}"/>
                </a:ext>
              </a:extLst>
            </p:cNvPr>
            <p:cNvSpPr/>
            <p:nvPr/>
          </p:nvSpPr>
          <p:spPr>
            <a:xfrm>
              <a:off x="7737836" y="1583787"/>
              <a:ext cx="720080" cy="648072"/>
            </a:xfrm>
            <a:prstGeom prst="rect">
              <a:avLst/>
            </a:prstGeom>
            <a:solidFill>
              <a:srgbClr val="FFFF6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Charger x high N</a:t>
              </a:r>
            </a:p>
          </p:txBody>
        </p:sp>
        <p:sp>
          <p:nvSpPr>
            <p:cNvPr id="74" name="Rectangle 73">
              <a:extLst>
                <a:ext uri="{FF2B5EF4-FFF2-40B4-BE49-F238E27FC236}">
                  <a16:creationId xmlns:a16="http://schemas.microsoft.com/office/drawing/2014/main" id="{379B8693-E3BC-4EF3-BA15-1CB3DD85938D}"/>
                </a:ext>
              </a:extLst>
            </p:cNvPr>
            <p:cNvSpPr/>
            <p:nvPr/>
          </p:nvSpPr>
          <p:spPr>
            <a:xfrm>
              <a:off x="7737836" y="2305271"/>
              <a:ext cx="720080" cy="648072"/>
            </a:xfrm>
            <a:prstGeom prst="rect">
              <a:avLst/>
            </a:prstGeom>
            <a:solidFill>
              <a:srgbClr val="FFFF99"/>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Charger x </a:t>
              </a:r>
              <a:r>
                <a:rPr kumimoji="0" lang="fr-FR" sz="1100" b="0" i="0" u="none" strike="noStrike" kern="0" cap="none" spc="0" normalizeH="0" baseline="0" noProof="0" dirty="0" err="1">
                  <a:ln>
                    <a:noFill/>
                  </a:ln>
                  <a:solidFill>
                    <a:prstClr val="black"/>
                  </a:solidFill>
                  <a:effectLst/>
                  <a:uLnTx/>
                  <a:uFillTx/>
                  <a:latin typeface="Calibri"/>
                  <a:ea typeface="+mn-ea"/>
                  <a:cs typeface="+mn-cs"/>
                </a:rPr>
                <a:t>low</a:t>
              </a:r>
              <a:r>
                <a:rPr kumimoji="0" lang="fr-FR" sz="1100" b="0" i="0" u="none" strike="noStrike" kern="0" cap="none" spc="0" normalizeH="0" baseline="0" noProof="0" dirty="0">
                  <a:ln>
                    <a:noFill/>
                  </a:ln>
                  <a:solidFill>
                    <a:prstClr val="black"/>
                  </a:solidFill>
                  <a:effectLst/>
                  <a:uLnTx/>
                  <a:uFillTx/>
                  <a:latin typeface="Calibri"/>
                  <a:ea typeface="+mn-ea"/>
                  <a:cs typeface="+mn-cs"/>
                </a:rPr>
                <a:t> input</a:t>
              </a:r>
            </a:p>
          </p:txBody>
        </p:sp>
        <p:sp>
          <p:nvSpPr>
            <p:cNvPr id="75" name="Rectangle 74">
              <a:extLst>
                <a:ext uri="{FF2B5EF4-FFF2-40B4-BE49-F238E27FC236}">
                  <a16:creationId xmlns:a16="http://schemas.microsoft.com/office/drawing/2014/main" id="{910C31D2-3AEA-4F57-AE67-3DCB5FBB571D}"/>
                </a:ext>
              </a:extLst>
            </p:cNvPr>
            <p:cNvSpPr/>
            <p:nvPr/>
          </p:nvSpPr>
          <p:spPr>
            <a:xfrm>
              <a:off x="6925941" y="2304774"/>
              <a:ext cx="720080" cy="648072"/>
            </a:xfrm>
            <a:prstGeom prst="rect">
              <a:avLst/>
            </a:prstGeom>
            <a:solidFill>
              <a:srgbClr val="F79646">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a:t>
              </a:r>
              <a:r>
                <a:rPr kumimoji="0" lang="fr-FR" sz="1100" b="0" i="0" u="none" strike="noStrike" kern="0" cap="none" spc="0" normalizeH="0" baseline="0" noProof="0" dirty="0" err="1">
                  <a:ln>
                    <a:noFill/>
                  </a:ln>
                  <a:solidFill>
                    <a:prstClr val="black"/>
                  </a:solidFill>
                  <a:effectLst/>
                  <a:uLnTx/>
                  <a:uFillTx/>
                  <a:latin typeface="Calibri"/>
                  <a:ea typeface="+mn-ea"/>
                  <a:cs typeface="+mn-cs"/>
                </a:rPr>
                <a:t>low</a:t>
              </a:r>
              <a:r>
                <a:rPr kumimoji="0" lang="fr-FR" sz="1100" b="0" i="0" u="none" strike="noStrike" kern="0" cap="none" spc="0" normalizeH="0" baseline="0" noProof="0" dirty="0">
                  <a:ln>
                    <a:noFill/>
                  </a:ln>
                  <a:solidFill>
                    <a:prstClr val="black"/>
                  </a:solidFill>
                  <a:effectLst/>
                  <a:uLnTx/>
                  <a:uFillTx/>
                  <a:latin typeface="Calibri"/>
                  <a:ea typeface="+mn-ea"/>
                  <a:cs typeface="+mn-cs"/>
                </a:rPr>
                <a:t> input</a:t>
              </a:r>
            </a:p>
          </p:txBody>
        </p:sp>
      </p:grpSp>
      <p:graphicFrame>
        <p:nvGraphicFramePr>
          <p:cNvPr id="76" name="Tableau 75">
            <a:extLst>
              <a:ext uri="{FF2B5EF4-FFF2-40B4-BE49-F238E27FC236}">
                <a16:creationId xmlns:a16="http://schemas.microsoft.com/office/drawing/2014/main" id="{4FC9BA2C-AB57-42DF-81F3-B5B99D84A083}"/>
              </a:ext>
            </a:extLst>
          </p:cNvPr>
          <p:cNvGraphicFramePr>
            <a:graphicFrameLocks noGrp="1"/>
          </p:cNvGraphicFramePr>
          <p:nvPr>
            <p:extLst>
              <p:ext uri="{D42A27DB-BD31-4B8C-83A1-F6EECF244321}">
                <p14:modId xmlns:p14="http://schemas.microsoft.com/office/powerpoint/2010/main" val="4091556703"/>
              </p:ext>
            </p:extLst>
          </p:nvPr>
        </p:nvGraphicFramePr>
        <p:xfrm>
          <a:off x="6282356" y="4019385"/>
          <a:ext cx="2910959" cy="609600"/>
        </p:xfrm>
        <a:graphic>
          <a:graphicData uri="http://schemas.openxmlformats.org/drawingml/2006/table">
            <a:tbl>
              <a:tblPr firstRow="1" bandRow="1">
                <a:tableStyleId>{5A111915-BE36-4E01-A7E5-04B1672EAD32}</a:tableStyleId>
              </a:tblPr>
              <a:tblGrid>
                <a:gridCol w="944880">
                  <a:extLst>
                    <a:ext uri="{9D8B030D-6E8A-4147-A177-3AD203B41FA5}">
                      <a16:colId xmlns:a16="http://schemas.microsoft.com/office/drawing/2014/main" val="20000"/>
                    </a:ext>
                  </a:extLst>
                </a:gridCol>
                <a:gridCol w="987616">
                  <a:extLst>
                    <a:ext uri="{9D8B030D-6E8A-4147-A177-3AD203B41FA5}">
                      <a16:colId xmlns:a16="http://schemas.microsoft.com/office/drawing/2014/main" val="20001"/>
                    </a:ext>
                  </a:extLst>
                </a:gridCol>
                <a:gridCol w="978463">
                  <a:extLst>
                    <a:ext uri="{9D8B030D-6E8A-4147-A177-3AD203B41FA5}">
                      <a16:colId xmlns:a16="http://schemas.microsoft.com/office/drawing/2014/main" val="20002"/>
                    </a:ext>
                  </a:extLst>
                </a:gridCol>
              </a:tblGrid>
              <a:tr h="153889">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r>
                        <a:rPr lang="fr-FR" sz="1400" dirty="0" err="1"/>
                        <a:t>Genotype</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r>
                        <a:rPr lang="fr-FR" sz="1400" dirty="0" err="1"/>
                        <a:t>Treatment</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r>
                        <a:rPr lang="fr-FR" sz="1400" dirty="0"/>
                        <a:t>Fusariose</a:t>
                      </a:r>
                      <a:endParaRPr lang="fr-FR" sz="1400" dirty="0">
                        <a:latin typeface="+mn-lt"/>
                      </a:endParaRPr>
                    </a:p>
                  </a:txBody>
                  <a:tcPr/>
                </a:tc>
                <a:extLst>
                  <a:ext uri="{0D108BD9-81ED-4DB2-BD59-A6C34878D82A}">
                    <a16:rowId xmlns:a16="http://schemas.microsoft.com/office/drawing/2014/main" val="10000"/>
                  </a:ext>
                </a:extLst>
              </a:tr>
              <a:tr h="15388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Soissons</a:t>
                      </a:r>
                      <a:endParaRPr lang="fr-FR" sz="1400" dirty="0">
                        <a:latin typeface="+mn-lt"/>
                      </a:endParaRP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err="1"/>
                        <a:t>low</a:t>
                      </a:r>
                      <a:r>
                        <a:rPr lang="fr-FR" sz="1400" dirty="0"/>
                        <a:t> input</a:t>
                      </a:r>
                      <a:endParaRPr lang="fr-FR" sz="1400" dirty="0">
                        <a:latin typeface="+mn-lt"/>
                      </a:endParaRP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6</a:t>
                      </a:r>
                      <a:endParaRPr lang="fr-FR" sz="1400" dirty="0">
                        <a:latin typeface="+mn-lt"/>
                      </a:endParaRPr>
                    </a:p>
                  </a:txBody>
                  <a:tcPr/>
                </a:tc>
                <a:extLst>
                  <a:ext uri="{0D108BD9-81ED-4DB2-BD59-A6C34878D82A}">
                    <a16:rowId xmlns:a16="http://schemas.microsoft.com/office/drawing/2014/main" val="10001"/>
                  </a:ext>
                </a:extLst>
              </a:tr>
            </a:tbl>
          </a:graphicData>
        </a:graphic>
      </p:graphicFrame>
      <p:grpSp>
        <p:nvGrpSpPr>
          <p:cNvPr id="25" name="Groupe 24">
            <a:extLst>
              <a:ext uri="{FF2B5EF4-FFF2-40B4-BE49-F238E27FC236}">
                <a16:creationId xmlns:a16="http://schemas.microsoft.com/office/drawing/2014/main" id="{A3A43FBC-F57B-4003-A8EC-AE1427E4E44C}"/>
              </a:ext>
            </a:extLst>
          </p:cNvPr>
          <p:cNvGrpSpPr/>
          <p:nvPr/>
        </p:nvGrpSpPr>
        <p:grpSpPr>
          <a:xfrm>
            <a:off x="4288792" y="2324699"/>
            <a:ext cx="2360611" cy="475137"/>
            <a:chOff x="4288792" y="1925310"/>
            <a:chExt cx="2360611" cy="475137"/>
          </a:xfrm>
        </p:grpSpPr>
        <p:sp>
          <p:nvSpPr>
            <p:cNvPr id="4" name="ZoneTexte 3">
              <a:extLst>
                <a:ext uri="{FF2B5EF4-FFF2-40B4-BE49-F238E27FC236}">
                  <a16:creationId xmlns:a16="http://schemas.microsoft.com/office/drawing/2014/main" id="{19855DAC-D173-FE43-9815-8756B6CE7CC0}"/>
                </a:ext>
              </a:extLst>
            </p:cNvPr>
            <p:cNvSpPr txBox="1"/>
            <p:nvPr/>
          </p:nvSpPr>
          <p:spPr>
            <a:xfrm>
              <a:off x="4338286" y="1925310"/>
              <a:ext cx="2220544" cy="369332"/>
            </a:xfrm>
            <a:prstGeom prst="rect">
              <a:avLst/>
            </a:prstGeom>
            <a:noFill/>
          </p:spPr>
          <p:txBody>
            <a:bodyPr wrap="none" rtlCol="0">
              <a:spAutoFit/>
            </a:bodyPr>
            <a:lstStyle/>
            <a:p>
              <a:r>
                <a:rPr lang="fr-FR" dirty="0" err="1"/>
                <a:t>Derivation</a:t>
              </a:r>
              <a:r>
                <a:rPr lang="fr-FR" dirty="0"/>
                <a:t>, </a:t>
              </a:r>
              <a:r>
                <a:rPr lang="fr-FR" dirty="0" err="1"/>
                <a:t>Reduction</a:t>
              </a:r>
              <a:endParaRPr lang="fr-FR" dirty="0"/>
            </a:p>
          </p:txBody>
        </p:sp>
        <p:sp>
          <p:nvSpPr>
            <p:cNvPr id="77" name="Flèche droite 34">
              <a:extLst>
                <a:ext uri="{FF2B5EF4-FFF2-40B4-BE49-F238E27FC236}">
                  <a16:creationId xmlns:a16="http://schemas.microsoft.com/office/drawing/2014/main" id="{8D04E4B4-77D8-4816-BABC-71BF2AB6F203}"/>
                </a:ext>
              </a:extLst>
            </p:cNvPr>
            <p:cNvSpPr/>
            <p:nvPr/>
          </p:nvSpPr>
          <p:spPr>
            <a:xfrm>
              <a:off x="4288792" y="2228314"/>
              <a:ext cx="2360611" cy="172133"/>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graphicFrame>
        <p:nvGraphicFramePr>
          <p:cNvPr id="79" name="Tableau 78">
            <a:extLst>
              <a:ext uri="{FF2B5EF4-FFF2-40B4-BE49-F238E27FC236}">
                <a16:creationId xmlns:a16="http://schemas.microsoft.com/office/drawing/2014/main" id="{F59F3EF8-9839-4B4B-B6B5-A4842FFBA7A1}"/>
              </a:ext>
            </a:extLst>
          </p:cNvPr>
          <p:cNvGraphicFramePr>
            <a:graphicFrameLocks noGrp="1"/>
          </p:cNvGraphicFramePr>
          <p:nvPr>
            <p:extLst>
              <p:ext uri="{D42A27DB-BD31-4B8C-83A1-F6EECF244321}">
                <p14:modId xmlns:p14="http://schemas.microsoft.com/office/powerpoint/2010/main" val="3666780614"/>
              </p:ext>
            </p:extLst>
          </p:nvPr>
        </p:nvGraphicFramePr>
        <p:xfrm>
          <a:off x="206483" y="3969849"/>
          <a:ext cx="5316523" cy="914400"/>
        </p:xfrm>
        <a:graphic>
          <a:graphicData uri="http://schemas.openxmlformats.org/drawingml/2006/table">
            <a:tbl>
              <a:tblPr firstRow="1" bandRow="1">
                <a:tableStyleId>{912C8C85-51F0-491E-9774-3900AFEF0FD7}</a:tableStyleId>
              </a:tblPr>
              <a:tblGrid>
                <a:gridCol w="913993">
                  <a:extLst>
                    <a:ext uri="{9D8B030D-6E8A-4147-A177-3AD203B41FA5}">
                      <a16:colId xmlns:a16="http://schemas.microsoft.com/office/drawing/2014/main" val="20000"/>
                    </a:ext>
                  </a:extLst>
                </a:gridCol>
                <a:gridCol w="955332">
                  <a:extLst>
                    <a:ext uri="{9D8B030D-6E8A-4147-A177-3AD203B41FA5}">
                      <a16:colId xmlns:a16="http://schemas.microsoft.com/office/drawing/2014/main" val="20001"/>
                    </a:ext>
                  </a:extLst>
                </a:gridCol>
                <a:gridCol w="956684">
                  <a:extLst>
                    <a:ext uri="{9D8B030D-6E8A-4147-A177-3AD203B41FA5}">
                      <a16:colId xmlns:a16="http://schemas.microsoft.com/office/drawing/2014/main" val="3238174447"/>
                    </a:ext>
                  </a:extLst>
                </a:gridCol>
                <a:gridCol w="1047591">
                  <a:extLst>
                    <a:ext uri="{9D8B030D-6E8A-4147-A177-3AD203B41FA5}">
                      <a16:colId xmlns:a16="http://schemas.microsoft.com/office/drawing/2014/main" val="4005074759"/>
                    </a:ext>
                  </a:extLst>
                </a:gridCol>
                <a:gridCol w="487646">
                  <a:extLst>
                    <a:ext uri="{9D8B030D-6E8A-4147-A177-3AD203B41FA5}">
                      <a16:colId xmlns:a16="http://schemas.microsoft.com/office/drawing/2014/main" val="20002"/>
                    </a:ext>
                  </a:extLst>
                </a:gridCol>
                <a:gridCol w="955277">
                  <a:extLst>
                    <a:ext uri="{9D8B030D-6E8A-4147-A177-3AD203B41FA5}">
                      <a16:colId xmlns:a16="http://schemas.microsoft.com/office/drawing/2014/main" val="20003"/>
                    </a:ext>
                  </a:extLst>
                </a:gridCol>
              </a:tblGrid>
              <a:tr h="123111">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err="1"/>
                        <a:t>Genotype</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err="1"/>
                        <a:t>Treatment</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a:t>N</a:t>
                      </a:r>
                      <a:r>
                        <a:rPr lang="fr-FR" sz="1400" baseline="0" dirty="0"/>
                        <a:t> input</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a:t>Date</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err="1"/>
                        <a:t>Rep</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a:t>Fusariose</a:t>
                      </a:r>
                      <a:endParaRPr lang="fr-FR" sz="1400" dirty="0">
                        <a:latin typeface="+mn-lt"/>
                      </a:endParaRPr>
                    </a:p>
                  </a:txBody>
                  <a:tcPr/>
                </a:tc>
                <a:extLst>
                  <a:ext uri="{0D108BD9-81ED-4DB2-BD59-A6C34878D82A}">
                    <a16:rowId xmlns:a16="http://schemas.microsoft.com/office/drawing/2014/main" val="10000"/>
                  </a:ext>
                </a:extLst>
              </a:tr>
              <a:tr h="1231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Soissons</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err="1"/>
                        <a:t>low</a:t>
                      </a:r>
                      <a:r>
                        <a:rPr lang="fr-FR" sz="1400" dirty="0"/>
                        <a:t> input</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fr-FR" sz="1400" u="none" strike="noStrike" dirty="0">
                          <a:effectLst/>
                        </a:rPr>
                        <a:t>15,32253129</a:t>
                      </a:r>
                      <a:endParaRPr lang="fr-FR" sz="1400" b="0" i="0" u="none" strike="noStrike" dirty="0">
                        <a:effectLst/>
                        <a:latin typeface="+mn-l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15/11/2011</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1</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5</a:t>
                      </a:r>
                      <a:endParaRPr lang="fr-FR" sz="1400" dirty="0">
                        <a:latin typeface="+mn-lt"/>
                      </a:endParaRPr>
                    </a:p>
                  </a:txBody>
                  <a:tcPr anchor="ctr"/>
                </a:tc>
                <a:extLst>
                  <a:ext uri="{0D108BD9-81ED-4DB2-BD59-A6C34878D82A}">
                    <a16:rowId xmlns:a16="http://schemas.microsoft.com/office/drawing/2014/main" val="10001"/>
                  </a:ext>
                </a:extLst>
              </a:tr>
              <a:tr h="1231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Soissons</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err="1"/>
                        <a:t>low</a:t>
                      </a:r>
                      <a:r>
                        <a:rPr lang="fr-FR" sz="1400" dirty="0"/>
                        <a:t> input</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fr-FR" sz="1400" u="none" strike="noStrike" dirty="0">
                          <a:effectLst/>
                        </a:rPr>
                        <a:t>15,31430556</a:t>
                      </a:r>
                      <a:endParaRPr lang="fr-FR" sz="1400" b="0" i="0" u="none" strike="noStrike" dirty="0">
                        <a:effectLst/>
                        <a:latin typeface="+mn-l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16/11/2011</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2</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7</a:t>
                      </a:r>
                      <a:endParaRPr lang="fr-FR" sz="1400" dirty="0">
                        <a:latin typeface="+mn-lt"/>
                      </a:endParaRPr>
                    </a:p>
                  </a:txBody>
                  <a:tcPr anchor="ctr"/>
                </a:tc>
                <a:extLst>
                  <a:ext uri="{0D108BD9-81ED-4DB2-BD59-A6C34878D82A}">
                    <a16:rowId xmlns:a16="http://schemas.microsoft.com/office/drawing/2014/main" val="10002"/>
                  </a:ext>
                </a:extLst>
              </a:tr>
            </a:tbl>
          </a:graphicData>
        </a:graphic>
      </p:graphicFrame>
      <p:pic>
        <p:nvPicPr>
          <p:cNvPr id="80" name="Image 79">
            <a:extLst>
              <a:ext uri="{FF2B5EF4-FFF2-40B4-BE49-F238E27FC236}">
                <a16:creationId xmlns:a16="http://schemas.microsoft.com/office/drawing/2014/main" id="{9CE4430D-E5E5-481E-9E39-B2742EBD42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587322" y="4997634"/>
            <a:ext cx="2301026" cy="1476164"/>
          </a:xfrm>
          <a:prstGeom prst="rect">
            <a:avLst/>
          </a:prstGeom>
        </p:spPr>
      </p:pic>
      <p:graphicFrame>
        <p:nvGraphicFramePr>
          <p:cNvPr id="33" name="Diagramme 32">
            <a:extLst>
              <a:ext uri="{FF2B5EF4-FFF2-40B4-BE49-F238E27FC236}">
                <a16:creationId xmlns:a16="http://schemas.microsoft.com/office/drawing/2014/main" id="{3487909F-05B7-451A-BA08-8A15454BD00E}"/>
              </a:ext>
            </a:extLst>
          </p:cNvPr>
          <p:cNvGraphicFramePr/>
          <p:nvPr>
            <p:extLst>
              <p:ext uri="{D42A27DB-BD31-4B8C-83A1-F6EECF244321}">
                <p14:modId xmlns:p14="http://schemas.microsoft.com/office/powerpoint/2010/main" val="2442708594"/>
              </p:ext>
            </p:extLst>
          </p:nvPr>
        </p:nvGraphicFramePr>
        <p:xfrm>
          <a:off x="615855" y="840948"/>
          <a:ext cx="11015807" cy="369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12693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5BCB7-5B70-7A4C-984F-2F4279250CA4}"/>
              </a:ext>
            </a:extLst>
          </p:cNvPr>
          <p:cNvSpPr>
            <a:spLocks noGrp="1"/>
          </p:cNvSpPr>
          <p:nvPr>
            <p:ph type="title"/>
          </p:nvPr>
        </p:nvSpPr>
        <p:spPr/>
        <p:txBody>
          <a:bodyPr/>
          <a:lstStyle/>
          <a:p>
            <a:r>
              <a:rPr lang="fr-FR" dirty="0" err="1"/>
              <a:t>Phenotyping</a:t>
            </a:r>
            <a:r>
              <a:rPr lang="fr-FR" dirty="0"/>
              <a:t> data life cycle</a:t>
            </a:r>
          </a:p>
        </p:txBody>
      </p:sp>
      <p:sp>
        <p:nvSpPr>
          <p:cNvPr id="36" name="ZoneTexte 35"/>
          <p:cNvSpPr txBox="1"/>
          <p:nvPr/>
        </p:nvSpPr>
        <p:spPr>
          <a:xfrm>
            <a:off x="958874" y="1252792"/>
            <a:ext cx="3825086" cy="307777"/>
          </a:xfrm>
          <a:prstGeom prst="rect">
            <a:avLst/>
          </a:prstGeom>
          <a:noFill/>
        </p:spPr>
        <p:txBody>
          <a:bodyPr wrap="none" rtlCol="0">
            <a:spAutoFit/>
          </a:bodyPr>
          <a:lstStyle/>
          <a:p>
            <a:r>
              <a:rPr lang="fr-FR" sz="1400" dirty="0">
                <a:latin typeface="Arial" panose="020B0604020202020204" pitchFamily="34" charset="0"/>
                <a:cs typeface="Arial" panose="020B0604020202020204" pitchFamily="34" charset="0"/>
              </a:rPr>
              <a:t>« Raw » data, </a:t>
            </a:r>
            <a:r>
              <a:rPr lang="fr-FR" sz="1400" dirty="0" err="1">
                <a:latin typeface="Arial" panose="020B0604020202020204" pitchFamily="34" charset="0"/>
                <a:cs typeface="Arial" panose="020B0604020202020204" pitchFamily="34" charset="0"/>
              </a:rPr>
              <a:t>pheno</a:t>
            </a:r>
            <a:r>
              <a:rPr lang="fr-FR" sz="1400" dirty="0">
                <a:latin typeface="Arial" panose="020B0604020202020204" pitchFamily="34" charset="0"/>
                <a:cs typeface="Arial" panose="020B0604020202020204" pitchFamily="34" charset="0"/>
              </a:rPr>
              <a:t>/</a:t>
            </a:r>
            <a:r>
              <a:rPr lang="fr-FR" sz="1400" dirty="0" err="1">
                <a:latin typeface="Arial" panose="020B0604020202020204" pitchFamily="34" charset="0"/>
                <a:cs typeface="Arial" panose="020B0604020202020204" pitchFamily="34" charset="0"/>
              </a:rPr>
              <a:t>env</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measures</a:t>
            </a:r>
            <a:r>
              <a:rPr lang="fr-FR" sz="1400" dirty="0">
                <a:latin typeface="Arial" panose="020B0604020202020204" pitchFamily="34" charset="0"/>
                <a:cs typeface="Arial" panose="020B0604020202020204" pitchFamily="34" charset="0"/>
              </a:rPr>
              <a:t>, variables</a:t>
            </a:r>
          </a:p>
        </p:txBody>
      </p:sp>
      <p:sp>
        <p:nvSpPr>
          <p:cNvPr id="37" name="ZoneTexte 36"/>
          <p:cNvSpPr txBox="1"/>
          <p:nvPr/>
        </p:nvSpPr>
        <p:spPr>
          <a:xfrm>
            <a:off x="6123759" y="1481073"/>
            <a:ext cx="3326552" cy="307777"/>
          </a:xfrm>
          <a:prstGeom prst="rect">
            <a:avLst/>
          </a:prstGeom>
          <a:noFill/>
        </p:spPr>
        <p:txBody>
          <a:bodyPr wrap="none" rtlCol="0">
            <a:spAutoFit/>
          </a:bodyPr>
          <a:lstStyle/>
          <a:p>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computed</a:t>
            </a:r>
            <a:r>
              <a:rPr lang="fr-FR" sz="1400" dirty="0">
                <a:latin typeface="Arial" panose="020B0604020202020204" pitchFamily="34" charset="0"/>
                <a:cs typeface="Arial" panose="020B0604020202020204" pitchFamily="34" charset="0"/>
              </a:rPr>
              <a:t> » data, </a:t>
            </a:r>
            <a:r>
              <a:rPr lang="fr-FR" sz="1400" dirty="0" err="1">
                <a:latin typeface="Arial" panose="020B0604020202020204" pitchFamily="34" charset="0"/>
                <a:cs typeface="Arial" panose="020B0604020202020204" pitchFamily="34" charset="0"/>
              </a:rPr>
              <a:t>reduced</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indicators</a:t>
            </a:r>
            <a:r>
              <a:rPr lang="fr-FR" sz="1400" dirty="0">
                <a:latin typeface="Arial" panose="020B0604020202020204" pitchFamily="34" charset="0"/>
                <a:cs typeface="Arial" panose="020B0604020202020204" pitchFamily="34" charset="0"/>
              </a:rPr>
              <a:t> </a:t>
            </a:r>
          </a:p>
        </p:txBody>
      </p:sp>
      <p:grpSp>
        <p:nvGrpSpPr>
          <p:cNvPr id="24" name="Groupe 23">
            <a:extLst>
              <a:ext uri="{FF2B5EF4-FFF2-40B4-BE49-F238E27FC236}">
                <a16:creationId xmlns:a16="http://schemas.microsoft.com/office/drawing/2014/main" id="{C5415799-644B-42E9-893C-53850B301BB7}"/>
              </a:ext>
            </a:extLst>
          </p:cNvPr>
          <p:cNvGrpSpPr/>
          <p:nvPr/>
        </p:nvGrpSpPr>
        <p:grpSpPr>
          <a:xfrm>
            <a:off x="1625881" y="1603081"/>
            <a:ext cx="2477729" cy="2247665"/>
            <a:chOff x="1625881" y="1203692"/>
            <a:chExt cx="2477729" cy="2247665"/>
          </a:xfrm>
        </p:grpSpPr>
        <p:sp>
          <p:nvSpPr>
            <p:cNvPr id="59" name="Rectangle 58">
              <a:extLst>
                <a:ext uri="{FF2B5EF4-FFF2-40B4-BE49-F238E27FC236}">
                  <a16:creationId xmlns:a16="http://schemas.microsoft.com/office/drawing/2014/main" id="{4DE3F9C5-86E6-4BE3-964C-A2D9F0491FB5}"/>
                </a:ext>
              </a:extLst>
            </p:cNvPr>
            <p:cNvSpPr/>
            <p:nvPr/>
          </p:nvSpPr>
          <p:spPr>
            <a:xfrm>
              <a:off x="1625881" y="1203692"/>
              <a:ext cx="2477729" cy="2247665"/>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60" name="Rectangle 59">
              <a:extLst>
                <a:ext uri="{FF2B5EF4-FFF2-40B4-BE49-F238E27FC236}">
                  <a16:creationId xmlns:a16="http://schemas.microsoft.com/office/drawing/2014/main" id="{D7BDA2DF-E814-41A2-B404-B1C78967C00C}"/>
                </a:ext>
              </a:extLst>
            </p:cNvPr>
            <p:cNvSpPr/>
            <p:nvPr/>
          </p:nvSpPr>
          <p:spPr>
            <a:xfrm>
              <a:off x="1707721" y="1288715"/>
              <a:ext cx="720080" cy="648072"/>
            </a:xfrm>
            <a:prstGeom prst="rect">
              <a:avLst/>
            </a:prstGeom>
            <a:solidFill>
              <a:srgbClr val="F79646">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high N</a:t>
              </a:r>
            </a:p>
          </p:txBody>
        </p:sp>
        <p:sp>
          <p:nvSpPr>
            <p:cNvPr id="61" name="Rectangle 60">
              <a:extLst>
                <a:ext uri="{FF2B5EF4-FFF2-40B4-BE49-F238E27FC236}">
                  <a16:creationId xmlns:a16="http://schemas.microsoft.com/office/drawing/2014/main" id="{40296150-D4D5-4D53-89C4-07F9496B28C4}"/>
                </a:ext>
              </a:extLst>
            </p:cNvPr>
            <p:cNvSpPr/>
            <p:nvPr/>
          </p:nvSpPr>
          <p:spPr>
            <a:xfrm>
              <a:off x="2511377" y="1288715"/>
              <a:ext cx="720080" cy="648072"/>
            </a:xfrm>
            <a:prstGeom prst="rect">
              <a:avLst/>
            </a:prstGeom>
            <a:solidFill>
              <a:srgbClr val="FFFF6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Charger x high N</a:t>
              </a:r>
            </a:p>
          </p:txBody>
        </p:sp>
        <p:sp>
          <p:nvSpPr>
            <p:cNvPr id="62" name="Rectangle 61">
              <a:extLst>
                <a:ext uri="{FF2B5EF4-FFF2-40B4-BE49-F238E27FC236}">
                  <a16:creationId xmlns:a16="http://schemas.microsoft.com/office/drawing/2014/main" id="{B21FA55D-2D4F-4453-A442-F1B6F547C13C}"/>
                </a:ext>
              </a:extLst>
            </p:cNvPr>
            <p:cNvSpPr/>
            <p:nvPr/>
          </p:nvSpPr>
          <p:spPr>
            <a:xfrm>
              <a:off x="3308057" y="1283898"/>
              <a:ext cx="720080" cy="648072"/>
            </a:xfrm>
            <a:prstGeom prst="rect">
              <a:avLst/>
            </a:prstGeom>
            <a:solidFill>
              <a:srgbClr val="FFFF99"/>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Charger x </a:t>
              </a:r>
              <a:r>
                <a:rPr kumimoji="0" lang="fr-FR" sz="1100" b="0" i="0" u="none" strike="noStrike" kern="0" cap="none" spc="0" normalizeH="0" baseline="0" noProof="0" dirty="0" err="1">
                  <a:ln>
                    <a:noFill/>
                  </a:ln>
                  <a:solidFill>
                    <a:prstClr val="black"/>
                  </a:solidFill>
                  <a:effectLst/>
                  <a:uLnTx/>
                  <a:uFillTx/>
                  <a:latin typeface="Calibri"/>
                  <a:ea typeface="+mn-ea"/>
                  <a:cs typeface="+mn-cs"/>
                </a:rPr>
                <a:t>low</a:t>
              </a:r>
              <a:r>
                <a:rPr kumimoji="0" lang="fr-FR" sz="1100" b="0" i="0" u="none" strike="noStrike" kern="0" cap="none" spc="0" normalizeH="0" baseline="0" noProof="0" dirty="0">
                  <a:ln>
                    <a:noFill/>
                  </a:ln>
                  <a:solidFill>
                    <a:prstClr val="black"/>
                  </a:solidFill>
                  <a:effectLst/>
                  <a:uLnTx/>
                  <a:uFillTx/>
                  <a:latin typeface="Calibri"/>
                  <a:ea typeface="+mn-ea"/>
                  <a:cs typeface="+mn-cs"/>
                </a:rPr>
                <a:t> input</a:t>
              </a:r>
            </a:p>
          </p:txBody>
        </p:sp>
        <p:sp>
          <p:nvSpPr>
            <p:cNvPr id="63" name="Rectangle 62">
              <a:extLst>
                <a:ext uri="{FF2B5EF4-FFF2-40B4-BE49-F238E27FC236}">
                  <a16:creationId xmlns:a16="http://schemas.microsoft.com/office/drawing/2014/main" id="{0F7A4C4D-F955-43A1-A2F3-AF3F71D58D35}"/>
                </a:ext>
              </a:extLst>
            </p:cNvPr>
            <p:cNvSpPr/>
            <p:nvPr/>
          </p:nvSpPr>
          <p:spPr>
            <a:xfrm>
              <a:off x="1707721" y="2011979"/>
              <a:ext cx="720080" cy="648072"/>
            </a:xfrm>
            <a:prstGeom prst="rect">
              <a:avLst/>
            </a:prstGeom>
            <a:solidFill>
              <a:srgbClr val="F79646">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a:t>
              </a:r>
              <a:r>
                <a:rPr kumimoji="0" lang="fr-FR" sz="1100" b="0" i="0" u="none" strike="noStrike" kern="0" cap="none" spc="0" normalizeH="0" baseline="0" noProof="0" dirty="0" err="1">
                  <a:ln>
                    <a:noFill/>
                  </a:ln>
                  <a:solidFill>
                    <a:prstClr val="black"/>
                  </a:solidFill>
                  <a:effectLst/>
                  <a:uLnTx/>
                  <a:uFillTx/>
                  <a:latin typeface="Calibri"/>
                  <a:ea typeface="+mn-ea"/>
                  <a:cs typeface="+mn-cs"/>
                </a:rPr>
                <a:t>low</a:t>
              </a:r>
              <a:r>
                <a:rPr kumimoji="0" lang="fr-FR" sz="1100" b="0" i="0" u="none" strike="noStrike" kern="0" cap="none" spc="0" normalizeH="0" baseline="0" noProof="0" dirty="0">
                  <a:ln>
                    <a:noFill/>
                  </a:ln>
                  <a:solidFill>
                    <a:prstClr val="black"/>
                  </a:solidFill>
                  <a:effectLst/>
                  <a:uLnTx/>
                  <a:uFillTx/>
                  <a:latin typeface="Calibri"/>
                  <a:ea typeface="+mn-ea"/>
                  <a:cs typeface="+mn-cs"/>
                </a:rPr>
                <a:t> input</a:t>
              </a:r>
            </a:p>
          </p:txBody>
        </p:sp>
        <p:sp>
          <p:nvSpPr>
            <p:cNvPr id="64" name="Rectangle 63">
              <a:extLst>
                <a:ext uri="{FF2B5EF4-FFF2-40B4-BE49-F238E27FC236}">
                  <a16:creationId xmlns:a16="http://schemas.microsoft.com/office/drawing/2014/main" id="{307F8BD8-87EC-419A-9496-25CA82E645B2}"/>
                </a:ext>
              </a:extLst>
            </p:cNvPr>
            <p:cNvSpPr/>
            <p:nvPr/>
          </p:nvSpPr>
          <p:spPr>
            <a:xfrm>
              <a:off x="2509501" y="2011979"/>
              <a:ext cx="720080" cy="648072"/>
            </a:xfrm>
            <a:prstGeom prst="rect">
              <a:avLst/>
            </a:prstGeom>
            <a:solidFill>
              <a:srgbClr val="F79646">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a:t>
              </a:r>
              <a:r>
                <a:rPr kumimoji="0" lang="fr-FR" sz="1100" b="0" i="0" u="none" strike="noStrike" kern="0" cap="none" spc="0" normalizeH="0" baseline="0" noProof="0" dirty="0" err="1">
                  <a:ln>
                    <a:noFill/>
                  </a:ln>
                  <a:solidFill>
                    <a:prstClr val="black"/>
                  </a:solidFill>
                  <a:effectLst/>
                  <a:uLnTx/>
                  <a:uFillTx/>
                  <a:latin typeface="Calibri"/>
                  <a:ea typeface="+mn-ea"/>
                  <a:cs typeface="+mn-cs"/>
                </a:rPr>
                <a:t>low</a:t>
              </a:r>
              <a:r>
                <a:rPr kumimoji="0" lang="fr-FR" sz="1100" b="0" i="0" u="none" strike="noStrike" kern="0" cap="none" spc="0" normalizeH="0" baseline="0" noProof="0" dirty="0">
                  <a:ln>
                    <a:noFill/>
                  </a:ln>
                  <a:solidFill>
                    <a:prstClr val="black"/>
                  </a:solidFill>
                  <a:effectLst/>
                  <a:uLnTx/>
                  <a:uFillTx/>
                  <a:latin typeface="Calibri"/>
                  <a:ea typeface="+mn-ea"/>
                  <a:cs typeface="+mn-cs"/>
                </a:rPr>
                <a:t> input</a:t>
              </a:r>
            </a:p>
          </p:txBody>
        </p:sp>
        <p:sp>
          <p:nvSpPr>
            <p:cNvPr id="65" name="Rectangle 64">
              <a:extLst>
                <a:ext uri="{FF2B5EF4-FFF2-40B4-BE49-F238E27FC236}">
                  <a16:creationId xmlns:a16="http://schemas.microsoft.com/office/drawing/2014/main" id="{7A4EB109-4646-49E3-8245-09BC4AC19757}"/>
                </a:ext>
              </a:extLst>
            </p:cNvPr>
            <p:cNvSpPr/>
            <p:nvPr/>
          </p:nvSpPr>
          <p:spPr>
            <a:xfrm>
              <a:off x="3303944" y="2014993"/>
              <a:ext cx="720080" cy="648072"/>
            </a:xfrm>
            <a:prstGeom prst="rect">
              <a:avLst/>
            </a:prstGeom>
            <a:solidFill>
              <a:srgbClr val="F79646">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high N</a:t>
              </a:r>
            </a:p>
          </p:txBody>
        </p:sp>
        <p:sp>
          <p:nvSpPr>
            <p:cNvPr id="66" name="Rectangle 65">
              <a:extLst>
                <a:ext uri="{FF2B5EF4-FFF2-40B4-BE49-F238E27FC236}">
                  <a16:creationId xmlns:a16="http://schemas.microsoft.com/office/drawing/2014/main" id="{9BC368D0-CA1A-4802-BF4D-FEF708CD3C8B}"/>
                </a:ext>
              </a:extLst>
            </p:cNvPr>
            <p:cNvSpPr/>
            <p:nvPr/>
          </p:nvSpPr>
          <p:spPr>
            <a:xfrm>
              <a:off x="1707721" y="2739932"/>
              <a:ext cx="720080" cy="648072"/>
            </a:xfrm>
            <a:prstGeom prst="rect">
              <a:avLst/>
            </a:prstGeom>
            <a:solidFill>
              <a:srgbClr val="FFFF6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Charger x high N</a:t>
              </a:r>
            </a:p>
          </p:txBody>
        </p:sp>
        <p:sp>
          <p:nvSpPr>
            <p:cNvPr id="67" name="Rectangle 66">
              <a:extLst>
                <a:ext uri="{FF2B5EF4-FFF2-40B4-BE49-F238E27FC236}">
                  <a16:creationId xmlns:a16="http://schemas.microsoft.com/office/drawing/2014/main" id="{F8C04E71-C324-4C15-B797-D6C2AC0C7FAF}"/>
                </a:ext>
              </a:extLst>
            </p:cNvPr>
            <p:cNvSpPr/>
            <p:nvPr/>
          </p:nvSpPr>
          <p:spPr>
            <a:xfrm>
              <a:off x="2511377" y="2739932"/>
              <a:ext cx="720080" cy="648072"/>
            </a:xfrm>
            <a:prstGeom prst="rect">
              <a:avLst/>
            </a:prstGeom>
            <a:solidFill>
              <a:srgbClr val="F79646">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high N </a:t>
              </a:r>
            </a:p>
          </p:txBody>
        </p:sp>
        <p:sp>
          <p:nvSpPr>
            <p:cNvPr id="68" name="Rectangle 67">
              <a:extLst>
                <a:ext uri="{FF2B5EF4-FFF2-40B4-BE49-F238E27FC236}">
                  <a16:creationId xmlns:a16="http://schemas.microsoft.com/office/drawing/2014/main" id="{1687CD14-C34D-4581-8652-D63164E76EF7}"/>
                </a:ext>
              </a:extLst>
            </p:cNvPr>
            <p:cNvSpPr/>
            <p:nvPr/>
          </p:nvSpPr>
          <p:spPr>
            <a:xfrm>
              <a:off x="3303548" y="2739995"/>
              <a:ext cx="720080" cy="648072"/>
            </a:xfrm>
            <a:prstGeom prst="rect">
              <a:avLst/>
            </a:prstGeom>
            <a:solidFill>
              <a:srgbClr val="F79646">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high N</a:t>
              </a:r>
            </a:p>
          </p:txBody>
        </p:sp>
      </p:grpSp>
      <p:pic>
        <p:nvPicPr>
          <p:cNvPr id="69" name="Image 68">
            <a:extLst>
              <a:ext uri="{FF2B5EF4-FFF2-40B4-BE49-F238E27FC236}">
                <a16:creationId xmlns:a16="http://schemas.microsoft.com/office/drawing/2014/main" id="{DA7DE163-5C34-4D1F-9AD2-6BD517029A19}"/>
              </a:ext>
            </a:extLst>
          </p:cNvPr>
          <p:cNvPicPr/>
          <p:nvPr/>
        </p:nvPicPr>
        <p:blipFill rotWithShape="1">
          <a:blip r:embed="rId2" cstate="print">
            <a:extLst>
              <a:ext uri="{28A0092B-C50C-407E-A947-70E740481C1C}">
                <a14:useLocalDpi xmlns:a14="http://schemas.microsoft.com/office/drawing/2010/main" val="0"/>
              </a:ext>
            </a:extLst>
          </a:blip>
          <a:srcRect/>
          <a:stretch/>
        </p:blipFill>
        <p:spPr>
          <a:xfrm>
            <a:off x="2103488" y="4997634"/>
            <a:ext cx="1522512" cy="1321705"/>
          </a:xfrm>
          <a:prstGeom prst="rect">
            <a:avLst/>
          </a:prstGeom>
          <a:ln>
            <a:noFill/>
          </a:ln>
        </p:spPr>
      </p:pic>
      <p:grpSp>
        <p:nvGrpSpPr>
          <p:cNvPr id="23" name="Groupe 22">
            <a:extLst>
              <a:ext uri="{FF2B5EF4-FFF2-40B4-BE49-F238E27FC236}">
                <a16:creationId xmlns:a16="http://schemas.microsoft.com/office/drawing/2014/main" id="{656D994F-254D-40E4-B86E-4667CF2D8084}"/>
              </a:ext>
            </a:extLst>
          </p:cNvPr>
          <p:cNvGrpSpPr/>
          <p:nvPr/>
        </p:nvGrpSpPr>
        <p:grpSpPr>
          <a:xfrm>
            <a:off x="6847568" y="1912525"/>
            <a:ext cx="1878935" cy="1530385"/>
            <a:chOff x="6847568" y="1513136"/>
            <a:chExt cx="1878935" cy="1530385"/>
          </a:xfrm>
        </p:grpSpPr>
        <p:sp>
          <p:nvSpPr>
            <p:cNvPr id="71" name="Carré corné 27">
              <a:extLst>
                <a:ext uri="{FF2B5EF4-FFF2-40B4-BE49-F238E27FC236}">
                  <a16:creationId xmlns:a16="http://schemas.microsoft.com/office/drawing/2014/main" id="{B3F842DA-B208-4D07-94E7-A6F5045CE120}"/>
                </a:ext>
              </a:extLst>
            </p:cNvPr>
            <p:cNvSpPr/>
            <p:nvPr/>
          </p:nvSpPr>
          <p:spPr>
            <a:xfrm>
              <a:off x="6847568" y="1513136"/>
              <a:ext cx="1878935" cy="1530385"/>
            </a:xfrm>
            <a:prstGeom prst="foldedCorner">
              <a:avLst>
                <a:gd name="adj" fmla="val 12287"/>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Rectangle 71">
              <a:extLst>
                <a:ext uri="{FF2B5EF4-FFF2-40B4-BE49-F238E27FC236}">
                  <a16:creationId xmlns:a16="http://schemas.microsoft.com/office/drawing/2014/main" id="{98C4A739-767F-4D46-B1E6-BE129F424E0F}"/>
                </a:ext>
              </a:extLst>
            </p:cNvPr>
            <p:cNvSpPr/>
            <p:nvPr/>
          </p:nvSpPr>
          <p:spPr>
            <a:xfrm>
              <a:off x="6925941" y="1583787"/>
              <a:ext cx="720080" cy="648072"/>
            </a:xfrm>
            <a:prstGeom prst="rect">
              <a:avLst/>
            </a:prstGeom>
            <a:solidFill>
              <a:srgbClr val="F79646">
                <a:lumMod val="60000"/>
                <a:lumOff val="4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high N</a:t>
              </a:r>
            </a:p>
          </p:txBody>
        </p:sp>
        <p:sp>
          <p:nvSpPr>
            <p:cNvPr id="73" name="Rectangle 72">
              <a:extLst>
                <a:ext uri="{FF2B5EF4-FFF2-40B4-BE49-F238E27FC236}">
                  <a16:creationId xmlns:a16="http://schemas.microsoft.com/office/drawing/2014/main" id="{1074DB90-7BA0-4105-9B0D-BFBC4EEE8904}"/>
                </a:ext>
              </a:extLst>
            </p:cNvPr>
            <p:cNvSpPr/>
            <p:nvPr/>
          </p:nvSpPr>
          <p:spPr>
            <a:xfrm>
              <a:off x="7737836" y="1583787"/>
              <a:ext cx="720080" cy="648072"/>
            </a:xfrm>
            <a:prstGeom prst="rect">
              <a:avLst/>
            </a:prstGeom>
            <a:solidFill>
              <a:srgbClr val="FFFF6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Charger x high N</a:t>
              </a:r>
            </a:p>
          </p:txBody>
        </p:sp>
        <p:sp>
          <p:nvSpPr>
            <p:cNvPr id="74" name="Rectangle 73">
              <a:extLst>
                <a:ext uri="{FF2B5EF4-FFF2-40B4-BE49-F238E27FC236}">
                  <a16:creationId xmlns:a16="http://schemas.microsoft.com/office/drawing/2014/main" id="{379B8693-E3BC-4EF3-BA15-1CB3DD85938D}"/>
                </a:ext>
              </a:extLst>
            </p:cNvPr>
            <p:cNvSpPr/>
            <p:nvPr/>
          </p:nvSpPr>
          <p:spPr>
            <a:xfrm>
              <a:off x="7737836" y="2305271"/>
              <a:ext cx="720080" cy="648072"/>
            </a:xfrm>
            <a:prstGeom prst="rect">
              <a:avLst/>
            </a:prstGeom>
            <a:solidFill>
              <a:srgbClr val="FFFF99"/>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Charger x </a:t>
              </a:r>
              <a:r>
                <a:rPr kumimoji="0" lang="fr-FR" sz="1100" b="0" i="0" u="none" strike="noStrike" kern="0" cap="none" spc="0" normalizeH="0" baseline="0" noProof="0" dirty="0" err="1">
                  <a:ln>
                    <a:noFill/>
                  </a:ln>
                  <a:solidFill>
                    <a:prstClr val="black"/>
                  </a:solidFill>
                  <a:effectLst/>
                  <a:uLnTx/>
                  <a:uFillTx/>
                  <a:latin typeface="Calibri"/>
                  <a:ea typeface="+mn-ea"/>
                  <a:cs typeface="+mn-cs"/>
                </a:rPr>
                <a:t>low</a:t>
              </a:r>
              <a:r>
                <a:rPr kumimoji="0" lang="fr-FR" sz="1100" b="0" i="0" u="none" strike="noStrike" kern="0" cap="none" spc="0" normalizeH="0" baseline="0" noProof="0" dirty="0">
                  <a:ln>
                    <a:noFill/>
                  </a:ln>
                  <a:solidFill>
                    <a:prstClr val="black"/>
                  </a:solidFill>
                  <a:effectLst/>
                  <a:uLnTx/>
                  <a:uFillTx/>
                  <a:latin typeface="Calibri"/>
                  <a:ea typeface="+mn-ea"/>
                  <a:cs typeface="+mn-cs"/>
                </a:rPr>
                <a:t> input</a:t>
              </a:r>
            </a:p>
          </p:txBody>
        </p:sp>
        <p:sp>
          <p:nvSpPr>
            <p:cNvPr id="75" name="Rectangle 74">
              <a:extLst>
                <a:ext uri="{FF2B5EF4-FFF2-40B4-BE49-F238E27FC236}">
                  <a16:creationId xmlns:a16="http://schemas.microsoft.com/office/drawing/2014/main" id="{910C31D2-3AEA-4F57-AE67-3DCB5FBB571D}"/>
                </a:ext>
              </a:extLst>
            </p:cNvPr>
            <p:cNvSpPr/>
            <p:nvPr/>
          </p:nvSpPr>
          <p:spPr>
            <a:xfrm>
              <a:off x="6925941" y="2304774"/>
              <a:ext cx="720080" cy="648072"/>
            </a:xfrm>
            <a:prstGeom prst="rect">
              <a:avLst/>
            </a:prstGeom>
            <a:solidFill>
              <a:srgbClr val="F79646">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prstClr val="black"/>
                  </a:solidFill>
                  <a:effectLst/>
                  <a:uLnTx/>
                  <a:uFillTx/>
                  <a:latin typeface="Calibri"/>
                  <a:ea typeface="+mn-ea"/>
                  <a:cs typeface="+mn-cs"/>
                </a:rPr>
                <a:t>Soissons x </a:t>
              </a:r>
              <a:r>
                <a:rPr kumimoji="0" lang="fr-FR" sz="1100" b="0" i="0" u="none" strike="noStrike" kern="0" cap="none" spc="0" normalizeH="0" baseline="0" noProof="0" dirty="0" err="1">
                  <a:ln>
                    <a:noFill/>
                  </a:ln>
                  <a:solidFill>
                    <a:prstClr val="black"/>
                  </a:solidFill>
                  <a:effectLst/>
                  <a:uLnTx/>
                  <a:uFillTx/>
                  <a:latin typeface="Calibri"/>
                  <a:ea typeface="+mn-ea"/>
                  <a:cs typeface="+mn-cs"/>
                </a:rPr>
                <a:t>low</a:t>
              </a:r>
              <a:r>
                <a:rPr kumimoji="0" lang="fr-FR" sz="1100" b="0" i="0" u="none" strike="noStrike" kern="0" cap="none" spc="0" normalizeH="0" baseline="0" noProof="0" dirty="0">
                  <a:ln>
                    <a:noFill/>
                  </a:ln>
                  <a:solidFill>
                    <a:prstClr val="black"/>
                  </a:solidFill>
                  <a:effectLst/>
                  <a:uLnTx/>
                  <a:uFillTx/>
                  <a:latin typeface="Calibri"/>
                  <a:ea typeface="+mn-ea"/>
                  <a:cs typeface="+mn-cs"/>
                </a:rPr>
                <a:t> input</a:t>
              </a:r>
            </a:p>
          </p:txBody>
        </p:sp>
      </p:grpSp>
      <p:graphicFrame>
        <p:nvGraphicFramePr>
          <p:cNvPr id="76" name="Tableau 75">
            <a:extLst>
              <a:ext uri="{FF2B5EF4-FFF2-40B4-BE49-F238E27FC236}">
                <a16:creationId xmlns:a16="http://schemas.microsoft.com/office/drawing/2014/main" id="{4FC9BA2C-AB57-42DF-81F3-B5B99D84A083}"/>
              </a:ext>
            </a:extLst>
          </p:cNvPr>
          <p:cNvGraphicFramePr>
            <a:graphicFrameLocks noGrp="1"/>
          </p:cNvGraphicFramePr>
          <p:nvPr/>
        </p:nvGraphicFramePr>
        <p:xfrm>
          <a:off x="6282356" y="4019385"/>
          <a:ext cx="2910959" cy="609600"/>
        </p:xfrm>
        <a:graphic>
          <a:graphicData uri="http://schemas.openxmlformats.org/drawingml/2006/table">
            <a:tbl>
              <a:tblPr firstRow="1" bandRow="1">
                <a:tableStyleId>{5A111915-BE36-4E01-A7E5-04B1672EAD32}</a:tableStyleId>
              </a:tblPr>
              <a:tblGrid>
                <a:gridCol w="944880">
                  <a:extLst>
                    <a:ext uri="{9D8B030D-6E8A-4147-A177-3AD203B41FA5}">
                      <a16:colId xmlns:a16="http://schemas.microsoft.com/office/drawing/2014/main" val="20000"/>
                    </a:ext>
                  </a:extLst>
                </a:gridCol>
                <a:gridCol w="987616">
                  <a:extLst>
                    <a:ext uri="{9D8B030D-6E8A-4147-A177-3AD203B41FA5}">
                      <a16:colId xmlns:a16="http://schemas.microsoft.com/office/drawing/2014/main" val="20001"/>
                    </a:ext>
                  </a:extLst>
                </a:gridCol>
                <a:gridCol w="978463">
                  <a:extLst>
                    <a:ext uri="{9D8B030D-6E8A-4147-A177-3AD203B41FA5}">
                      <a16:colId xmlns:a16="http://schemas.microsoft.com/office/drawing/2014/main" val="20002"/>
                    </a:ext>
                  </a:extLst>
                </a:gridCol>
              </a:tblGrid>
              <a:tr h="153889">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r>
                        <a:rPr lang="fr-FR" sz="1400" dirty="0" err="1"/>
                        <a:t>Genotype</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r>
                        <a:rPr lang="fr-FR" sz="1400" dirty="0" err="1"/>
                        <a:t>Treatment</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r>
                        <a:rPr lang="fr-FR" sz="1400" dirty="0"/>
                        <a:t>Fusariose</a:t>
                      </a:r>
                      <a:endParaRPr lang="fr-FR" sz="1400" dirty="0">
                        <a:latin typeface="+mn-lt"/>
                      </a:endParaRPr>
                    </a:p>
                  </a:txBody>
                  <a:tcPr/>
                </a:tc>
                <a:extLst>
                  <a:ext uri="{0D108BD9-81ED-4DB2-BD59-A6C34878D82A}">
                    <a16:rowId xmlns:a16="http://schemas.microsoft.com/office/drawing/2014/main" val="10000"/>
                  </a:ext>
                </a:extLst>
              </a:tr>
              <a:tr h="15388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Soissons</a:t>
                      </a:r>
                      <a:endParaRPr lang="fr-FR" sz="1400" dirty="0">
                        <a:latin typeface="+mn-lt"/>
                      </a:endParaRP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err="1"/>
                        <a:t>low</a:t>
                      </a:r>
                      <a:r>
                        <a:rPr lang="fr-FR" sz="1400" dirty="0"/>
                        <a:t> input</a:t>
                      </a:r>
                      <a:endParaRPr lang="fr-FR" sz="1400" dirty="0">
                        <a:latin typeface="+mn-lt"/>
                      </a:endParaRP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6</a:t>
                      </a:r>
                      <a:endParaRPr lang="fr-FR" sz="1400" dirty="0">
                        <a:latin typeface="+mn-lt"/>
                      </a:endParaRPr>
                    </a:p>
                  </a:txBody>
                  <a:tcPr/>
                </a:tc>
                <a:extLst>
                  <a:ext uri="{0D108BD9-81ED-4DB2-BD59-A6C34878D82A}">
                    <a16:rowId xmlns:a16="http://schemas.microsoft.com/office/drawing/2014/main" val="10001"/>
                  </a:ext>
                </a:extLst>
              </a:tr>
            </a:tbl>
          </a:graphicData>
        </a:graphic>
      </p:graphicFrame>
      <p:grpSp>
        <p:nvGrpSpPr>
          <p:cNvPr id="25" name="Groupe 24">
            <a:extLst>
              <a:ext uri="{FF2B5EF4-FFF2-40B4-BE49-F238E27FC236}">
                <a16:creationId xmlns:a16="http://schemas.microsoft.com/office/drawing/2014/main" id="{A3A43FBC-F57B-4003-A8EC-AE1427E4E44C}"/>
              </a:ext>
            </a:extLst>
          </p:cNvPr>
          <p:cNvGrpSpPr/>
          <p:nvPr/>
        </p:nvGrpSpPr>
        <p:grpSpPr>
          <a:xfrm>
            <a:off x="4288792" y="2324699"/>
            <a:ext cx="2360611" cy="475137"/>
            <a:chOff x="4288792" y="1925310"/>
            <a:chExt cx="2360611" cy="475137"/>
          </a:xfrm>
        </p:grpSpPr>
        <p:sp>
          <p:nvSpPr>
            <p:cNvPr id="4" name="ZoneTexte 3">
              <a:extLst>
                <a:ext uri="{FF2B5EF4-FFF2-40B4-BE49-F238E27FC236}">
                  <a16:creationId xmlns:a16="http://schemas.microsoft.com/office/drawing/2014/main" id="{19855DAC-D173-FE43-9815-8756B6CE7CC0}"/>
                </a:ext>
              </a:extLst>
            </p:cNvPr>
            <p:cNvSpPr txBox="1"/>
            <p:nvPr/>
          </p:nvSpPr>
          <p:spPr>
            <a:xfrm>
              <a:off x="4338286" y="1925310"/>
              <a:ext cx="2220544" cy="369332"/>
            </a:xfrm>
            <a:prstGeom prst="rect">
              <a:avLst/>
            </a:prstGeom>
            <a:noFill/>
          </p:spPr>
          <p:txBody>
            <a:bodyPr wrap="none" rtlCol="0">
              <a:spAutoFit/>
            </a:bodyPr>
            <a:lstStyle/>
            <a:p>
              <a:r>
                <a:rPr lang="fr-FR" dirty="0" err="1"/>
                <a:t>Derivation</a:t>
              </a:r>
              <a:r>
                <a:rPr lang="fr-FR" dirty="0"/>
                <a:t>, </a:t>
              </a:r>
              <a:r>
                <a:rPr lang="fr-FR" dirty="0" err="1"/>
                <a:t>Reduction</a:t>
              </a:r>
              <a:endParaRPr lang="fr-FR" dirty="0"/>
            </a:p>
          </p:txBody>
        </p:sp>
        <p:sp>
          <p:nvSpPr>
            <p:cNvPr id="77" name="Flèche droite 34">
              <a:extLst>
                <a:ext uri="{FF2B5EF4-FFF2-40B4-BE49-F238E27FC236}">
                  <a16:creationId xmlns:a16="http://schemas.microsoft.com/office/drawing/2014/main" id="{8D04E4B4-77D8-4816-BABC-71BF2AB6F203}"/>
                </a:ext>
              </a:extLst>
            </p:cNvPr>
            <p:cNvSpPr/>
            <p:nvPr/>
          </p:nvSpPr>
          <p:spPr>
            <a:xfrm>
              <a:off x="4288792" y="2228314"/>
              <a:ext cx="2360611" cy="172133"/>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graphicFrame>
        <p:nvGraphicFramePr>
          <p:cNvPr id="79" name="Tableau 78">
            <a:extLst>
              <a:ext uri="{FF2B5EF4-FFF2-40B4-BE49-F238E27FC236}">
                <a16:creationId xmlns:a16="http://schemas.microsoft.com/office/drawing/2014/main" id="{F59F3EF8-9839-4B4B-B6B5-A4842FFBA7A1}"/>
              </a:ext>
            </a:extLst>
          </p:cNvPr>
          <p:cNvGraphicFramePr>
            <a:graphicFrameLocks noGrp="1"/>
          </p:cNvGraphicFramePr>
          <p:nvPr/>
        </p:nvGraphicFramePr>
        <p:xfrm>
          <a:off x="206483" y="3969849"/>
          <a:ext cx="5316523" cy="914400"/>
        </p:xfrm>
        <a:graphic>
          <a:graphicData uri="http://schemas.openxmlformats.org/drawingml/2006/table">
            <a:tbl>
              <a:tblPr firstRow="1" bandRow="1">
                <a:tableStyleId>{912C8C85-51F0-491E-9774-3900AFEF0FD7}</a:tableStyleId>
              </a:tblPr>
              <a:tblGrid>
                <a:gridCol w="913993">
                  <a:extLst>
                    <a:ext uri="{9D8B030D-6E8A-4147-A177-3AD203B41FA5}">
                      <a16:colId xmlns:a16="http://schemas.microsoft.com/office/drawing/2014/main" val="20000"/>
                    </a:ext>
                  </a:extLst>
                </a:gridCol>
                <a:gridCol w="955332">
                  <a:extLst>
                    <a:ext uri="{9D8B030D-6E8A-4147-A177-3AD203B41FA5}">
                      <a16:colId xmlns:a16="http://schemas.microsoft.com/office/drawing/2014/main" val="20001"/>
                    </a:ext>
                  </a:extLst>
                </a:gridCol>
                <a:gridCol w="956684">
                  <a:extLst>
                    <a:ext uri="{9D8B030D-6E8A-4147-A177-3AD203B41FA5}">
                      <a16:colId xmlns:a16="http://schemas.microsoft.com/office/drawing/2014/main" val="3238174447"/>
                    </a:ext>
                  </a:extLst>
                </a:gridCol>
                <a:gridCol w="1047591">
                  <a:extLst>
                    <a:ext uri="{9D8B030D-6E8A-4147-A177-3AD203B41FA5}">
                      <a16:colId xmlns:a16="http://schemas.microsoft.com/office/drawing/2014/main" val="4005074759"/>
                    </a:ext>
                  </a:extLst>
                </a:gridCol>
                <a:gridCol w="487646">
                  <a:extLst>
                    <a:ext uri="{9D8B030D-6E8A-4147-A177-3AD203B41FA5}">
                      <a16:colId xmlns:a16="http://schemas.microsoft.com/office/drawing/2014/main" val="20002"/>
                    </a:ext>
                  </a:extLst>
                </a:gridCol>
                <a:gridCol w="955277">
                  <a:extLst>
                    <a:ext uri="{9D8B030D-6E8A-4147-A177-3AD203B41FA5}">
                      <a16:colId xmlns:a16="http://schemas.microsoft.com/office/drawing/2014/main" val="20003"/>
                    </a:ext>
                  </a:extLst>
                </a:gridCol>
              </a:tblGrid>
              <a:tr h="123111">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err="1"/>
                        <a:t>Genotype</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err="1"/>
                        <a:t>Treatment</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a:t>N</a:t>
                      </a:r>
                      <a:r>
                        <a:rPr lang="fr-FR" sz="1400" baseline="0" dirty="0"/>
                        <a:t> input</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a:t>Date</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err="1"/>
                        <a:t>Rep</a:t>
                      </a:r>
                      <a:endParaRPr lang="fr-FR" sz="1400" dirty="0">
                        <a:latin typeface="+mn-lt"/>
                      </a:endParaRPr>
                    </a:p>
                  </a:txBody>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algn="ctr"/>
                      <a:r>
                        <a:rPr lang="fr-FR" sz="1400" dirty="0"/>
                        <a:t>Fusariose</a:t>
                      </a:r>
                      <a:endParaRPr lang="fr-FR" sz="1400" dirty="0">
                        <a:latin typeface="+mn-lt"/>
                      </a:endParaRPr>
                    </a:p>
                  </a:txBody>
                  <a:tcPr/>
                </a:tc>
                <a:extLst>
                  <a:ext uri="{0D108BD9-81ED-4DB2-BD59-A6C34878D82A}">
                    <a16:rowId xmlns:a16="http://schemas.microsoft.com/office/drawing/2014/main" val="10000"/>
                  </a:ext>
                </a:extLst>
              </a:tr>
              <a:tr h="1231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Soissons</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err="1"/>
                        <a:t>low</a:t>
                      </a:r>
                      <a:r>
                        <a:rPr lang="fr-FR" sz="1400" dirty="0"/>
                        <a:t> input</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fr-FR" sz="1400" u="none" strike="noStrike" dirty="0">
                          <a:effectLst/>
                        </a:rPr>
                        <a:t>15,32253129</a:t>
                      </a:r>
                      <a:endParaRPr lang="fr-FR" sz="1400" b="0" i="0" u="none" strike="noStrike" dirty="0">
                        <a:effectLst/>
                        <a:latin typeface="+mn-l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15/11/2011</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1</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5</a:t>
                      </a:r>
                      <a:endParaRPr lang="fr-FR" sz="1400" dirty="0">
                        <a:latin typeface="+mn-lt"/>
                      </a:endParaRPr>
                    </a:p>
                  </a:txBody>
                  <a:tcPr anchor="ctr"/>
                </a:tc>
                <a:extLst>
                  <a:ext uri="{0D108BD9-81ED-4DB2-BD59-A6C34878D82A}">
                    <a16:rowId xmlns:a16="http://schemas.microsoft.com/office/drawing/2014/main" val="10001"/>
                  </a:ext>
                </a:extLst>
              </a:tr>
              <a:tr h="1231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Soissons</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err="1"/>
                        <a:t>low</a:t>
                      </a:r>
                      <a:r>
                        <a:rPr lang="fr-FR" sz="1400" dirty="0"/>
                        <a:t> input</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fr-FR" sz="1400" u="none" strike="noStrike" dirty="0">
                          <a:effectLst/>
                        </a:rPr>
                        <a:t>15,31430556</a:t>
                      </a:r>
                      <a:endParaRPr lang="fr-FR" sz="1400" b="0" i="0" u="none" strike="noStrike" dirty="0">
                        <a:effectLst/>
                        <a:latin typeface="+mn-lt"/>
                      </a:endParaRPr>
                    </a:p>
                  </a:txBody>
                  <a:tcPr marL="0" marR="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16/11/2011</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2</a:t>
                      </a:r>
                      <a:endParaRPr lang="fr-FR" sz="1400" dirty="0">
                        <a:latin typeface="+mn-lt"/>
                      </a:endParaRPr>
                    </a:p>
                  </a:txBody>
                  <a:tcPr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t>7</a:t>
                      </a:r>
                      <a:endParaRPr lang="fr-FR" sz="1400" dirty="0">
                        <a:latin typeface="+mn-lt"/>
                      </a:endParaRPr>
                    </a:p>
                  </a:txBody>
                  <a:tcPr anchor="ctr"/>
                </a:tc>
                <a:extLst>
                  <a:ext uri="{0D108BD9-81ED-4DB2-BD59-A6C34878D82A}">
                    <a16:rowId xmlns:a16="http://schemas.microsoft.com/office/drawing/2014/main" val="10002"/>
                  </a:ext>
                </a:extLst>
              </a:tr>
            </a:tbl>
          </a:graphicData>
        </a:graphic>
      </p:graphicFrame>
      <p:pic>
        <p:nvPicPr>
          <p:cNvPr id="80" name="Image 79">
            <a:extLst>
              <a:ext uri="{FF2B5EF4-FFF2-40B4-BE49-F238E27FC236}">
                <a16:creationId xmlns:a16="http://schemas.microsoft.com/office/drawing/2014/main" id="{9CE4430D-E5E5-481E-9E39-B2742EBD42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587322" y="4997634"/>
            <a:ext cx="2301026" cy="1476164"/>
          </a:xfrm>
          <a:prstGeom prst="rect">
            <a:avLst/>
          </a:prstGeom>
        </p:spPr>
      </p:pic>
      <p:sp>
        <p:nvSpPr>
          <p:cNvPr id="18" name="Organigramme : Multidocument 17">
            <a:extLst>
              <a:ext uri="{FF2B5EF4-FFF2-40B4-BE49-F238E27FC236}">
                <a16:creationId xmlns:a16="http://schemas.microsoft.com/office/drawing/2014/main" id="{E3946AB7-56D9-4EAC-B335-72BEA8F78610}"/>
              </a:ext>
            </a:extLst>
          </p:cNvPr>
          <p:cNvSpPr/>
          <p:nvPr/>
        </p:nvSpPr>
        <p:spPr>
          <a:xfrm>
            <a:off x="10530434" y="1459002"/>
            <a:ext cx="1228565" cy="2501862"/>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100" dirty="0" err="1">
                <a:solidFill>
                  <a:schemeClr val="tx1"/>
                </a:solidFill>
                <a:latin typeface="Courier New" panose="02070309020205020404" pitchFamily="49" charset="0"/>
                <a:cs typeface="Courier New" panose="02070309020205020404" pitchFamily="49" charset="0"/>
              </a:rPr>
              <a:t>Variety</a:t>
            </a:r>
            <a:r>
              <a:rPr lang="fr-FR" sz="1100" dirty="0">
                <a:solidFill>
                  <a:schemeClr val="tx1"/>
                </a:solidFill>
                <a:latin typeface="Courier New" panose="02070309020205020404" pitchFamily="49" charset="0"/>
                <a:cs typeface="Courier New" panose="02070309020205020404" pitchFamily="49" charset="0"/>
              </a:rPr>
              <a:t> charger </a:t>
            </a:r>
            <a:r>
              <a:rPr lang="fr-FR" sz="1100" dirty="0" err="1">
                <a:solidFill>
                  <a:schemeClr val="tx1"/>
                </a:solidFill>
                <a:latin typeface="Courier New" panose="02070309020205020404" pitchFamily="49" charset="0"/>
                <a:cs typeface="Courier New" panose="02070309020205020404" pitchFamily="49" charset="0"/>
              </a:rPr>
              <a:t>is</a:t>
            </a:r>
            <a:r>
              <a:rPr lang="fr-FR" sz="1100" dirty="0">
                <a:solidFill>
                  <a:schemeClr val="tx1"/>
                </a:solidFill>
                <a:latin typeface="Courier New" panose="02070309020205020404" pitchFamily="49" charset="0"/>
                <a:cs typeface="Courier New" panose="02070309020205020404" pitchFamily="49" charset="0"/>
              </a:rPr>
              <a:t> </a:t>
            </a:r>
            <a:r>
              <a:rPr lang="fr-FR" sz="1100" dirty="0" err="1">
                <a:solidFill>
                  <a:schemeClr val="tx1"/>
                </a:solidFill>
                <a:latin typeface="Courier New" panose="02070309020205020404" pitchFamily="49" charset="0"/>
                <a:cs typeface="Courier New" panose="02070309020205020404" pitchFamily="49" charset="0"/>
              </a:rPr>
              <a:t>resistant</a:t>
            </a:r>
            <a:r>
              <a:rPr lang="fr-FR" sz="1100" dirty="0">
                <a:solidFill>
                  <a:schemeClr val="tx1"/>
                </a:solidFill>
                <a:latin typeface="Courier New" panose="02070309020205020404" pitchFamily="49" charset="0"/>
                <a:cs typeface="Courier New" panose="02070309020205020404" pitchFamily="49" charset="0"/>
              </a:rPr>
              <a:t> to fusariose </a:t>
            </a:r>
            <a:r>
              <a:rPr lang="fr-FR" sz="1100" dirty="0" err="1">
                <a:solidFill>
                  <a:schemeClr val="tx1"/>
                </a:solidFill>
                <a:latin typeface="Courier New" panose="02070309020205020404" pitchFamily="49" charset="0"/>
                <a:cs typeface="Courier New" panose="02070309020205020404" pitchFamily="49" charset="0"/>
              </a:rPr>
              <a:t>under</a:t>
            </a:r>
            <a:r>
              <a:rPr lang="fr-FR" sz="1100" dirty="0">
                <a:solidFill>
                  <a:schemeClr val="tx1"/>
                </a:solidFill>
                <a:latin typeface="Courier New" panose="02070309020205020404" pitchFamily="49" charset="0"/>
                <a:cs typeface="Courier New" panose="02070309020205020404" pitchFamily="49" charset="0"/>
              </a:rPr>
              <a:t> intensive cultural practice</a:t>
            </a:r>
          </a:p>
          <a:p>
            <a:pPr algn="ctr"/>
            <a:endParaRPr lang="en-US" sz="1100" dirty="0">
              <a:solidFill>
                <a:schemeClr val="tx1"/>
              </a:solidFill>
              <a:latin typeface="Courier New" panose="02070309020205020404" pitchFamily="49" charset="0"/>
              <a:cs typeface="Courier New" panose="02070309020205020404" pitchFamily="49" charset="0"/>
            </a:endParaRPr>
          </a:p>
        </p:txBody>
      </p:sp>
      <p:grpSp>
        <p:nvGrpSpPr>
          <p:cNvPr id="22" name="Groupe 21">
            <a:extLst>
              <a:ext uri="{FF2B5EF4-FFF2-40B4-BE49-F238E27FC236}">
                <a16:creationId xmlns:a16="http://schemas.microsoft.com/office/drawing/2014/main" id="{E46ACAF2-2AF1-41B1-B89D-CB4CB88CB195}"/>
              </a:ext>
            </a:extLst>
          </p:cNvPr>
          <p:cNvGrpSpPr/>
          <p:nvPr/>
        </p:nvGrpSpPr>
        <p:grpSpPr>
          <a:xfrm>
            <a:off x="8925132" y="2325570"/>
            <a:ext cx="1411560" cy="474267"/>
            <a:chOff x="8925132" y="1926181"/>
            <a:chExt cx="1411560" cy="474267"/>
          </a:xfrm>
        </p:grpSpPr>
        <p:sp>
          <p:nvSpPr>
            <p:cNvPr id="82" name="ZoneTexte 81">
              <a:extLst>
                <a:ext uri="{FF2B5EF4-FFF2-40B4-BE49-F238E27FC236}">
                  <a16:creationId xmlns:a16="http://schemas.microsoft.com/office/drawing/2014/main" id="{FAC8A14E-591F-4CBD-88F4-B0531C27DDC9}"/>
                </a:ext>
              </a:extLst>
            </p:cNvPr>
            <p:cNvSpPr txBox="1"/>
            <p:nvPr/>
          </p:nvSpPr>
          <p:spPr>
            <a:xfrm>
              <a:off x="8974625" y="1926181"/>
              <a:ext cx="1230593" cy="369332"/>
            </a:xfrm>
            <a:prstGeom prst="rect">
              <a:avLst/>
            </a:prstGeom>
            <a:noFill/>
          </p:spPr>
          <p:txBody>
            <a:bodyPr wrap="none" rtlCol="0">
              <a:spAutoFit/>
            </a:bodyPr>
            <a:lstStyle/>
            <a:p>
              <a:r>
                <a:rPr lang="fr-FR" dirty="0"/>
                <a:t>Publication</a:t>
              </a:r>
            </a:p>
          </p:txBody>
        </p:sp>
        <p:sp>
          <p:nvSpPr>
            <p:cNvPr id="83" name="Flèche droite 34">
              <a:extLst>
                <a:ext uri="{FF2B5EF4-FFF2-40B4-BE49-F238E27FC236}">
                  <a16:creationId xmlns:a16="http://schemas.microsoft.com/office/drawing/2014/main" id="{96A999BD-33FA-4A72-98F3-86C32B40613D}"/>
                </a:ext>
              </a:extLst>
            </p:cNvPr>
            <p:cNvSpPr/>
            <p:nvPr/>
          </p:nvSpPr>
          <p:spPr>
            <a:xfrm>
              <a:off x="8925132" y="2229186"/>
              <a:ext cx="1411560" cy="171262"/>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grpSp>
      <p:graphicFrame>
        <p:nvGraphicFramePr>
          <p:cNvPr id="85" name="Diagramme 84">
            <a:extLst>
              <a:ext uri="{FF2B5EF4-FFF2-40B4-BE49-F238E27FC236}">
                <a16:creationId xmlns:a16="http://schemas.microsoft.com/office/drawing/2014/main" id="{CF3395C5-1A23-4653-92C5-BFB3D05CCB4C}"/>
              </a:ext>
            </a:extLst>
          </p:cNvPr>
          <p:cNvGraphicFramePr/>
          <p:nvPr/>
        </p:nvGraphicFramePr>
        <p:xfrm>
          <a:off x="615855" y="840948"/>
          <a:ext cx="11015807" cy="369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4" name="Image 33">
            <a:extLst>
              <a:ext uri="{FF2B5EF4-FFF2-40B4-BE49-F238E27FC236}">
                <a16:creationId xmlns:a16="http://schemas.microsoft.com/office/drawing/2014/main" id="{F183E96F-4AF6-4BA2-8420-CB12E41A6AE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61110" y="4453051"/>
            <a:ext cx="2196850" cy="746929"/>
          </a:xfrm>
          <a:prstGeom prst="rect">
            <a:avLst/>
          </a:prstGeom>
        </p:spPr>
      </p:pic>
      <p:sp>
        <p:nvSpPr>
          <p:cNvPr id="35" name="Rectangle 34">
            <a:extLst>
              <a:ext uri="{FF2B5EF4-FFF2-40B4-BE49-F238E27FC236}">
                <a16:creationId xmlns:a16="http://schemas.microsoft.com/office/drawing/2014/main" id="{E399A873-7312-4D4E-BE86-4DB2C37C43CF}"/>
              </a:ext>
            </a:extLst>
          </p:cNvPr>
          <p:cNvSpPr/>
          <p:nvPr/>
        </p:nvSpPr>
        <p:spPr>
          <a:xfrm>
            <a:off x="9861110" y="5304829"/>
            <a:ext cx="2301026" cy="861774"/>
          </a:xfrm>
          <a:prstGeom prst="rect">
            <a:avLst/>
          </a:prstGeom>
          <a:noFill/>
        </p:spPr>
        <p:txBody>
          <a:bodyPr wrap="square">
            <a:spAutoFit/>
          </a:bodyPr>
          <a:lstStyle/>
          <a:p>
            <a:r>
              <a:rPr lang="fr-FR" sz="1000" dirty="0">
                <a:latin typeface="Helvetica" charset="0"/>
              </a:rPr>
              <a:t>Wilkinson et al.</a:t>
            </a:r>
          </a:p>
          <a:p>
            <a:r>
              <a:rPr lang="fr-FR" sz="1000" b="1" dirty="0">
                <a:latin typeface="Helvetica" charset="0"/>
              </a:rPr>
              <a:t>The FAIR </a:t>
            </a:r>
            <a:r>
              <a:rPr lang="fr-FR" sz="1000" b="1" dirty="0" err="1">
                <a:latin typeface="Helvetica" charset="0"/>
              </a:rPr>
              <a:t>Guiding</a:t>
            </a:r>
            <a:r>
              <a:rPr lang="fr-FR" sz="1000" b="1" dirty="0">
                <a:latin typeface="Helvetica" charset="0"/>
              </a:rPr>
              <a:t> Principles for </a:t>
            </a:r>
            <a:r>
              <a:rPr lang="fr-FR" sz="1000" b="1" dirty="0" err="1">
                <a:latin typeface="Helvetica" charset="0"/>
              </a:rPr>
              <a:t>scientific</a:t>
            </a:r>
            <a:r>
              <a:rPr lang="fr-FR" sz="1000" b="1" dirty="0">
                <a:latin typeface="Helvetica" charset="0"/>
              </a:rPr>
              <a:t> data management and </a:t>
            </a:r>
            <a:r>
              <a:rPr lang="fr-FR" sz="1000" b="1" dirty="0" err="1">
                <a:latin typeface="Helvetica" charset="0"/>
              </a:rPr>
              <a:t>stewardship</a:t>
            </a:r>
            <a:r>
              <a:rPr lang="fr-FR" sz="1000" b="1" dirty="0">
                <a:latin typeface="Helvetica" charset="0"/>
              </a:rPr>
              <a:t>.</a:t>
            </a:r>
          </a:p>
          <a:p>
            <a:r>
              <a:rPr lang="fr-FR" sz="1000" i="1" dirty="0">
                <a:latin typeface="Helvetica" charset="0"/>
              </a:rPr>
              <a:t>Scientific Data 3 (2016)</a:t>
            </a:r>
          </a:p>
        </p:txBody>
      </p:sp>
    </p:spTree>
    <p:extLst>
      <p:ext uri="{BB962C8B-B14F-4D97-AF65-F5344CB8AC3E}">
        <p14:creationId xmlns:p14="http://schemas.microsoft.com/office/powerpoint/2010/main" val="675982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6686D964-16ED-F74E-9D40-883A83676BDB}"/>
              </a:ext>
            </a:extLst>
          </p:cNvPr>
          <p:cNvSpPr>
            <a:spLocks noGrp="1"/>
          </p:cNvSpPr>
          <p:nvPr>
            <p:ph type="title"/>
          </p:nvPr>
        </p:nvSpPr>
        <p:spPr/>
        <p:txBody>
          <a:bodyPr/>
          <a:lstStyle/>
          <a:p>
            <a:r>
              <a:rPr lang="fr-FR" dirty="0"/>
              <a:t>Challenges for </a:t>
            </a:r>
            <a:r>
              <a:rPr lang="fr-FR" dirty="0" err="1"/>
              <a:t>phenomics</a:t>
            </a:r>
            <a:r>
              <a:rPr lang="fr-FR" dirty="0"/>
              <a:t> data</a:t>
            </a:r>
          </a:p>
        </p:txBody>
      </p:sp>
      <p:graphicFrame>
        <p:nvGraphicFramePr>
          <p:cNvPr id="8" name="Diagramme 7">
            <a:extLst>
              <a:ext uri="{FF2B5EF4-FFF2-40B4-BE49-F238E27FC236}">
                <a16:creationId xmlns:a16="http://schemas.microsoft.com/office/drawing/2014/main" id="{AF702262-8FD5-4B47-A4C0-4855E9CA1B27}"/>
              </a:ext>
            </a:extLst>
          </p:cNvPr>
          <p:cNvGraphicFramePr/>
          <p:nvPr/>
        </p:nvGraphicFramePr>
        <p:xfrm>
          <a:off x="932312" y="611528"/>
          <a:ext cx="7837833" cy="6378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FAIDARE logo">
            <a:extLst>
              <a:ext uri="{FF2B5EF4-FFF2-40B4-BE49-F238E27FC236}">
                <a16:creationId xmlns:a16="http://schemas.microsoft.com/office/drawing/2014/main" id="{2153D376-74E9-E041-8E0F-2546E05950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0073" y="1531663"/>
            <a:ext cx="893223" cy="4912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DD0737-3065-ED42-B423-D3F540351F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6286" y="3078594"/>
            <a:ext cx="1356858" cy="4132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ge d'accueil de Portail Data INRAE">
            <a:extLst>
              <a:ext uri="{FF2B5EF4-FFF2-40B4-BE49-F238E27FC236}">
                <a16:creationId xmlns:a16="http://schemas.microsoft.com/office/drawing/2014/main" id="{4686CBFD-F199-5F43-964E-9A77C1D454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3296" y="3115560"/>
            <a:ext cx="1472783" cy="34418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6E3208E-762F-4A45-B026-C79EE38F8B2D}"/>
              </a:ext>
            </a:extLst>
          </p:cNvPr>
          <p:cNvSpPr/>
          <p:nvPr/>
        </p:nvSpPr>
        <p:spPr>
          <a:xfrm>
            <a:off x="9438566" y="930313"/>
            <a:ext cx="2118732" cy="646331"/>
          </a:xfrm>
          <a:prstGeom prst="rect">
            <a:avLst/>
          </a:prstGeom>
        </p:spPr>
        <p:txBody>
          <a:bodyPr wrap="square">
            <a:spAutoFit/>
          </a:bodyPr>
          <a:lstStyle/>
          <a:p>
            <a:pPr lvl="0"/>
            <a:endParaRPr lang="en-GB" dirty="0"/>
          </a:p>
          <a:p>
            <a:pPr lvl="0"/>
            <a:r>
              <a:rPr lang="en-GB" dirty="0"/>
              <a:t>Data portals</a:t>
            </a:r>
          </a:p>
        </p:txBody>
      </p:sp>
      <p:sp>
        <p:nvSpPr>
          <p:cNvPr id="26" name="Rectangle 25">
            <a:extLst>
              <a:ext uri="{FF2B5EF4-FFF2-40B4-BE49-F238E27FC236}">
                <a16:creationId xmlns:a16="http://schemas.microsoft.com/office/drawing/2014/main" id="{F7689B74-4F75-7149-920B-F01CBCAA51BD}"/>
              </a:ext>
            </a:extLst>
          </p:cNvPr>
          <p:cNvSpPr/>
          <p:nvPr/>
        </p:nvSpPr>
        <p:spPr>
          <a:xfrm>
            <a:off x="9877347" y="2480196"/>
            <a:ext cx="2118732" cy="646331"/>
          </a:xfrm>
          <a:prstGeom prst="rect">
            <a:avLst/>
          </a:prstGeom>
        </p:spPr>
        <p:txBody>
          <a:bodyPr wrap="square">
            <a:spAutoFit/>
          </a:bodyPr>
          <a:lstStyle/>
          <a:p>
            <a:pPr lvl="0"/>
            <a:endParaRPr lang="en-GB" dirty="0"/>
          </a:p>
          <a:p>
            <a:pPr lvl="0"/>
            <a:r>
              <a:rPr lang="en-GB" dirty="0"/>
              <a:t>Data Archive</a:t>
            </a:r>
            <a:r>
              <a:rPr lang="en-GB" b="1" dirty="0"/>
              <a:t>s</a:t>
            </a:r>
          </a:p>
        </p:txBody>
      </p:sp>
      <p:pic>
        <p:nvPicPr>
          <p:cNvPr id="27" name="Shape 144">
            <a:extLst>
              <a:ext uri="{FF2B5EF4-FFF2-40B4-BE49-F238E27FC236}">
                <a16:creationId xmlns:a16="http://schemas.microsoft.com/office/drawing/2014/main" id="{BE77D6C2-A519-D841-B76B-98CC96025FD2}"/>
              </a:ext>
            </a:extLst>
          </p:cNvPr>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8856223" y="4083516"/>
            <a:ext cx="1547699" cy="453803"/>
          </a:xfrm>
          <a:prstGeom prst="rect">
            <a:avLst/>
          </a:prstGeom>
          <a:noFill/>
          <a:ln>
            <a:noFill/>
          </a:ln>
        </p:spPr>
      </p:pic>
      <p:pic>
        <p:nvPicPr>
          <p:cNvPr id="28" name="Shape 164" descr="http://www.cropontology.org/images/Crop_Ontology_logo.png">
            <a:extLst>
              <a:ext uri="{FF2B5EF4-FFF2-40B4-BE49-F238E27FC236}">
                <a16:creationId xmlns:a16="http://schemas.microsoft.com/office/drawing/2014/main" id="{D8232460-E0D4-3249-B9C4-BC4951C54797}"/>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0449837" y="4022865"/>
            <a:ext cx="1619700" cy="572400"/>
          </a:xfrm>
          <a:prstGeom prst="rect">
            <a:avLst/>
          </a:prstGeom>
          <a:noFill/>
          <a:ln>
            <a:noFill/>
          </a:ln>
        </p:spPr>
      </p:pic>
      <p:pic>
        <p:nvPicPr>
          <p:cNvPr id="29" name="Image 28">
            <a:extLst>
              <a:ext uri="{FF2B5EF4-FFF2-40B4-BE49-F238E27FC236}">
                <a16:creationId xmlns:a16="http://schemas.microsoft.com/office/drawing/2014/main" id="{37D9E678-8B67-BA43-95D3-2D93F4AEDBE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926286" y="4578088"/>
            <a:ext cx="1506060" cy="386007"/>
          </a:xfrm>
          <a:prstGeom prst="rect">
            <a:avLst/>
          </a:prstGeom>
        </p:spPr>
      </p:pic>
      <p:pic>
        <p:nvPicPr>
          <p:cNvPr id="30" name="Picture 20" descr="FAO-logo">
            <a:hlinkClick r:id="rId13"/>
            <a:extLst>
              <a:ext uri="{FF2B5EF4-FFF2-40B4-BE49-F238E27FC236}">
                <a16:creationId xmlns:a16="http://schemas.microsoft.com/office/drawing/2014/main" id="{1D697A3C-EA62-6D48-9270-2FF3A6938835}"/>
              </a:ext>
            </a:extLst>
          </p:cNvPr>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b="-11010"/>
          <a:stretch/>
        </p:blipFill>
        <p:spPr bwMode="auto">
          <a:xfrm>
            <a:off x="10941848" y="4644237"/>
            <a:ext cx="419539" cy="433181"/>
          </a:xfrm>
          <a:prstGeom prst="rect">
            <a:avLst/>
          </a:prstGeom>
          <a:noFill/>
          <a:extLst>
            <a:ext uri="{909E8E84-426E-40DD-AFC4-6F175D3DCCD1}">
              <a14:hiddenFill xmlns:a14="http://schemas.microsoft.com/office/drawing/2010/main">
                <a:solidFill>
                  <a:srgbClr val="FFFFFF"/>
                </a:solidFill>
              </a14:hiddenFill>
            </a:ext>
          </a:extLst>
        </p:spPr>
      </p:pic>
      <p:sp>
        <p:nvSpPr>
          <p:cNvPr id="31" name="ZoneTexte 30">
            <a:extLst>
              <a:ext uri="{FF2B5EF4-FFF2-40B4-BE49-F238E27FC236}">
                <a16:creationId xmlns:a16="http://schemas.microsoft.com/office/drawing/2014/main" id="{9C7837C3-9499-8E4D-891B-A0191B48B893}"/>
              </a:ext>
            </a:extLst>
          </p:cNvPr>
          <p:cNvSpPr txBox="1"/>
          <p:nvPr/>
        </p:nvSpPr>
        <p:spPr>
          <a:xfrm>
            <a:off x="11341452" y="4656318"/>
            <a:ext cx="638316" cy="307777"/>
          </a:xfrm>
          <a:prstGeom prst="rect">
            <a:avLst/>
          </a:prstGeom>
          <a:noFill/>
        </p:spPr>
        <p:txBody>
          <a:bodyPr wrap="none" rtlCol="0">
            <a:spAutoFit/>
          </a:bodyPr>
          <a:lstStyle/>
          <a:p>
            <a:r>
              <a:rPr lang="fr-FR" sz="1400" dirty="0"/>
              <a:t>MCPD</a:t>
            </a:r>
          </a:p>
        </p:txBody>
      </p:sp>
      <p:sp>
        <p:nvSpPr>
          <p:cNvPr id="32" name="Rectangle 31">
            <a:extLst>
              <a:ext uri="{FF2B5EF4-FFF2-40B4-BE49-F238E27FC236}">
                <a16:creationId xmlns:a16="http://schemas.microsoft.com/office/drawing/2014/main" id="{4FC9437D-1371-0849-B14B-D0C933AD2233}"/>
              </a:ext>
            </a:extLst>
          </p:cNvPr>
          <p:cNvSpPr/>
          <p:nvPr/>
        </p:nvSpPr>
        <p:spPr>
          <a:xfrm>
            <a:off x="9541878" y="5525543"/>
            <a:ext cx="2118732" cy="369332"/>
          </a:xfrm>
          <a:prstGeom prst="rect">
            <a:avLst/>
          </a:prstGeom>
        </p:spPr>
        <p:txBody>
          <a:bodyPr wrap="square">
            <a:spAutoFit/>
          </a:bodyPr>
          <a:lstStyle/>
          <a:p>
            <a:pPr lvl="0"/>
            <a:r>
              <a:rPr lang="en-GB" dirty="0"/>
              <a:t>Platform IS</a:t>
            </a:r>
            <a:endParaRPr lang="en-GB" b="1" dirty="0"/>
          </a:p>
        </p:txBody>
      </p:sp>
      <p:pic>
        <p:nvPicPr>
          <p:cNvPr id="23" name="Image 22">
            <a:extLst>
              <a:ext uri="{FF2B5EF4-FFF2-40B4-BE49-F238E27FC236}">
                <a16:creationId xmlns:a16="http://schemas.microsoft.com/office/drawing/2014/main" id="{4114228F-F711-5846-85B8-E020F4DD0F35}"/>
              </a:ext>
            </a:extLst>
          </p:cNvPr>
          <p:cNvPicPr>
            <a:picLocks noChangeAspect="1"/>
          </p:cNvPicPr>
          <p:nvPr/>
        </p:nvPicPr>
        <p:blipFill>
          <a:blip r:embed="rId15"/>
          <a:stretch>
            <a:fillRect/>
          </a:stretch>
        </p:blipFill>
        <p:spPr>
          <a:xfrm>
            <a:off x="8926286" y="5891884"/>
            <a:ext cx="633141" cy="614519"/>
          </a:xfrm>
          <a:prstGeom prst="rect">
            <a:avLst/>
          </a:prstGeom>
        </p:spPr>
      </p:pic>
      <p:pic>
        <p:nvPicPr>
          <p:cNvPr id="24" name="Image 23">
            <a:extLst>
              <a:ext uri="{FF2B5EF4-FFF2-40B4-BE49-F238E27FC236}">
                <a16:creationId xmlns:a16="http://schemas.microsoft.com/office/drawing/2014/main" id="{A92602E4-2E5F-CD42-98A3-6C7674B5D861}"/>
              </a:ext>
            </a:extLst>
          </p:cNvPr>
          <p:cNvPicPr>
            <a:picLocks noChangeAspect="1"/>
          </p:cNvPicPr>
          <p:nvPr/>
        </p:nvPicPr>
        <p:blipFill rotWithShape="1">
          <a:blip r:embed="rId16"/>
          <a:srcRect l="9532" b="9322"/>
          <a:stretch/>
        </p:blipFill>
        <p:spPr>
          <a:xfrm>
            <a:off x="9715568" y="5882036"/>
            <a:ext cx="688354" cy="624367"/>
          </a:xfrm>
          <a:prstGeom prst="rect">
            <a:avLst/>
          </a:prstGeom>
        </p:spPr>
      </p:pic>
      <p:sp>
        <p:nvSpPr>
          <p:cNvPr id="25" name="ZoneTexte 24">
            <a:extLst>
              <a:ext uri="{FF2B5EF4-FFF2-40B4-BE49-F238E27FC236}">
                <a16:creationId xmlns:a16="http://schemas.microsoft.com/office/drawing/2014/main" id="{576173D7-7550-6F4F-842A-20C691C28952}"/>
              </a:ext>
            </a:extLst>
          </p:cNvPr>
          <p:cNvSpPr txBox="1"/>
          <p:nvPr/>
        </p:nvSpPr>
        <p:spPr>
          <a:xfrm>
            <a:off x="10523296" y="6031406"/>
            <a:ext cx="343364" cy="369332"/>
          </a:xfrm>
          <a:prstGeom prst="rect">
            <a:avLst/>
          </a:prstGeom>
          <a:noFill/>
        </p:spPr>
        <p:txBody>
          <a:bodyPr wrap="none" rtlCol="0">
            <a:spAutoFit/>
          </a:bodyPr>
          <a:lstStyle/>
          <a:p>
            <a:r>
              <a:rPr lang="fr-FR" dirty="0"/>
              <a:t>…</a:t>
            </a:r>
          </a:p>
        </p:txBody>
      </p:sp>
    </p:spTree>
    <p:extLst>
      <p:ext uri="{BB962C8B-B14F-4D97-AF65-F5344CB8AC3E}">
        <p14:creationId xmlns:p14="http://schemas.microsoft.com/office/powerpoint/2010/main" val="2550692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5DA528-EAE4-4A40-8452-DF3C09919AFF}"/>
              </a:ext>
            </a:extLst>
          </p:cNvPr>
          <p:cNvSpPr>
            <a:spLocks noGrp="1"/>
          </p:cNvSpPr>
          <p:nvPr>
            <p:ph type="title"/>
          </p:nvPr>
        </p:nvSpPr>
        <p:spPr/>
        <p:txBody>
          <a:bodyPr/>
          <a:lstStyle/>
          <a:p>
            <a:r>
              <a:rPr lang="fr-FR" dirty="0"/>
              <a:t>Data standards for FAIR</a:t>
            </a:r>
            <a:endParaRPr lang="en-US" dirty="0"/>
          </a:p>
        </p:txBody>
      </p:sp>
      <p:sp>
        <p:nvSpPr>
          <p:cNvPr id="4" name="Espace réservé du contenu 6">
            <a:extLst>
              <a:ext uri="{FF2B5EF4-FFF2-40B4-BE49-F238E27FC236}">
                <a16:creationId xmlns:a16="http://schemas.microsoft.com/office/drawing/2014/main" id="{295CD84B-5572-4062-B35A-E0AD81DB99CD}"/>
              </a:ext>
            </a:extLst>
          </p:cNvPr>
          <p:cNvSpPr txBox="1">
            <a:spLocks/>
          </p:cNvSpPr>
          <p:nvPr/>
        </p:nvSpPr>
        <p:spPr>
          <a:xfrm>
            <a:off x="5475761" y="540688"/>
            <a:ext cx="6297434" cy="2225522"/>
          </a:xfrm>
          <a:prstGeom prst="roundRect">
            <a:avLst>
              <a:gd name="adj" fmla="val 8211"/>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rgbClr val="00A3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100" dirty="0"/>
              <a:t>  Semantic</a:t>
            </a:r>
          </a:p>
          <a:p>
            <a:pPr marL="182563" lvl="1" indent="-182563"/>
            <a:r>
              <a:rPr lang="en-GB" dirty="0"/>
              <a:t>Description of the data</a:t>
            </a:r>
          </a:p>
          <a:p>
            <a:pPr marL="182563" lvl="1" indent="-182563"/>
            <a:r>
              <a:rPr lang="en-GB" dirty="0"/>
              <a:t>Controlled vocabularies: term name and definitions</a:t>
            </a:r>
          </a:p>
          <a:p>
            <a:pPr marL="182563" lvl="1" indent="-182563"/>
            <a:r>
              <a:rPr lang="en-GB" dirty="0"/>
              <a:t>Ontologies: semantic links between terms</a:t>
            </a:r>
          </a:p>
          <a:p>
            <a:pPr marL="182563" lvl="1" indent="-182563"/>
            <a:r>
              <a:rPr lang="en-GB" b="1" dirty="0"/>
              <a:t>Biologist driven</a:t>
            </a:r>
            <a:r>
              <a:rPr lang="fr-FR" altLang="fr-FR" dirty="0">
                <a:solidFill>
                  <a:srgbClr val="00A3A6"/>
                </a:solidFill>
              </a:rPr>
              <a:t> </a:t>
            </a:r>
          </a:p>
          <a:p>
            <a:pPr marL="0" lvl="1" indent="0">
              <a:buNone/>
            </a:pPr>
            <a:r>
              <a:rPr lang="fr-FR" altLang="fr-FR" dirty="0">
                <a:solidFill>
                  <a:srgbClr val="00A3A6"/>
                </a:solidFill>
              </a:rPr>
              <a:t> </a:t>
            </a:r>
            <a:endParaRPr lang="en-US" altLang="fr-FR" dirty="0">
              <a:solidFill>
                <a:srgbClr val="00A3A6"/>
              </a:solidFill>
            </a:endParaRPr>
          </a:p>
        </p:txBody>
      </p:sp>
      <p:sp>
        <p:nvSpPr>
          <p:cNvPr id="8" name="Espace réservé du contenu 6">
            <a:extLst>
              <a:ext uri="{FF2B5EF4-FFF2-40B4-BE49-F238E27FC236}">
                <a16:creationId xmlns:a16="http://schemas.microsoft.com/office/drawing/2014/main" id="{030D5B0F-7F55-408B-8C2E-8EC92781F363}"/>
              </a:ext>
            </a:extLst>
          </p:cNvPr>
          <p:cNvSpPr txBox="1">
            <a:spLocks/>
          </p:cNvSpPr>
          <p:nvPr/>
        </p:nvSpPr>
        <p:spPr>
          <a:xfrm>
            <a:off x="6420279" y="4475248"/>
            <a:ext cx="4408398" cy="1942952"/>
          </a:xfrm>
          <a:prstGeom prst="roundRect">
            <a:avLst>
              <a:gd name="adj" fmla="val 8211"/>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rgbClr val="00A3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100" dirty="0"/>
              <a:t> </a:t>
            </a:r>
          </a:p>
          <a:p>
            <a:pPr marL="0" indent="0" algn="ctr">
              <a:buFont typeface="Arial" panose="020B0604020202020204" pitchFamily="34" charset="0"/>
              <a:buNone/>
            </a:pPr>
            <a:r>
              <a:rPr lang="en-GB" sz="3100" dirty="0"/>
              <a:t> Technical</a:t>
            </a:r>
          </a:p>
          <a:p>
            <a:pPr marL="182563" lvl="1" indent="-182563"/>
            <a:r>
              <a:rPr lang="en-GB" dirty="0"/>
              <a:t>Data integration and sharing</a:t>
            </a:r>
          </a:p>
          <a:p>
            <a:pPr marL="182563" lvl="1" indent="-182563"/>
            <a:r>
              <a:rPr lang="en-GB" dirty="0"/>
              <a:t>Interoperability: tools and systems</a:t>
            </a:r>
          </a:p>
          <a:p>
            <a:pPr marL="182563" lvl="1" indent="-182563"/>
            <a:r>
              <a:rPr lang="en-GB" b="1" dirty="0"/>
              <a:t>Computer scientist driven</a:t>
            </a:r>
          </a:p>
        </p:txBody>
      </p:sp>
      <p:sp>
        <p:nvSpPr>
          <p:cNvPr id="9" name="Espace réservé du contenu 6">
            <a:extLst>
              <a:ext uri="{FF2B5EF4-FFF2-40B4-BE49-F238E27FC236}">
                <a16:creationId xmlns:a16="http://schemas.microsoft.com/office/drawing/2014/main" id="{872828B0-E33D-410A-9533-7C609756B2F8}"/>
              </a:ext>
            </a:extLst>
          </p:cNvPr>
          <p:cNvSpPr txBox="1">
            <a:spLocks/>
          </p:cNvSpPr>
          <p:nvPr/>
        </p:nvSpPr>
        <p:spPr>
          <a:xfrm>
            <a:off x="333029" y="2875553"/>
            <a:ext cx="5438693" cy="1851995"/>
          </a:xfrm>
          <a:prstGeom prst="roundRect">
            <a:avLst>
              <a:gd name="adj" fmla="val 8211"/>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rgbClr val="00A3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100" dirty="0"/>
              <a:t>  Structure</a:t>
            </a:r>
          </a:p>
          <a:p>
            <a:pPr marL="182563" lvl="1" indent="-182563"/>
            <a:r>
              <a:rPr lang="en-US" dirty="0"/>
              <a:t>Format and organize data</a:t>
            </a:r>
          </a:p>
          <a:p>
            <a:pPr marL="182563" lvl="1" indent="-182563"/>
            <a:r>
              <a:rPr lang="en-US" dirty="0"/>
              <a:t>Data Models</a:t>
            </a:r>
          </a:p>
          <a:p>
            <a:pPr marL="182563" lvl="1" indent="-182563"/>
            <a:r>
              <a:rPr lang="en-US" dirty="0"/>
              <a:t>Standards: CSV, VCF, GFF, MIAPPE …</a:t>
            </a:r>
          </a:p>
          <a:p>
            <a:pPr marL="182563" lvl="1" indent="-182563"/>
            <a:r>
              <a:rPr lang="en-US" b="1" dirty="0"/>
              <a:t>Biologist &amp; Computer scientist driven</a:t>
            </a:r>
            <a:r>
              <a:rPr lang="fr-FR" altLang="fr-FR" dirty="0">
                <a:solidFill>
                  <a:srgbClr val="00A3A6"/>
                </a:solidFill>
              </a:rPr>
              <a:t>  </a:t>
            </a:r>
          </a:p>
          <a:p>
            <a:pPr marL="0" lvl="1" indent="0">
              <a:buNone/>
            </a:pPr>
            <a:endParaRPr lang="en-US" altLang="fr-FR" dirty="0">
              <a:solidFill>
                <a:srgbClr val="00A3A6"/>
              </a:solidFill>
            </a:endParaRPr>
          </a:p>
        </p:txBody>
      </p:sp>
      <p:sp>
        <p:nvSpPr>
          <p:cNvPr id="3" name="Ellipse 2">
            <a:extLst>
              <a:ext uri="{FF2B5EF4-FFF2-40B4-BE49-F238E27FC236}">
                <a16:creationId xmlns:a16="http://schemas.microsoft.com/office/drawing/2014/main" id="{63B66080-FDC8-446A-8F05-8AE196DEAEC5}"/>
              </a:ext>
            </a:extLst>
          </p:cNvPr>
          <p:cNvSpPr/>
          <p:nvPr/>
        </p:nvSpPr>
        <p:spPr>
          <a:xfrm>
            <a:off x="4969566" y="2442372"/>
            <a:ext cx="4466057" cy="23991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sz="2900" dirty="0">
                <a:solidFill>
                  <a:srgbClr val="00A3A6"/>
                </a:solidFill>
              </a:rPr>
              <a:t>Persistent Unique </a:t>
            </a:r>
            <a:r>
              <a:rPr lang="fr-FR" sz="2900" dirty="0" err="1">
                <a:solidFill>
                  <a:srgbClr val="00A3A6"/>
                </a:solidFill>
              </a:rPr>
              <a:t>Identifiers</a:t>
            </a:r>
            <a:endParaRPr lang="fr-FR" sz="2900" dirty="0">
              <a:solidFill>
                <a:srgbClr val="00A3A6"/>
              </a:solidFill>
            </a:endParaRPr>
          </a:p>
          <a:p>
            <a:pPr algn="ctr"/>
            <a:r>
              <a:rPr lang="fr-FR" sz="2200" dirty="0">
                <a:solidFill>
                  <a:schemeClr val="tx1"/>
                </a:solidFill>
              </a:rPr>
              <a:t>URI, DOI, </a:t>
            </a:r>
            <a:r>
              <a:rPr lang="fr-FR" sz="2200" dirty="0" err="1">
                <a:solidFill>
                  <a:schemeClr val="tx1"/>
                </a:solidFill>
              </a:rPr>
              <a:t>gene</a:t>
            </a:r>
            <a:r>
              <a:rPr lang="fr-FR" sz="2200" dirty="0">
                <a:solidFill>
                  <a:schemeClr val="tx1"/>
                </a:solidFill>
              </a:rPr>
              <a:t> ID, accessions ID, Trait ID, …</a:t>
            </a:r>
            <a:endParaRPr lang="en-US" sz="2200" dirty="0">
              <a:solidFill>
                <a:schemeClr val="tx1"/>
              </a:solidFill>
            </a:endParaRPr>
          </a:p>
        </p:txBody>
      </p:sp>
    </p:spTree>
    <p:extLst>
      <p:ext uri="{BB962C8B-B14F-4D97-AF65-F5344CB8AC3E}">
        <p14:creationId xmlns:p14="http://schemas.microsoft.com/office/powerpoint/2010/main" val="924182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5DA528-EAE4-4A40-8452-DF3C09919AFF}"/>
              </a:ext>
            </a:extLst>
          </p:cNvPr>
          <p:cNvSpPr>
            <a:spLocks noGrp="1"/>
          </p:cNvSpPr>
          <p:nvPr>
            <p:ph type="title"/>
          </p:nvPr>
        </p:nvSpPr>
        <p:spPr>
          <a:xfrm>
            <a:off x="743192" y="149638"/>
            <a:ext cx="10216343" cy="888251"/>
          </a:xfrm>
        </p:spPr>
        <p:txBody>
          <a:bodyPr/>
          <a:lstStyle/>
          <a:p>
            <a:pPr>
              <a:spcAft>
                <a:spcPct val="0"/>
              </a:spcAft>
            </a:pPr>
            <a:r>
              <a:rPr lang="en-US" altLang="fr-FR" dirty="0"/>
              <a:t>Phenotype Standard</a:t>
            </a:r>
            <a:endParaRPr lang="fr-FR" altLang="fr-FR" dirty="0"/>
          </a:p>
        </p:txBody>
      </p:sp>
      <p:sp>
        <p:nvSpPr>
          <p:cNvPr id="4" name="Espace réservé du contenu 6">
            <a:extLst>
              <a:ext uri="{FF2B5EF4-FFF2-40B4-BE49-F238E27FC236}">
                <a16:creationId xmlns:a16="http://schemas.microsoft.com/office/drawing/2014/main" id="{295CD84B-5572-4062-B35A-E0AD81DB99CD}"/>
              </a:ext>
            </a:extLst>
          </p:cNvPr>
          <p:cNvSpPr txBox="1">
            <a:spLocks/>
          </p:cNvSpPr>
          <p:nvPr/>
        </p:nvSpPr>
        <p:spPr>
          <a:xfrm>
            <a:off x="5475761" y="540688"/>
            <a:ext cx="6297434" cy="2225522"/>
          </a:xfrm>
          <a:prstGeom prst="roundRect">
            <a:avLst>
              <a:gd name="adj" fmla="val 8211"/>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rgbClr val="00A3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100" dirty="0"/>
              <a:t>  Semantic</a:t>
            </a:r>
          </a:p>
          <a:p>
            <a:pPr marL="182563" lvl="1" indent="-182563"/>
            <a:r>
              <a:rPr lang="en-GB" dirty="0"/>
              <a:t>Description of the data</a:t>
            </a:r>
          </a:p>
          <a:p>
            <a:pPr marL="182563" lvl="1" indent="-182563"/>
            <a:r>
              <a:rPr lang="en-GB" dirty="0"/>
              <a:t>Controlled vocabularies: term name and definitions</a:t>
            </a:r>
          </a:p>
          <a:p>
            <a:pPr marL="182563" lvl="1" indent="-182563"/>
            <a:r>
              <a:rPr lang="en-GB" dirty="0"/>
              <a:t>Ontologies: semantic links between terms</a:t>
            </a:r>
          </a:p>
          <a:p>
            <a:pPr marL="182563" lvl="1" indent="-182563"/>
            <a:r>
              <a:rPr lang="en-GB" b="1" dirty="0"/>
              <a:t>Biologist driven</a:t>
            </a:r>
            <a:r>
              <a:rPr lang="fr-FR" altLang="fr-FR" dirty="0">
                <a:solidFill>
                  <a:srgbClr val="00A3A6"/>
                </a:solidFill>
              </a:rPr>
              <a:t> </a:t>
            </a:r>
          </a:p>
          <a:p>
            <a:pPr marL="0" lvl="1" indent="0">
              <a:buNone/>
            </a:pPr>
            <a:r>
              <a:rPr lang="fr-FR" altLang="fr-FR" dirty="0">
                <a:solidFill>
                  <a:srgbClr val="00A3A6"/>
                </a:solidFill>
              </a:rPr>
              <a:t> </a:t>
            </a:r>
            <a:endParaRPr lang="en-US" altLang="fr-FR" dirty="0">
              <a:solidFill>
                <a:srgbClr val="00A3A6"/>
              </a:solidFill>
            </a:endParaRPr>
          </a:p>
        </p:txBody>
      </p:sp>
      <p:pic>
        <p:nvPicPr>
          <p:cNvPr id="5" name="Shape 193" descr="http://www.cropontology.org/images/Crop_Ontology_logo.png">
            <a:extLst>
              <a:ext uri="{FF2B5EF4-FFF2-40B4-BE49-F238E27FC236}">
                <a16:creationId xmlns:a16="http://schemas.microsoft.com/office/drawing/2014/main" id="{DA5FAB58-CF90-4653-83E9-FEA535AF79F2}"/>
              </a:ext>
            </a:extLst>
          </p:cNvPr>
          <p:cNvPicPr preferRelativeResize="0"/>
          <p:nvPr/>
        </p:nvPicPr>
        <p:blipFill rotWithShape="1">
          <a:blip r:embed="rId2" cstate="email">
            <a:extLst>
              <a:ext uri="{28A0092B-C50C-407E-A947-70E740481C1C}">
                <a14:useLocalDpi xmlns:a14="http://schemas.microsoft.com/office/drawing/2010/main"/>
              </a:ext>
            </a:extLst>
          </a:blip>
          <a:srcRect/>
          <a:stretch/>
        </p:blipFill>
        <p:spPr>
          <a:xfrm>
            <a:off x="9746665" y="254488"/>
            <a:ext cx="1619700" cy="57240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pic>
      <p:sp>
        <p:nvSpPr>
          <p:cNvPr id="8" name="Espace réservé du contenu 6">
            <a:extLst>
              <a:ext uri="{FF2B5EF4-FFF2-40B4-BE49-F238E27FC236}">
                <a16:creationId xmlns:a16="http://schemas.microsoft.com/office/drawing/2014/main" id="{030D5B0F-7F55-408B-8C2E-8EC92781F363}"/>
              </a:ext>
            </a:extLst>
          </p:cNvPr>
          <p:cNvSpPr txBox="1">
            <a:spLocks/>
          </p:cNvSpPr>
          <p:nvPr/>
        </p:nvSpPr>
        <p:spPr>
          <a:xfrm>
            <a:off x="6420279" y="4475248"/>
            <a:ext cx="4408398" cy="1942952"/>
          </a:xfrm>
          <a:prstGeom prst="roundRect">
            <a:avLst>
              <a:gd name="adj" fmla="val 8211"/>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rgbClr val="00A3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100" dirty="0"/>
              <a:t> </a:t>
            </a:r>
          </a:p>
          <a:p>
            <a:pPr marL="0" indent="0" algn="ctr">
              <a:buFont typeface="Arial" panose="020B0604020202020204" pitchFamily="34" charset="0"/>
              <a:buNone/>
            </a:pPr>
            <a:r>
              <a:rPr lang="en-GB" sz="3100" dirty="0"/>
              <a:t> Technical</a:t>
            </a:r>
          </a:p>
          <a:p>
            <a:pPr marL="182563" lvl="1" indent="-182563"/>
            <a:r>
              <a:rPr lang="en-GB" dirty="0"/>
              <a:t>Data integration and sharing</a:t>
            </a:r>
          </a:p>
          <a:p>
            <a:pPr marL="182563" lvl="1" indent="-182563"/>
            <a:r>
              <a:rPr lang="en-GB" dirty="0"/>
              <a:t>Interoperability: tools and systems</a:t>
            </a:r>
          </a:p>
          <a:p>
            <a:pPr marL="182563" lvl="1" indent="-182563"/>
            <a:r>
              <a:rPr lang="en-GB" b="1" dirty="0"/>
              <a:t>Computer scientist driven</a:t>
            </a:r>
          </a:p>
        </p:txBody>
      </p:sp>
      <p:sp>
        <p:nvSpPr>
          <p:cNvPr id="11" name="Espace réservé du contenu 6">
            <a:extLst>
              <a:ext uri="{FF2B5EF4-FFF2-40B4-BE49-F238E27FC236}">
                <a16:creationId xmlns:a16="http://schemas.microsoft.com/office/drawing/2014/main" id="{EA0AF3CE-B948-414E-9434-76A7BCA0A274}"/>
              </a:ext>
            </a:extLst>
          </p:cNvPr>
          <p:cNvSpPr txBox="1">
            <a:spLocks/>
          </p:cNvSpPr>
          <p:nvPr/>
        </p:nvSpPr>
        <p:spPr>
          <a:xfrm>
            <a:off x="333029" y="2875553"/>
            <a:ext cx="5438693" cy="1851995"/>
          </a:xfrm>
          <a:prstGeom prst="roundRect">
            <a:avLst>
              <a:gd name="adj" fmla="val 8211"/>
            </a:avLst>
          </a:prstGeom>
          <a:ln>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rgbClr val="00A3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100" dirty="0"/>
              <a:t>  Structure</a:t>
            </a:r>
          </a:p>
          <a:p>
            <a:pPr marL="182563" lvl="1" indent="-182563"/>
            <a:r>
              <a:rPr lang="en-US" dirty="0"/>
              <a:t>Format and organize data</a:t>
            </a:r>
          </a:p>
          <a:p>
            <a:pPr marL="182563" lvl="1" indent="-182563"/>
            <a:r>
              <a:rPr lang="en-US" dirty="0"/>
              <a:t>Data Models</a:t>
            </a:r>
          </a:p>
          <a:p>
            <a:pPr marL="182563" lvl="1" indent="-182563"/>
            <a:r>
              <a:rPr lang="en-US" dirty="0"/>
              <a:t>Standards: CSV, VCF, GFF, MIAPPE …</a:t>
            </a:r>
          </a:p>
          <a:p>
            <a:pPr marL="182563" lvl="1" indent="-182563"/>
            <a:r>
              <a:rPr lang="en-US" b="1" dirty="0"/>
              <a:t>Biologist &amp; Computer scientist driven</a:t>
            </a:r>
            <a:r>
              <a:rPr lang="fr-FR" altLang="fr-FR" dirty="0">
                <a:solidFill>
                  <a:srgbClr val="00A3A6"/>
                </a:solidFill>
              </a:rPr>
              <a:t>  </a:t>
            </a:r>
          </a:p>
          <a:p>
            <a:pPr marL="0" lvl="1" indent="0">
              <a:buNone/>
            </a:pPr>
            <a:endParaRPr lang="en-US" altLang="fr-FR" dirty="0">
              <a:solidFill>
                <a:srgbClr val="00A3A6"/>
              </a:solidFill>
            </a:endParaRPr>
          </a:p>
        </p:txBody>
      </p:sp>
      <p:pic>
        <p:nvPicPr>
          <p:cNvPr id="10" name="Google Shape;222;p25">
            <a:extLst>
              <a:ext uri="{FF2B5EF4-FFF2-40B4-BE49-F238E27FC236}">
                <a16:creationId xmlns:a16="http://schemas.microsoft.com/office/drawing/2014/main" id="{7BB65798-76A7-42F6-85A7-C329C77DE7BC}"/>
              </a:ext>
            </a:extLst>
          </p:cNvPr>
          <p:cNvPicPr preferRelativeResize="0">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26165" y="2659070"/>
            <a:ext cx="1359000" cy="4329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Ellipse 2">
            <a:extLst>
              <a:ext uri="{FF2B5EF4-FFF2-40B4-BE49-F238E27FC236}">
                <a16:creationId xmlns:a16="http://schemas.microsoft.com/office/drawing/2014/main" id="{63B66080-FDC8-446A-8F05-8AE196DEAEC5}"/>
              </a:ext>
            </a:extLst>
          </p:cNvPr>
          <p:cNvSpPr/>
          <p:nvPr/>
        </p:nvSpPr>
        <p:spPr>
          <a:xfrm>
            <a:off x="4969566" y="2442372"/>
            <a:ext cx="4466057" cy="23991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sz="2900" dirty="0">
                <a:solidFill>
                  <a:srgbClr val="00A3A6"/>
                </a:solidFill>
              </a:rPr>
              <a:t>Persistent Unique </a:t>
            </a:r>
            <a:r>
              <a:rPr lang="fr-FR" sz="2900" dirty="0" err="1">
                <a:solidFill>
                  <a:srgbClr val="00A3A6"/>
                </a:solidFill>
              </a:rPr>
              <a:t>Identifiers</a:t>
            </a:r>
            <a:endParaRPr lang="fr-FR" sz="2900" dirty="0">
              <a:solidFill>
                <a:srgbClr val="00A3A6"/>
              </a:solidFill>
            </a:endParaRPr>
          </a:p>
          <a:p>
            <a:pPr algn="ctr"/>
            <a:r>
              <a:rPr lang="fr-FR" sz="2200" dirty="0">
                <a:solidFill>
                  <a:schemeClr val="tx1"/>
                </a:solidFill>
              </a:rPr>
              <a:t>URI, DOI, </a:t>
            </a:r>
            <a:r>
              <a:rPr lang="fr-FR" sz="2200" dirty="0" err="1">
                <a:solidFill>
                  <a:schemeClr val="tx1"/>
                </a:solidFill>
              </a:rPr>
              <a:t>gene</a:t>
            </a:r>
            <a:r>
              <a:rPr lang="fr-FR" sz="2200" dirty="0">
                <a:solidFill>
                  <a:schemeClr val="tx1"/>
                </a:solidFill>
              </a:rPr>
              <a:t> ID, accessions ID, Trait ID, …</a:t>
            </a:r>
            <a:endParaRPr lang="en-US" sz="2200" dirty="0">
              <a:solidFill>
                <a:schemeClr val="tx1"/>
              </a:solidFill>
            </a:endParaRPr>
          </a:p>
        </p:txBody>
      </p:sp>
      <p:pic>
        <p:nvPicPr>
          <p:cNvPr id="12" name="Google Shape;258;p27">
            <a:extLst>
              <a:ext uri="{FF2B5EF4-FFF2-40B4-BE49-F238E27FC236}">
                <a16:creationId xmlns:a16="http://schemas.microsoft.com/office/drawing/2014/main" id="{7BC19FC5-13A6-4C48-A151-E02F4197B60A}"/>
              </a:ext>
            </a:extLst>
          </p:cNvPr>
          <p:cNvPicPr preferRelativeResize="0">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12457" y="4355146"/>
            <a:ext cx="1091951" cy="24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0886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59CAA75-C9BF-4F78-94AD-F413A440EF7C}"/>
              </a:ext>
            </a:extLst>
          </p:cNvPr>
          <p:cNvSpPr>
            <a:spLocks noGrp="1"/>
          </p:cNvSpPr>
          <p:nvPr>
            <p:ph type="ctrTitle"/>
          </p:nvPr>
        </p:nvSpPr>
        <p:spPr/>
        <p:txBody>
          <a:bodyPr/>
          <a:lstStyle/>
          <a:p>
            <a:r>
              <a:rPr lang="fr-FR" dirty="0"/>
              <a:t>MIAPPE </a:t>
            </a:r>
            <a:r>
              <a:rPr lang="fr-FR" dirty="0" err="1"/>
              <a:t>overview</a:t>
            </a:r>
            <a:endParaRPr lang="en-US" dirty="0"/>
          </a:p>
        </p:txBody>
      </p:sp>
      <p:sp>
        <p:nvSpPr>
          <p:cNvPr id="4" name="Sous-titre 3">
            <a:extLst>
              <a:ext uri="{FF2B5EF4-FFF2-40B4-BE49-F238E27FC236}">
                <a16:creationId xmlns:a16="http://schemas.microsoft.com/office/drawing/2014/main" id="{D1BFD3B1-AD33-471C-99D2-F5FD35BC81C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23668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3892AEDC-B248-6F3D-3352-2F34287D47FE}"/>
              </a:ext>
            </a:extLst>
          </p:cNvPr>
          <p:cNvSpPr>
            <a:spLocks noGrp="1"/>
          </p:cNvSpPr>
          <p:nvPr>
            <p:ph idx="1"/>
          </p:nvPr>
        </p:nvSpPr>
        <p:spPr>
          <a:xfrm>
            <a:off x="1122336" y="1424045"/>
            <a:ext cx="9724504" cy="4671955"/>
          </a:xfrm>
        </p:spPr>
        <p:txBody>
          <a:bodyPr>
            <a:normAutofit fontScale="92500"/>
          </a:bodyPr>
          <a:lstStyle/>
          <a:p>
            <a:endParaRPr lang="fr-FR" dirty="0"/>
          </a:p>
          <a:p>
            <a:endParaRPr lang="en-US" dirty="0"/>
          </a:p>
          <a:p>
            <a:endParaRPr lang="en-US" dirty="0"/>
          </a:p>
          <a:p>
            <a:r>
              <a:rPr lang="en-US" dirty="0"/>
              <a:t>Many stakeholders</a:t>
            </a:r>
          </a:p>
          <a:p>
            <a:pPr lvl="1"/>
            <a:r>
              <a:rPr lang="en-US" dirty="0"/>
              <a:t>Elixir, Emphasis, </a:t>
            </a:r>
            <a:r>
              <a:rPr lang="en-US" dirty="0" err="1"/>
              <a:t>Bioversity</a:t>
            </a:r>
            <a:r>
              <a:rPr lang="en-US" dirty="0"/>
              <a:t>, North American PPN</a:t>
            </a:r>
          </a:p>
          <a:p>
            <a:r>
              <a:rPr lang="en-US" dirty="0"/>
              <a:t>Open Community</a:t>
            </a:r>
          </a:p>
          <a:p>
            <a:pPr lvl="1"/>
            <a:r>
              <a:rPr lang="en-US" dirty="0"/>
              <a:t>Request for comments, </a:t>
            </a:r>
            <a:r>
              <a:rPr lang="en-US" dirty="0" err="1"/>
              <a:t>Github</a:t>
            </a:r>
            <a:r>
              <a:rPr lang="en-US" dirty="0"/>
              <a:t> Feature requests</a:t>
            </a:r>
          </a:p>
          <a:p>
            <a:pPr lvl="1"/>
            <a:r>
              <a:rPr lang="en-US" dirty="0"/>
              <a:t>Mailing lists</a:t>
            </a:r>
          </a:p>
          <a:p>
            <a:pPr lvl="1"/>
            <a:r>
              <a:rPr lang="en-US" dirty="0"/>
              <a:t>Meetings &amp; Workgroups</a:t>
            </a:r>
          </a:p>
          <a:p>
            <a:r>
              <a:rPr lang="fr-FR" dirty="0" err="1"/>
              <a:t>Crops</a:t>
            </a:r>
            <a:r>
              <a:rPr lang="fr-FR" dirty="0"/>
              <a:t> and </a:t>
            </a:r>
            <a:r>
              <a:rPr lang="fr-FR" dirty="0" err="1"/>
              <a:t>woody</a:t>
            </a:r>
            <a:r>
              <a:rPr lang="fr-FR" dirty="0"/>
              <a:t> plants - Version 1.1 (Jan 2019)</a:t>
            </a:r>
          </a:p>
          <a:p>
            <a:pPr lvl="1"/>
            <a:r>
              <a:rPr lang="en-US" dirty="0" err="1"/>
              <a:t>Papoutsoglou</a:t>
            </a:r>
            <a:r>
              <a:rPr lang="en-US" dirty="0"/>
              <a:t> et al. (2020) Enabling reusability and interoperability of plant </a:t>
            </a:r>
            <a:r>
              <a:rPr lang="en-US" dirty="0" err="1"/>
              <a:t>phenomic</a:t>
            </a:r>
            <a:r>
              <a:rPr lang="en-US" dirty="0"/>
              <a:t> datasets with MIAPPE 1.1. New Phytol, </a:t>
            </a:r>
            <a:r>
              <a:rPr lang="en-US" dirty="0">
                <a:hlinkClick r:id="rId2"/>
              </a:rPr>
              <a:t>https://doi.org/10.1111/nph.16544</a:t>
            </a:r>
            <a:endParaRPr lang="en-US" dirty="0"/>
          </a:p>
        </p:txBody>
      </p:sp>
      <p:sp>
        <p:nvSpPr>
          <p:cNvPr id="4" name="Titre 3">
            <a:extLst>
              <a:ext uri="{FF2B5EF4-FFF2-40B4-BE49-F238E27FC236}">
                <a16:creationId xmlns:a16="http://schemas.microsoft.com/office/drawing/2014/main" id="{D879681A-CB5E-4603-F291-2023116EFD1E}"/>
              </a:ext>
            </a:extLst>
          </p:cNvPr>
          <p:cNvSpPr>
            <a:spLocks noGrp="1"/>
          </p:cNvSpPr>
          <p:nvPr>
            <p:ph type="title"/>
          </p:nvPr>
        </p:nvSpPr>
        <p:spPr/>
        <p:txBody>
          <a:bodyPr>
            <a:normAutofit fontScale="90000"/>
          </a:bodyPr>
          <a:lstStyle/>
          <a:p>
            <a:r>
              <a:rPr lang="fr-FR" dirty="0"/>
              <a:t>MIAPPE: </a:t>
            </a:r>
            <a:r>
              <a:rPr lang="en-US" dirty="0"/>
              <a:t>Minimal Information About Plant Phenotyping Experiment</a:t>
            </a:r>
            <a:br>
              <a:rPr lang="en-US" dirty="0"/>
            </a:br>
            <a:r>
              <a:rPr lang="fr-FR" dirty="0">
                <a:hlinkClick r:id="rId3"/>
              </a:rPr>
              <a:t>www.miappe.org</a:t>
            </a:r>
            <a:r>
              <a:rPr lang="en-US" dirty="0"/>
              <a:t> </a:t>
            </a:r>
            <a:endParaRPr lang="fr-FR" dirty="0"/>
          </a:p>
        </p:txBody>
      </p:sp>
      <p:pic>
        <p:nvPicPr>
          <p:cNvPr id="9" name="Image 8">
            <a:extLst>
              <a:ext uri="{FF2B5EF4-FFF2-40B4-BE49-F238E27FC236}">
                <a16:creationId xmlns:a16="http://schemas.microsoft.com/office/drawing/2014/main" id="{3E05CCDF-6EFC-47FF-992B-6FCCD06C291E}"/>
              </a:ext>
            </a:extLst>
          </p:cNvPr>
          <p:cNvPicPr>
            <a:picLocks noChangeAspect="1"/>
          </p:cNvPicPr>
          <p:nvPr/>
        </p:nvPicPr>
        <p:blipFill>
          <a:blip r:embed="rId4"/>
          <a:stretch>
            <a:fillRect/>
          </a:stretch>
        </p:blipFill>
        <p:spPr>
          <a:xfrm>
            <a:off x="0" y="1100994"/>
            <a:ext cx="12192000" cy="1240629"/>
          </a:xfrm>
          <a:prstGeom prst="rect">
            <a:avLst/>
          </a:prstGeom>
        </p:spPr>
      </p:pic>
    </p:spTree>
    <p:extLst>
      <p:ext uri="{BB962C8B-B14F-4D97-AF65-F5344CB8AC3E}">
        <p14:creationId xmlns:p14="http://schemas.microsoft.com/office/powerpoint/2010/main" val="168516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en-GB" dirty="0"/>
              <a:t>Plant Phenotyping standards</a:t>
            </a:r>
          </a:p>
        </p:txBody>
      </p:sp>
      <p:sp>
        <p:nvSpPr>
          <p:cNvPr id="2" name="Sous-titre 1">
            <a:extLst>
              <a:ext uri="{FF2B5EF4-FFF2-40B4-BE49-F238E27FC236}">
                <a16:creationId xmlns:a16="http://schemas.microsoft.com/office/drawing/2014/main" id="{C2477526-3B16-4245-B8A6-025B928C95D0}"/>
              </a:ext>
            </a:extLst>
          </p:cNvPr>
          <p:cNvSpPr>
            <a:spLocks noGrp="1"/>
          </p:cNvSpPr>
          <p:nvPr>
            <p:ph type="subTitle" idx="1"/>
          </p:nvPr>
        </p:nvSpPr>
        <p:spPr/>
        <p:txBody>
          <a:bodyPr/>
          <a:lstStyle/>
          <a:p>
            <a:endParaRPr lang="en-US"/>
          </a:p>
        </p:txBody>
      </p:sp>
      <p:sp>
        <p:nvSpPr>
          <p:cNvPr id="4" name="Espace réservé du numéro de diapositive 3"/>
          <p:cNvSpPr>
            <a:spLocks noGrp="1"/>
          </p:cNvSpPr>
          <p:nvPr>
            <p:ph type="sldNum" sz="quarter" idx="4294967295"/>
          </p:nvPr>
        </p:nvSpPr>
        <p:spPr>
          <a:xfrm>
            <a:off x="9347200" y="6381750"/>
            <a:ext cx="2844800" cy="215900"/>
          </a:xfrm>
          <a:prstGeom prst="rect">
            <a:avLst/>
          </a:prstGeom>
        </p:spPr>
        <p:txBody>
          <a:bodyPr/>
          <a:lstStyle/>
          <a:p>
            <a:fld id="{4F2FB34B-B982-584C-87D1-A762E7D52625}" type="slidenum">
              <a:rPr lang="fr-FR" smtClean="0">
                <a:solidFill>
                  <a:prstClr val="white"/>
                </a:solidFill>
              </a:rPr>
              <a:pPr/>
              <a:t>2</a:t>
            </a:fld>
            <a:endParaRPr lang="fr-FR" dirty="0">
              <a:solidFill>
                <a:prstClr val="white"/>
              </a:solidFill>
            </a:endParaRPr>
          </a:p>
        </p:txBody>
      </p:sp>
    </p:spTree>
    <p:extLst>
      <p:ext uri="{BB962C8B-B14F-4D97-AF65-F5344CB8AC3E}">
        <p14:creationId xmlns:p14="http://schemas.microsoft.com/office/powerpoint/2010/main" val="3227015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a:extLst>
              <a:ext uri="{FF2B5EF4-FFF2-40B4-BE49-F238E27FC236}">
                <a16:creationId xmlns:a16="http://schemas.microsoft.com/office/drawing/2014/main" id="{B06D7E56-F19D-4045-821C-811826354391}"/>
              </a:ext>
            </a:extLst>
          </p:cNvPr>
          <p:cNvSpPr>
            <a:spLocks noGrp="1"/>
          </p:cNvSpPr>
          <p:nvPr>
            <p:ph idx="1"/>
          </p:nvPr>
        </p:nvSpPr>
        <p:spPr/>
        <p:txBody>
          <a:bodyPr>
            <a:normAutofit/>
          </a:bodyPr>
          <a:lstStyle/>
          <a:p>
            <a:r>
              <a:rPr lang="fr-FR" dirty="0" err="1"/>
              <a:t>Biologist</a:t>
            </a:r>
            <a:r>
              <a:rPr lang="fr-FR" dirty="0"/>
              <a:t> </a:t>
            </a:r>
            <a:r>
              <a:rPr lang="fr-FR" dirty="0" err="1"/>
              <a:t>Friendly</a:t>
            </a:r>
            <a:endParaRPr lang="fr-FR" dirty="0"/>
          </a:p>
          <a:p>
            <a:pPr lvl="1"/>
            <a:r>
              <a:rPr lang="fr-FR" dirty="0" err="1"/>
              <a:t>Clear</a:t>
            </a:r>
            <a:r>
              <a:rPr lang="fr-FR" dirty="0"/>
              <a:t> </a:t>
            </a:r>
            <a:r>
              <a:rPr lang="fr-FR" dirty="0" err="1"/>
              <a:t>definitions</a:t>
            </a:r>
            <a:r>
              <a:rPr lang="fr-FR" dirty="0"/>
              <a:t> and </a:t>
            </a:r>
            <a:r>
              <a:rPr lang="fr-FR" dirty="0" err="1"/>
              <a:t>examples</a:t>
            </a:r>
            <a:endParaRPr lang="fr-FR" dirty="0"/>
          </a:p>
          <a:p>
            <a:pPr lvl="1"/>
            <a:r>
              <a:rPr lang="fr-FR" dirty="0"/>
              <a:t>Excel </a:t>
            </a:r>
            <a:r>
              <a:rPr lang="fr-FR" dirty="0" err="1"/>
              <a:t>templates</a:t>
            </a:r>
            <a:endParaRPr lang="fr-FR" dirty="0"/>
          </a:p>
          <a:p>
            <a:pPr lvl="1"/>
            <a:r>
              <a:rPr lang="fr-FR" dirty="0"/>
              <a:t>Trainings</a:t>
            </a:r>
          </a:p>
          <a:p>
            <a:r>
              <a:rPr lang="fr-FR" dirty="0"/>
              <a:t>Minimal and </a:t>
            </a:r>
            <a:r>
              <a:rPr lang="fr-FR" dirty="0" err="1"/>
              <a:t>sufficient</a:t>
            </a:r>
            <a:r>
              <a:rPr lang="fr-FR" dirty="0"/>
              <a:t> </a:t>
            </a:r>
            <a:r>
              <a:rPr lang="fr-FR" dirty="0" err="1"/>
              <a:t>list</a:t>
            </a:r>
            <a:r>
              <a:rPr lang="fr-FR" dirty="0"/>
              <a:t> of </a:t>
            </a:r>
            <a:r>
              <a:rPr lang="fr-FR" dirty="0" err="1"/>
              <a:t>metadata</a:t>
            </a:r>
            <a:endParaRPr lang="fr-FR" dirty="0"/>
          </a:p>
          <a:p>
            <a:r>
              <a:rPr lang="fr-FR" dirty="0" err="1"/>
              <a:t>Collaborating</a:t>
            </a:r>
            <a:r>
              <a:rPr lang="fr-FR" dirty="0"/>
              <a:t> </a:t>
            </a:r>
            <a:r>
              <a:rPr lang="fr-FR" dirty="0" err="1"/>
              <a:t>with</a:t>
            </a:r>
            <a:r>
              <a:rPr lang="fr-FR" dirty="0"/>
              <a:t> </a:t>
            </a:r>
            <a:r>
              <a:rPr lang="fr-FR" dirty="0" err="1"/>
              <a:t>other</a:t>
            </a:r>
            <a:r>
              <a:rPr lang="fr-FR" dirty="0"/>
              <a:t> standards</a:t>
            </a:r>
          </a:p>
          <a:p>
            <a:pPr lvl="1"/>
            <a:r>
              <a:rPr lang="fr-FR" dirty="0"/>
              <a:t>MCPD for </a:t>
            </a:r>
            <a:r>
              <a:rPr lang="fr-FR" dirty="0" err="1"/>
              <a:t>Biological</a:t>
            </a:r>
            <a:r>
              <a:rPr lang="fr-FR" dirty="0"/>
              <a:t> </a:t>
            </a:r>
            <a:r>
              <a:rPr lang="fr-FR" dirty="0" err="1"/>
              <a:t>Material</a:t>
            </a:r>
            <a:r>
              <a:rPr lang="fr-FR" dirty="0"/>
              <a:t> identification &amp; description</a:t>
            </a:r>
          </a:p>
          <a:p>
            <a:pPr lvl="1"/>
            <a:r>
              <a:rPr lang="fr-FR" dirty="0" err="1"/>
              <a:t>Crop</a:t>
            </a:r>
            <a:r>
              <a:rPr lang="fr-FR" dirty="0"/>
              <a:t> </a:t>
            </a:r>
            <a:r>
              <a:rPr lang="fr-FR" dirty="0" err="1"/>
              <a:t>Ontology</a:t>
            </a:r>
            <a:r>
              <a:rPr lang="fr-FR" dirty="0"/>
              <a:t> for trait description </a:t>
            </a:r>
          </a:p>
          <a:p>
            <a:pPr lvl="1"/>
            <a:r>
              <a:rPr lang="fr-FR" dirty="0" err="1"/>
              <a:t>Breeding</a:t>
            </a:r>
            <a:r>
              <a:rPr lang="fr-FR" dirty="0"/>
              <a:t> API for Web services</a:t>
            </a:r>
          </a:p>
          <a:p>
            <a:pPr lvl="1"/>
            <a:r>
              <a:rPr lang="fr-FR" dirty="0"/>
              <a:t>ISA for data exchange container, </a:t>
            </a:r>
            <a:r>
              <a:rPr lang="fr-FR" dirty="0" err="1"/>
              <a:t>ROCrate</a:t>
            </a:r>
            <a:r>
              <a:rPr lang="fr-FR" dirty="0"/>
              <a:t> </a:t>
            </a:r>
            <a:r>
              <a:rPr lang="fr-FR" dirty="0" err="1"/>
              <a:t>soon</a:t>
            </a:r>
            <a:endParaRPr lang="fr-FR" dirty="0"/>
          </a:p>
          <a:p>
            <a:pPr lvl="1"/>
            <a:endParaRPr lang="fr-FR" dirty="0"/>
          </a:p>
        </p:txBody>
      </p:sp>
      <p:sp>
        <p:nvSpPr>
          <p:cNvPr id="8" name="Titre 3">
            <a:extLst>
              <a:ext uri="{FF2B5EF4-FFF2-40B4-BE49-F238E27FC236}">
                <a16:creationId xmlns:a16="http://schemas.microsoft.com/office/drawing/2014/main" id="{476B2570-0E11-4D9D-A022-803284E40A82}"/>
              </a:ext>
            </a:extLst>
          </p:cNvPr>
          <p:cNvSpPr>
            <a:spLocks noGrp="1"/>
          </p:cNvSpPr>
          <p:nvPr>
            <p:ph type="title"/>
          </p:nvPr>
        </p:nvSpPr>
        <p:spPr/>
        <p:txBody>
          <a:bodyPr>
            <a:normAutofit fontScale="90000"/>
          </a:bodyPr>
          <a:lstStyle/>
          <a:p>
            <a:r>
              <a:rPr lang="fr-FR" dirty="0"/>
              <a:t>MIAPPE: </a:t>
            </a:r>
            <a:r>
              <a:rPr lang="en-US" dirty="0"/>
              <a:t>Minimal Information About Plant Phenotyping Experiment</a:t>
            </a:r>
            <a:br>
              <a:rPr lang="en-US" dirty="0"/>
            </a:br>
            <a:r>
              <a:rPr lang="fr-FR" dirty="0">
                <a:hlinkClick r:id="rId2"/>
              </a:rPr>
              <a:t>www.miappe.org</a:t>
            </a:r>
            <a:r>
              <a:rPr lang="en-US" dirty="0"/>
              <a:t> </a:t>
            </a:r>
            <a:endParaRPr lang="fr-FR" dirty="0"/>
          </a:p>
        </p:txBody>
      </p:sp>
    </p:spTree>
    <p:extLst>
      <p:ext uri="{BB962C8B-B14F-4D97-AF65-F5344CB8AC3E}">
        <p14:creationId xmlns:p14="http://schemas.microsoft.com/office/powerpoint/2010/main" val="890331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879681A-CB5E-4603-F291-2023116EFD1E}"/>
              </a:ext>
            </a:extLst>
          </p:cNvPr>
          <p:cNvSpPr>
            <a:spLocks noGrp="1"/>
          </p:cNvSpPr>
          <p:nvPr>
            <p:ph type="title"/>
          </p:nvPr>
        </p:nvSpPr>
        <p:spPr/>
        <p:txBody>
          <a:bodyPr>
            <a:normAutofit/>
          </a:bodyPr>
          <a:lstStyle/>
          <a:p>
            <a:r>
              <a:rPr lang="fr-FR" dirty="0"/>
              <a:t>MIAPPE </a:t>
            </a:r>
            <a:r>
              <a:rPr lang="fr-FR" dirty="0" err="1"/>
              <a:t>Specifications</a:t>
            </a:r>
            <a:br>
              <a:rPr lang="fr-FR" dirty="0"/>
            </a:br>
            <a:r>
              <a:rPr lang="fr-FR" sz="2200" dirty="0">
                <a:hlinkClick r:id="rId2"/>
              </a:rPr>
              <a:t>https://github.com/MIAPPE/MIAPPE/tree/master/MIAPPE_Checklist-Data-Model-v1.1</a:t>
            </a:r>
            <a:endParaRPr lang="fr-FR" sz="2200" dirty="0"/>
          </a:p>
        </p:txBody>
      </p:sp>
      <p:sp>
        <p:nvSpPr>
          <p:cNvPr id="5" name="Espace réservé du contenu 4">
            <a:extLst>
              <a:ext uri="{FF2B5EF4-FFF2-40B4-BE49-F238E27FC236}">
                <a16:creationId xmlns:a16="http://schemas.microsoft.com/office/drawing/2014/main" id="{3892AEDC-B248-6F3D-3352-2F34287D47FE}"/>
              </a:ext>
            </a:extLst>
          </p:cNvPr>
          <p:cNvSpPr>
            <a:spLocks noGrp="1"/>
          </p:cNvSpPr>
          <p:nvPr>
            <p:ph idx="4294967295"/>
          </p:nvPr>
        </p:nvSpPr>
        <p:spPr>
          <a:xfrm>
            <a:off x="136635" y="2024724"/>
            <a:ext cx="1986455" cy="4392612"/>
          </a:xfrm>
        </p:spPr>
        <p:txBody>
          <a:bodyPr>
            <a:normAutofit/>
          </a:bodyPr>
          <a:lstStyle/>
          <a:p>
            <a:r>
              <a:rPr lang="fr-FR" sz="2000" dirty="0" err="1">
                <a:solidFill>
                  <a:schemeClr val="tx1"/>
                </a:solidFill>
              </a:rPr>
              <a:t>Specification</a:t>
            </a:r>
            <a:r>
              <a:rPr lang="fr-FR" sz="2000" dirty="0">
                <a:solidFill>
                  <a:schemeClr val="tx1"/>
                </a:solidFill>
              </a:rPr>
              <a:t> table</a:t>
            </a:r>
          </a:p>
          <a:p>
            <a:r>
              <a:rPr lang="fr-FR" sz="2000" dirty="0">
                <a:solidFill>
                  <a:schemeClr val="tx1"/>
                </a:solidFill>
              </a:rPr>
              <a:t>Sections</a:t>
            </a:r>
          </a:p>
          <a:p>
            <a:r>
              <a:rPr lang="fr-FR" sz="2000" dirty="0" err="1">
                <a:solidFill>
                  <a:schemeClr val="tx1"/>
                </a:solidFill>
              </a:rPr>
              <a:t>Metadata</a:t>
            </a:r>
            <a:r>
              <a:rPr lang="fr-FR" sz="2000" dirty="0">
                <a:solidFill>
                  <a:schemeClr val="tx1"/>
                </a:solidFill>
              </a:rPr>
              <a:t> Fields</a:t>
            </a:r>
          </a:p>
          <a:p>
            <a:r>
              <a:rPr lang="fr-FR" sz="2000" dirty="0" err="1">
                <a:solidFill>
                  <a:schemeClr val="tx1"/>
                </a:solidFill>
              </a:rPr>
              <a:t>Linked</a:t>
            </a:r>
            <a:r>
              <a:rPr lang="fr-FR" sz="2000" dirty="0">
                <a:solidFill>
                  <a:schemeClr val="tx1"/>
                </a:solidFill>
              </a:rPr>
              <a:t> and </a:t>
            </a:r>
            <a:r>
              <a:rPr lang="fr-FR" sz="2000" dirty="0" err="1">
                <a:solidFill>
                  <a:schemeClr val="tx1"/>
                </a:solidFill>
              </a:rPr>
              <a:t>organized</a:t>
            </a:r>
            <a:endParaRPr lang="fr-FR" sz="2000" dirty="0">
              <a:solidFill>
                <a:schemeClr val="tx1"/>
              </a:solidFill>
            </a:endParaRPr>
          </a:p>
          <a:p>
            <a:endParaRPr lang="fr-FR" sz="2000" dirty="0">
              <a:solidFill>
                <a:schemeClr val="tx1"/>
              </a:solidFill>
            </a:endParaRPr>
          </a:p>
        </p:txBody>
      </p:sp>
      <p:pic>
        <p:nvPicPr>
          <p:cNvPr id="2" name="Image 1">
            <a:extLst>
              <a:ext uri="{FF2B5EF4-FFF2-40B4-BE49-F238E27FC236}">
                <a16:creationId xmlns:a16="http://schemas.microsoft.com/office/drawing/2014/main" id="{AEC31764-C4EC-1FA1-B5BD-5C3B57A14DBD}"/>
              </a:ext>
            </a:extLst>
          </p:cNvPr>
          <p:cNvPicPr>
            <a:picLocks noChangeAspect="1"/>
          </p:cNvPicPr>
          <p:nvPr/>
        </p:nvPicPr>
        <p:blipFill>
          <a:blip r:embed="rId3"/>
          <a:stretch>
            <a:fillRect/>
          </a:stretch>
        </p:blipFill>
        <p:spPr>
          <a:xfrm>
            <a:off x="1947366" y="1037889"/>
            <a:ext cx="8493288" cy="4548680"/>
          </a:xfrm>
          <a:prstGeom prst="rect">
            <a:avLst/>
          </a:prstGeom>
        </p:spPr>
      </p:pic>
      <p:pic>
        <p:nvPicPr>
          <p:cNvPr id="6" name="Image 5">
            <a:extLst>
              <a:ext uri="{FF2B5EF4-FFF2-40B4-BE49-F238E27FC236}">
                <a16:creationId xmlns:a16="http://schemas.microsoft.com/office/drawing/2014/main" id="{6B3C5077-7433-4159-A9FD-9C3B9232E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90916"/>
            <a:ext cx="5553342" cy="4467084"/>
          </a:xfrm>
          <a:prstGeom prst="rect">
            <a:avLst/>
          </a:prstGeom>
        </p:spPr>
      </p:pic>
    </p:spTree>
    <p:extLst>
      <p:ext uri="{BB962C8B-B14F-4D97-AF65-F5344CB8AC3E}">
        <p14:creationId xmlns:p14="http://schemas.microsoft.com/office/powerpoint/2010/main" val="942308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6D413B3B-39BC-4213-9B28-7F57558429B3}"/>
              </a:ext>
            </a:extLst>
          </p:cNvPr>
          <p:cNvSpPr>
            <a:spLocks noGrp="1"/>
          </p:cNvSpPr>
          <p:nvPr>
            <p:ph idx="1"/>
          </p:nvPr>
        </p:nvSpPr>
        <p:spPr/>
        <p:txBody>
          <a:bodyPr/>
          <a:lstStyle/>
          <a:p>
            <a:pPr marL="0" lvl="0" indent="0" defTabSz="457200">
              <a:lnSpc>
                <a:spcPct val="100000"/>
              </a:lnSpc>
              <a:spcBef>
                <a:spcPts val="0"/>
              </a:spcBef>
              <a:buClr>
                <a:srgbClr val="000000"/>
              </a:buClr>
              <a:buSzPts val="2000"/>
              <a:buNone/>
            </a:pPr>
            <a:r>
              <a:rPr lang="en-US" sz="2000" b="1" dirty="0">
                <a:solidFill>
                  <a:srgbClr val="0070C0"/>
                </a:solidFill>
                <a:latin typeface="Arial"/>
                <a:ea typeface="Arial"/>
                <a:cs typeface="Arial"/>
                <a:sym typeface="Arial"/>
              </a:rPr>
              <a:t>Two examples to illustrate how to capture important information about the phenotyping experiments: </a:t>
            </a:r>
          </a:p>
          <a:p>
            <a:pPr marL="0" lvl="0" indent="0" defTabSz="457200">
              <a:lnSpc>
                <a:spcPct val="100000"/>
              </a:lnSpc>
              <a:spcBef>
                <a:spcPts val="0"/>
              </a:spcBef>
              <a:buClr>
                <a:srgbClr val="000000"/>
              </a:buClr>
              <a:buSzPts val="2000"/>
              <a:buNone/>
            </a:pPr>
            <a:endParaRPr lang="en-US" sz="2000" b="1" dirty="0">
              <a:solidFill>
                <a:prstClr val="black"/>
              </a:solidFill>
              <a:latin typeface="Arial"/>
              <a:ea typeface="Arial"/>
              <a:cs typeface="Arial"/>
              <a:sym typeface="Arial"/>
            </a:endParaRPr>
          </a:p>
          <a:p>
            <a:pPr marL="285750" lvl="0" indent="-285750" defTabSz="457200">
              <a:lnSpc>
                <a:spcPct val="100000"/>
              </a:lnSpc>
              <a:spcBef>
                <a:spcPts val="0"/>
              </a:spcBef>
              <a:buClr>
                <a:prstClr val="black"/>
              </a:buClr>
              <a:buSzPts val="1800"/>
              <a:buFont typeface="Arial"/>
              <a:buChar char="•"/>
            </a:pPr>
            <a:r>
              <a:rPr lang="en-US" sz="1800" b="1" dirty="0">
                <a:solidFill>
                  <a:prstClr val="black"/>
                </a:solidFill>
                <a:latin typeface="Arial"/>
                <a:ea typeface="Arial"/>
                <a:cs typeface="Arial"/>
                <a:sym typeface="Arial"/>
              </a:rPr>
              <a:t>MAIZE</a:t>
            </a:r>
            <a:r>
              <a:rPr lang="en-US" sz="1800" dirty="0">
                <a:solidFill>
                  <a:prstClr val="black"/>
                </a:solidFill>
                <a:latin typeface="Arial"/>
                <a:ea typeface="Arial"/>
                <a:cs typeface="Arial"/>
                <a:sym typeface="Arial"/>
              </a:rPr>
              <a:t> [1]</a:t>
            </a:r>
          </a:p>
          <a:p>
            <a:pPr marL="0" lvl="0" indent="0" defTabSz="457200">
              <a:lnSpc>
                <a:spcPct val="100000"/>
              </a:lnSpc>
              <a:spcBef>
                <a:spcPts val="0"/>
              </a:spcBef>
              <a:buClr>
                <a:prstClr val="black"/>
              </a:buClr>
              <a:buSzPts val="1800"/>
              <a:buNone/>
            </a:pPr>
            <a:r>
              <a:rPr lang="en-US" sz="1800" dirty="0">
                <a:solidFill>
                  <a:prstClr val="black"/>
                </a:solidFill>
                <a:latin typeface="Arial"/>
                <a:ea typeface="Arial"/>
                <a:cs typeface="Arial"/>
                <a:sym typeface="Arial"/>
              </a:rPr>
              <a:t>Millet </a:t>
            </a:r>
            <a:r>
              <a:rPr lang="en-US" sz="1800" i="1" dirty="0">
                <a:solidFill>
                  <a:prstClr val="black"/>
                </a:solidFill>
                <a:latin typeface="Arial"/>
                <a:ea typeface="Arial"/>
                <a:cs typeface="Arial"/>
                <a:sym typeface="Arial"/>
              </a:rPr>
              <a:t>et al.</a:t>
            </a:r>
            <a:r>
              <a:rPr lang="en-US" sz="1800" dirty="0">
                <a:solidFill>
                  <a:prstClr val="black"/>
                </a:solidFill>
                <a:latin typeface="Arial"/>
                <a:ea typeface="Arial"/>
                <a:cs typeface="Arial"/>
                <a:sym typeface="Arial"/>
              </a:rPr>
              <a:t> 2019 (</a:t>
            </a:r>
            <a:r>
              <a:rPr lang="en-US" sz="1800" u="sng" dirty="0">
                <a:solidFill>
                  <a:srgbClr val="0563C1"/>
                </a:solidFill>
                <a:latin typeface="Arial"/>
                <a:ea typeface="Arial"/>
                <a:cs typeface="Arial"/>
                <a:sym typeface="Arial"/>
                <a:hlinkClick r:id="rId2"/>
              </a:rPr>
              <a:t>https://doi.org/10.15454/IASSTN</a:t>
            </a:r>
            <a:r>
              <a:rPr lang="en-US" sz="1800" dirty="0">
                <a:solidFill>
                  <a:prstClr val="black"/>
                </a:solidFill>
                <a:latin typeface="Arial"/>
                <a:ea typeface="Arial"/>
                <a:cs typeface="Arial"/>
                <a:sym typeface="Arial"/>
              </a:rPr>
              <a:t>): A multi-site experiment in a network of European fields for assessing the maize yield response to environmental scenarios</a:t>
            </a:r>
          </a:p>
          <a:p>
            <a:pPr marL="0" lvl="0" indent="0" defTabSz="457200">
              <a:lnSpc>
                <a:spcPct val="100000"/>
              </a:lnSpc>
              <a:spcBef>
                <a:spcPts val="0"/>
              </a:spcBef>
              <a:buClr>
                <a:srgbClr val="000000"/>
              </a:buClr>
              <a:buSzPts val="1800"/>
              <a:buNone/>
            </a:pPr>
            <a:endParaRPr lang="en-US" sz="1800" dirty="0">
              <a:solidFill>
                <a:prstClr val="black"/>
              </a:solidFill>
              <a:latin typeface="Arial"/>
              <a:ea typeface="Arial"/>
              <a:cs typeface="Arial"/>
              <a:sym typeface="Arial"/>
            </a:endParaRPr>
          </a:p>
          <a:p>
            <a:pPr marL="285750" lvl="0" indent="-285750" defTabSz="457200">
              <a:lnSpc>
                <a:spcPct val="100000"/>
              </a:lnSpc>
              <a:spcBef>
                <a:spcPts val="0"/>
              </a:spcBef>
              <a:buClr>
                <a:prstClr val="black"/>
              </a:buClr>
              <a:buSzPts val="1800"/>
              <a:buFont typeface="Arial"/>
              <a:buChar char="•"/>
            </a:pPr>
            <a:r>
              <a:rPr lang="en-US" sz="1800" b="1" dirty="0">
                <a:solidFill>
                  <a:prstClr val="black"/>
                </a:solidFill>
                <a:latin typeface="Arial"/>
                <a:ea typeface="Arial"/>
                <a:cs typeface="Arial"/>
                <a:sym typeface="Arial"/>
              </a:rPr>
              <a:t>POPLAR</a:t>
            </a:r>
            <a:r>
              <a:rPr lang="en-US" sz="1800" dirty="0">
                <a:solidFill>
                  <a:prstClr val="black"/>
                </a:solidFill>
                <a:latin typeface="Arial"/>
                <a:ea typeface="Arial"/>
                <a:cs typeface="Arial"/>
                <a:sym typeface="Arial"/>
              </a:rPr>
              <a:t> [2]</a:t>
            </a:r>
          </a:p>
          <a:p>
            <a:pPr marL="0" lvl="0" indent="0" defTabSz="457200">
              <a:lnSpc>
                <a:spcPct val="100000"/>
              </a:lnSpc>
              <a:spcBef>
                <a:spcPts val="0"/>
              </a:spcBef>
              <a:buClr>
                <a:prstClr val="black"/>
              </a:buClr>
              <a:buSzPts val="1800"/>
              <a:buNone/>
            </a:pPr>
            <a:r>
              <a:rPr lang="en-US" sz="1800" dirty="0" err="1">
                <a:solidFill>
                  <a:prstClr val="black"/>
                </a:solidFill>
                <a:latin typeface="Arial"/>
                <a:ea typeface="Arial"/>
                <a:cs typeface="Arial"/>
                <a:sym typeface="Arial"/>
              </a:rPr>
              <a:t>Monclus</a:t>
            </a:r>
            <a:r>
              <a:rPr lang="en-US" sz="1800" dirty="0">
                <a:solidFill>
                  <a:prstClr val="black"/>
                </a:solidFill>
                <a:latin typeface="Arial"/>
                <a:ea typeface="Arial"/>
                <a:cs typeface="Arial"/>
                <a:sym typeface="Arial"/>
              </a:rPr>
              <a:t> </a:t>
            </a:r>
            <a:r>
              <a:rPr lang="en-US" sz="1800" i="1" dirty="0">
                <a:solidFill>
                  <a:prstClr val="black"/>
                </a:solidFill>
                <a:latin typeface="Arial"/>
                <a:ea typeface="Arial"/>
                <a:cs typeface="Arial"/>
                <a:sym typeface="Arial"/>
              </a:rPr>
              <a:t>et al. </a:t>
            </a:r>
            <a:r>
              <a:rPr lang="en-US" sz="1800" dirty="0">
                <a:solidFill>
                  <a:prstClr val="black"/>
                </a:solidFill>
                <a:latin typeface="Arial"/>
                <a:ea typeface="Arial"/>
                <a:cs typeface="Arial"/>
                <a:sym typeface="Arial"/>
              </a:rPr>
              <a:t>2012 (</a:t>
            </a:r>
            <a:r>
              <a:rPr lang="en-US" sz="1800" u="sng" dirty="0">
                <a:solidFill>
                  <a:srgbClr val="0563C1"/>
                </a:solidFill>
                <a:latin typeface="Arial"/>
                <a:ea typeface="Arial"/>
                <a:cs typeface="Arial"/>
                <a:sym typeface="Arial"/>
                <a:hlinkClick r:id="rId3">
                  <a:extLst>
                    <a:ext uri="{A12FA001-AC4F-418D-AE19-62706E023703}">
                      <ahyp:hlinkClr xmlns:ahyp="http://schemas.microsoft.com/office/drawing/2018/hyperlinkcolor" val="tx"/>
                    </a:ext>
                  </a:extLst>
                </a:hlinkClick>
              </a:rPr>
              <a:t>http://dx.doi.org/10.1186/1471-2229-12-173</a:t>
            </a:r>
            <a:r>
              <a:rPr lang="en-US" sz="1800" dirty="0">
                <a:solidFill>
                  <a:prstClr val="black"/>
                </a:solidFill>
                <a:latin typeface="Arial"/>
                <a:ea typeface="Arial"/>
                <a:cs typeface="Arial"/>
                <a:sym typeface="Arial"/>
              </a:rPr>
              <a:t>): Integrating genome annotation and QTL position to identify candidate genes for productivity, architecture and water-use efficiency in </a:t>
            </a:r>
            <a:r>
              <a:rPr lang="en-US" sz="1800" dirty="0" err="1">
                <a:solidFill>
                  <a:prstClr val="black"/>
                </a:solidFill>
                <a:latin typeface="Arial"/>
                <a:ea typeface="Arial"/>
                <a:cs typeface="Arial"/>
                <a:sym typeface="Arial"/>
              </a:rPr>
              <a:t>Populus</a:t>
            </a:r>
            <a:r>
              <a:rPr lang="en-US" sz="1800" dirty="0">
                <a:solidFill>
                  <a:prstClr val="black"/>
                </a:solidFill>
                <a:latin typeface="Arial"/>
                <a:ea typeface="Arial"/>
                <a:cs typeface="Arial"/>
                <a:sym typeface="Arial"/>
              </a:rPr>
              <a:t> </a:t>
            </a:r>
            <a:r>
              <a:rPr lang="en-US" sz="1800" dirty="0" err="1">
                <a:solidFill>
                  <a:prstClr val="black"/>
                </a:solidFill>
                <a:latin typeface="Arial"/>
                <a:ea typeface="Arial"/>
                <a:cs typeface="Arial"/>
                <a:sym typeface="Arial"/>
              </a:rPr>
              <a:t>spp</a:t>
            </a:r>
            <a:endParaRPr lang="en-US" sz="2000" b="1" dirty="0">
              <a:solidFill>
                <a:prstClr val="black"/>
              </a:solidFill>
              <a:latin typeface="Arial"/>
              <a:ea typeface="Arial"/>
              <a:cs typeface="Arial"/>
              <a:sym typeface="Arial"/>
            </a:endParaRPr>
          </a:p>
        </p:txBody>
      </p:sp>
      <p:sp>
        <p:nvSpPr>
          <p:cNvPr id="4" name="Titre 3">
            <a:extLst>
              <a:ext uri="{FF2B5EF4-FFF2-40B4-BE49-F238E27FC236}">
                <a16:creationId xmlns:a16="http://schemas.microsoft.com/office/drawing/2014/main" id="{68BE682B-B3F1-436A-8D5F-4E372414A047}"/>
              </a:ext>
            </a:extLst>
          </p:cNvPr>
          <p:cNvSpPr>
            <a:spLocks noGrp="1"/>
          </p:cNvSpPr>
          <p:nvPr>
            <p:ph type="title"/>
          </p:nvPr>
        </p:nvSpPr>
        <p:spPr/>
        <p:txBody>
          <a:bodyPr>
            <a:normAutofit fontScale="90000"/>
          </a:bodyPr>
          <a:lstStyle/>
          <a:p>
            <a:r>
              <a:rPr lang="en-US" dirty="0"/>
              <a:t>Capturing important information about phenotyping experiments using the MIAPPE standard</a:t>
            </a:r>
          </a:p>
        </p:txBody>
      </p:sp>
    </p:spTree>
    <p:extLst>
      <p:ext uri="{BB962C8B-B14F-4D97-AF65-F5344CB8AC3E}">
        <p14:creationId xmlns:p14="http://schemas.microsoft.com/office/powerpoint/2010/main" val="3393159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p:nvPr/>
        </p:nvSpPr>
        <p:spPr>
          <a:xfrm>
            <a:off x="1289385" y="170748"/>
            <a:ext cx="9705473" cy="954107"/>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Millet et al 2019 [1] - </a:t>
            </a:r>
            <a:r>
              <a:rPr lang="en-GB" sz="2800" b="1" dirty="0" err="1">
                <a:solidFill>
                  <a:srgbClr val="0070C0"/>
                </a:solidFill>
                <a:latin typeface="Arial"/>
                <a:ea typeface="Arial"/>
                <a:cs typeface="Arial"/>
                <a:sym typeface="Arial"/>
              </a:rPr>
              <a:t>Material&amp;methods</a:t>
            </a:r>
            <a:r>
              <a:rPr lang="en-GB" sz="2800" b="1" dirty="0">
                <a:solidFill>
                  <a:srgbClr val="0070C0"/>
                </a:solidFill>
                <a:latin typeface="Arial"/>
                <a:ea typeface="Arial"/>
                <a:cs typeface="Arial"/>
                <a:sym typeface="Arial"/>
              </a:rPr>
              <a:t> section on phenotyping experiments</a:t>
            </a:r>
          </a:p>
        </p:txBody>
      </p:sp>
      <p:sp>
        <p:nvSpPr>
          <p:cNvPr id="170" name="Google Shape;170;p22"/>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171" name="Google Shape;171;p22"/>
          <p:cNvSpPr txBox="1"/>
          <p:nvPr/>
        </p:nvSpPr>
        <p:spPr>
          <a:xfrm>
            <a:off x="567559" y="1325904"/>
            <a:ext cx="11077903" cy="5016900"/>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2000"/>
              <a:buFont typeface="Arial"/>
              <a:buChar char="•"/>
            </a:pPr>
            <a:r>
              <a:rPr lang="en-US" sz="2000" dirty="0">
                <a:solidFill>
                  <a:schemeClr val="dk1"/>
                </a:solidFill>
                <a:ea typeface="Arial"/>
                <a:cs typeface="Arial"/>
                <a:sym typeface="Arial"/>
              </a:rPr>
              <a:t>A panel of </a:t>
            </a:r>
            <a:r>
              <a:rPr lang="en-US" sz="2000" b="1" dirty="0">
                <a:solidFill>
                  <a:schemeClr val="dk1"/>
                </a:solidFill>
                <a:ea typeface="Arial"/>
                <a:cs typeface="Arial"/>
                <a:sym typeface="Arial"/>
              </a:rPr>
              <a:t>256 maize hybrids </a:t>
            </a:r>
            <a:r>
              <a:rPr lang="en-US" sz="2000" dirty="0">
                <a:solidFill>
                  <a:schemeClr val="dk1"/>
                </a:solidFill>
                <a:ea typeface="Arial"/>
                <a:cs typeface="Arial"/>
                <a:sym typeface="Arial"/>
              </a:rPr>
              <a:t>was grown with </a:t>
            </a:r>
            <a:r>
              <a:rPr lang="en-US" sz="2000" b="1" dirty="0">
                <a:solidFill>
                  <a:schemeClr val="dk1"/>
                </a:solidFill>
                <a:ea typeface="Arial"/>
                <a:cs typeface="Arial"/>
                <a:sym typeface="Arial"/>
              </a:rPr>
              <a:t>two water regimes </a:t>
            </a:r>
            <a:r>
              <a:rPr lang="en-US" sz="2000" dirty="0">
                <a:solidFill>
                  <a:schemeClr val="dk1"/>
                </a:solidFill>
                <a:ea typeface="Arial"/>
                <a:cs typeface="Arial"/>
                <a:sym typeface="Arial"/>
              </a:rPr>
              <a:t>(irrigated or rainfed). </a:t>
            </a:r>
          </a:p>
          <a:p>
            <a:pPr marL="285750" indent="-285750">
              <a:buClr>
                <a:schemeClr val="dk1"/>
              </a:buClr>
              <a:buSzPts val="2000"/>
              <a:buFont typeface="Arial"/>
              <a:buChar char="•"/>
            </a:pPr>
            <a:r>
              <a:rPr lang="en-US" sz="2000" b="1" dirty="0">
                <a:solidFill>
                  <a:schemeClr val="dk1"/>
                </a:solidFill>
                <a:ea typeface="Arial"/>
                <a:cs typeface="Arial"/>
                <a:sym typeface="Arial"/>
              </a:rPr>
              <a:t>Location</a:t>
            </a:r>
            <a:r>
              <a:rPr lang="en-US" sz="2000" dirty="0">
                <a:solidFill>
                  <a:schemeClr val="dk1"/>
                </a:solidFill>
                <a:ea typeface="Arial"/>
                <a:cs typeface="Arial"/>
                <a:sym typeface="Arial"/>
              </a:rPr>
              <a:t>: seven fields in 2012 and 2013, plus one site in Chile in 2013</a:t>
            </a:r>
            <a:endParaRPr lang="en-US" sz="2000" dirty="0">
              <a:solidFill>
                <a:srgbClr val="000000"/>
              </a:solidFill>
              <a:ea typeface="Arial"/>
              <a:cs typeface="Arial"/>
              <a:sym typeface="Arial"/>
            </a:endParaRPr>
          </a:p>
          <a:p>
            <a:pPr marL="285750" indent="-285750">
              <a:buClr>
                <a:schemeClr val="dk1"/>
              </a:buClr>
              <a:buSzPts val="2000"/>
              <a:buFont typeface="Arial"/>
              <a:buChar char="•"/>
            </a:pPr>
            <a:r>
              <a:rPr lang="en-US" sz="2000" dirty="0">
                <a:solidFill>
                  <a:schemeClr val="dk1"/>
                </a:solidFill>
                <a:ea typeface="Arial"/>
                <a:cs typeface="Arial"/>
                <a:sym typeface="Arial"/>
              </a:rPr>
              <a:t>This resulted in 29 experiments defined as the combination of one year, one site and one </a:t>
            </a:r>
            <a:r>
              <a:rPr lang="en-US" sz="2000" b="1" dirty="0">
                <a:solidFill>
                  <a:schemeClr val="dk1"/>
                </a:solidFill>
                <a:ea typeface="Arial"/>
                <a:cs typeface="Arial"/>
                <a:sym typeface="Arial"/>
              </a:rPr>
              <a:t>water regime</a:t>
            </a:r>
            <a:r>
              <a:rPr lang="en-US" sz="2000" dirty="0">
                <a:solidFill>
                  <a:schemeClr val="dk1"/>
                </a:solidFill>
                <a:ea typeface="Arial"/>
                <a:cs typeface="Arial"/>
                <a:sym typeface="Arial"/>
              </a:rPr>
              <a:t>, with two and three </a:t>
            </a:r>
            <a:r>
              <a:rPr lang="en-US" sz="2000" b="1" dirty="0">
                <a:solidFill>
                  <a:schemeClr val="dk1"/>
                </a:solidFill>
                <a:ea typeface="Arial"/>
                <a:cs typeface="Arial"/>
                <a:sym typeface="Arial"/>
              </a:rPr>
              <a:t>repetitions</a:t>
            </a:r>
            <a:r>
              <a:rPr lang="en-US" sz="2000" dirty="0">
                <a:solidFill>
                  <a:schemeClr val="dk1"/>
                </a:solidFill>
                <a:ea typeface="Arial"/>
                <a:cs typeface="Arial"/>
                <a:sym typeface="Arial"/>
              </a:rPr>
              <a:t> for rainfed and irrigated treatments, respectively. </a:t>
            </a:r>
          </a:p>
          <a:p>
            <a:pPr marL="285750" indent="-285750">
              <a:buClr>
                <a:schemeClr val="dk1"/>
              </a:buClr>
              <a:buSzPts val="2000"/>
              <a:buFont typeface="Arial"/>
              <a:buChar char="•"/>
            </a:pPr>
            <a:r>
              <a:rPr lang="en-US" sz="2000" dirty="0"/>
              <a:t>A detailed </a:t>
            </a:r>
            <a:r>
              <a:rPr lang="en-US" sz="2000" b="1" dirty="0"/>
              <a:t>environmental </a:t>
            </a:r>
            <a:r>
              <a:rPr lang="en-US" sz="2000" b="1" dirty="0" err="1"/>
              <a:t>characterisation</a:t>
            </a:r>
            <a:r>
              <a:rPr lang="en-US" sz="2000" b="1" dirty="0"/>
              <a:t> </a:t>
            </a:r>
            <a:r>
              <a:rPr lang="en-US" sz="2000" dirty="0"/>
              <a:t>was carried out, with hourly records of micrometeorological data and soil water status, and associated with precise measurement of phenology.</a:t>
            </a:r>
          </a:p>
          <a:p>
            <a:pPr marL="285750" indent="-285750">
              <a:buClr>
                <a:schemeClr val="dk1"/>
              </a:buClr>
              <a:buSzPts val="2000"/>
              <a:buFont typeface="Arial"/>
              <a:buChar char="•"/>
            </a:pPr>
            <a:r>
              <a:rPr lang="en-US" sz="2000" dirty="0"/>
              <a:t>« </a:t>
            </a:r>
            <a:r>
              <a:rPr lang="en-US" sz="2000" b="1" dirty="0" err="1"/>
              <a:t>grain.yield</a:t>
            </a:r>
            <a:r>
              <a:rPr lang="en-US" sz="2000" dirty="0"/>
              <a:t>»: </a:t>
            </a:r>
            <a:r>
              <a:rPr lang="en-US" sz="2000" dirty="0" err="1"/>
              <a:t>yiel</a:t>
            </a:r>
            <a:r>
              <a:rPr lang="en-US" sz="2000" dirty="0"/>
              <a:t> adjusted at 15% grain moisture, in ton per hectare (t ha-1). «</a:t>
            </a:r>
            <a:r>
              <a:rPr lang="en-US" sz="2000" b="1" dirty="0" err="1"/>
              <a:t>grain.number</a:t>
            </a:r>
            <a:r>
              <a:rPr lang="en-US" sz="2000" dirty="0"/>
              <a:t>»: number of grain per square meter. «</a:t>
            </a:r>
            <a:r>
              <a:rPr lang="en-US" sz="2000" b="1" dirty="0" err="1"/>
              <a:t>grain.weight</a:t>
            </a:r>
            <a:r>
              <a:rPr lang="en-US" sz="2000" dirty="0"/>
              <a:t>»: individual grain weight (mg). «</a:t>
            </a:r>
            <a:r>
              <a:rPr lang="en-US" sz="2000" b="1" dirty="0"/>
              <a:t>anthesis</a:t>
            </a:r>
            <a:r>
              <a:rPr lang="en-US" sz="2000" dirty="0"/>
              <a:t>»: male flowering (pollen shed), in thermal time cumulated since emergence (d20°C). «</a:t>
            </a:r>
            <a:r>
              <a:rPr lang="en-US" sz="2000" b="1" dirty="0" err="1"/>
              <a:t>silking</a:t>
            </a:r>
            <a:r>
              <a:rPr lang="en-US" sz="2000" dirty="0"/>
              <a:t>»: female flowering (</a:t>
            </a:r>
            <a:r>
              <a:rPr lang="en-US" sz="2000" dirty="0" err="1"/>
              <a:t>silking</a:t>
            </a:r>
            <a:r>
              <a:rPr lang="en-US" sz="2000" dirty="0"/>
              <a:t> emergence), in thermal time cumulated since emergence (d20°C). «</a:t>
            </a:r>
            <a:r>
              <a:rPr lang="en-US" sz="2000" b="1" dirty="0" err="1"/>
              <a:t>plant.height</a:t>
            </a:r>
            <a:r>
              <a:rPr lang="en-US" sz="2000" dirty="0"/>
              <a:t>»: plant height, from ground level to the base of the flag leaf (highest) leaf (cm). «</a:t>
            </a:r>
            <a:r>
              <a:rPr lang="en-US" sz="2000" b="1" dirty="0" err="1"/>
              <a:t>tassel.height</a:t>
            </a:r>
            <a:r>
              <a:rPr lang="en-US" sz="2000" dirty="0"/>
              <a:t>»: plant height including tassel, from ground level to the highest point of the tassel (cm). «</a:t>
            </a:r>
            <a:r>
              <a:rPr lang="en-US" sz="2000" b="1" dirty="0" err="1"/>
              <a:t>ear.height</a:t>
            </a:r>
            <a:r>
              <a:rPr lang="en-US" sz="2000" dirty="0"/>
              <a:t>»: ear insertion height, from ground level to ligule of the highest ear leaf (cm).</a:t>
            </a:r>
            <a:endParaRPr lang="en-US" sz="2000" dirty="0">
              <a:solidFill>
                <a:schemeClr val="dk1"/>
              </a:solidFil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p:nvPr/>
        </p:nvSpPr>
        <p:spPr>
          <a:xfrm>
            <a:off x="1289385" y="170748"/>
            <a:ext cx="9705473" cy="954107"/>
          </a:xfrm>
          <a:prstGeom prst="rect">
            <a:avLst/>
          </a:prstGeom>
          <a:solidFill>
            <a:schemeClr val="lt1"/>
          </a:solidFill>
          <a:ln>
            <a:noFill/>
          </a:ln>
        </p:spPr>
        <p:txBody>
          <a:bodyPr spcFirstLastPara="1" wrap="square" lIns="91425" tIns="45700" rIns="91425" bIns="45700" anchor="t" anchorCtr="0">
            <a:noAutofit/>
          </a:bodyPr>
          <a:lstStyle/>
          <a:p>
            <a:pPr algn="ctr"/>
            <a:r>
              <a:rPr lang="en-GB" sz="2800" b="1">
                <a:solidFill>
                  <a:srgbClr val="0070C0"/>
                </a:solidFill>
                <a:latin typeface="Arial"/>
                <a:ea typeface="Arial"/>
                <a:cs typeface="Arial"/>
                <a:sym typeface="Arial"/>
              </a:rPr>
              <a:t>Monclus et al 2012 [2] - Material&amp;methods section on phenotyping experiments</a:t>
            </a:r>
            <a:endParaRPr/>
          </a:p>
          <a:p>
            <a:pPr algn="ctr">
              <a:buClr>
                <a:srgbClr val="000000"/>
              </a:buClr>
              <a:buSzPts val="2800"/>
            </a:pPr>
            <a:endParaRPr sz="2800" b="1">
              <a:solidFill>
                <a:srgbClr val="0070C0"/>
              </a:solidFill>
              <a:latin typeface="Arial"/>
              <a:ea typeface="Arial"/>
              <a:cs typeface="Arial"/>
              <a:sym typeface="Arial"/>
            </a:endParaRPr>
          </a:p>
        </p:txBody>
      </p:sp>
      <p:sp>
        <p:nvSpPr>
          <p:cNvPr id="178" name="Google Shape;178;p23"/>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179" name="Google Shape;179;p23"/>
          <p:cNvSpPr txBox="1"/>
          <p:nvPr/>
        </p:nvSpPr>
        <p:spPr>
          <a:xfrm>
            <a:off x="399393" y="1519747"/>
            <a:ext cx="11393214" cy="5262979"/>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600"/>
              <a:buFont typeface="Arial"/>
              <a:buChar char="•"/>
            </a:pPr>
            <a:r>
              <a:rPr lang="en-US" b="1" dirty="0">
                <a:solidFill>
                  <a:schemeClr val="dk1"/>
                </a:solidFill>
                <a:ea typeface="Arial"/>
                <a:cs typeface="Arial"/>
                <a:sym typeface="Arial"/>
              </a:rPr>
              <a:t>3 Field trial </a:t>
            </a:r>
            <a:r>
              <a:rPr lang="en-US" dirty="0">
                <a:solidFill>
                  <a:schemeClr val="dk1"/>
                </a:solidFill>
                <a:ea typeface="Arial"/>
                <a:cs typeface="Arial"/>
                <a:sym typeface="Arial"/>
              </a:rPr>
              <a:t>established in April 2003 </a:t>
            </a:r>
            <a:r>
              <a:rPr lang="en-US" b="1" dirty="0">
                <a:solidFill>
                  <a:schemeClr val="dk1"/>
                </a:solidFill>
                <a:ea typeface="Arial"/>
                <a:cs typeface="Arial"/>
                <a:sym typeface="Arial"/>
              </a:rPr>
              <a:t>located</a:t>
            </a:r>
            <a:r>
              <a:rPr lang="en-US" dirty="0">
                <a:solidFill>
                  <a:schemeClr val="dk1"/>
                </a:solidFill>
                <a:ea typeface="Arial"/>
                <a:cs typeface="Arial"/>
                <a:sym typeface="Arial"/>
              </a:rPr>
              <a:t> in France (</a:t>
            </a:r>
            <a:r>
              <a:rPr lang="en-US" dirty="0" err="1">
                <a:solidFill>
                  <a:schemeClr val="dk1"/>
                </a:solidFill>
                <a:ea typeface="Arial"/>
                <a:cs typeface="Arial"/>
                <a:sym typeface="Arial"/>
              </a:rPr>
              <a:t>Ardon</a:t>
            </a:r>
            <a:r>
              <a:rPr lang="en-US" dirty="0">
                <a:solidFill>
                  <a:schemeClr val="dk1"/>
                </a:solidFill>
                <a:ea typeface="Arial"/>
                <a:cs typeface="Arial"/>
                <a:sym typeface="Arial"/>
              </a:rPr>
              <a:t>, 47°49’41''N, 1°54’39''E, 110 m),Italy </a:t>
            </a:r>
            <a:r>
              <a:rPr lang="en-US" dirty="0" err="1">
                <a:solidFill>
                  <a:schemeClr val="dk1"/>
                </a:solidFill>
                <a:ea typeface="Arial"/>
                <a:cs typeface="Arial"/>
                <a:sym typeface="Arial"/>
              </a:rPr>
              <a:t>Cavallermaggiore</a:t>
            </a:r>
            <a:r>
              <a:rPr lang="en-US" dirty="0">
                <a:solidFill>
                  <a:schemeClr val="dk1"/>
                </a:solidFill>
                <a:ea typeface="Arial"/>
                <a:cs typeface="Arial"/>
                <a:sym typeface="Arial"/>
              </a:rPr>
              <a:t> ((44° 43' 0'' N) , (7° 41' 0'' E)), UK Headley ((51° 7' 0'' N) , (-1° 10' 0'' W) )</a:t>
            </a:r>
            <a:endParaRPr lang="en-US" dirty="0">
              <a:solidFill>
                <a:srgbClr val="000000"/>
              </a:solidFill>
              <a:ea typeface="Arial"/>
              <a:cs typeface="Arial"/>
              <a:sym typeface="Arial"/>
            </a:endParaRPr>
          </a:p>
          <a:p>
            <a:pPr marL="285750" indent="-285750">
              <a:buClr>
                <a:schemeClr val="dk1"/>
              </a:buClr>
              <a:buSzPts val="1600"/>
              <a:buFont typeface="Arial"/>
              <a:buChar char="•"/>
            </a:pPr>
            <a:r>
              <a:rPr lang="en-US" dirty="0">
                <a:solidFill>
                  <a:schemeClr val="dk1"/>
                </a:solidFill>
                <a:ea typeface="Arial"/>
                <a:cs typeface="Arial"/>
                <a:sym typeface="Arial"/>
              </a:rPr>
              <a:t>The </a:t>
            </a:r>
            <a:r>
              <a:rPr lang="en-US" b="1" dirty="0">
                <a:solidFill>
                  <a:schemeClr val="dk1"/>
                </a:solidFill>
                <a:ea typeface="Arial"/>
                <a:cs typeface="Arial"/>
                <a:sym typeface="Arial"/>
              </a:rPr>
              <a:t>biological material </a:t>
            </a:r>
            <a:r>
              <a:rPr lang="en-US" dirty="0">
                <a:solidFill>
                  <a:schemeClr val="dk1"/>
                </a:solidFill>
                <a:ea typeface="Arial"/>
                <a:cs typeface="Arial"/>
                <a:sym typeface="Arial"/>
              </a:rPr>
              <a:t>consisted of a cloned 336 F1 progeny from an interspecific cross between the female </a:t>
            </a:r>
            <a:r>
              <a:rPr lang="en-US" i="1" dirty="0" err="1">
                <a:solidFill>
                  <a:schemeClr val="dk1"/>
                </a:solidFill>
                <a:ea typeface="Arial"/>
                <a:cs typeface="Arial"/>
                <a:sym typeface="Arial"/>
              </a:rPr>
              <a:t>Populus</a:t>
            </a:r>
            <a:r>
              <a:rPr lang="en-US" i="1" dirty="0">
                <a:solidFill>
                  <a:schemeClr val="dk1"/>
                </a:solidFill>
                <a:ea typeface="Arial"/>
                <a:cs typeface="Arial"/>
                <a:sym typeface="Arial"/>
              </a:rPr>
              <a:t> </a:t>
            </a:r>
            <a:r>
              <a:rPr lang="en-US" i="1" dirty="0" err="1">
                <a:solidFill>
                  <a:schemeClr val="dk1"/>
                </a:solidFill>
                <a:ea typeface="Arial"/>
                <a:cs typeface="Arial"/>
                <a:sym typeface="Arial"/>
              </a:rPr>
              <a:t>deltoides</a:t>
            </a:r>
            <a:r>
              <a:rPr lang="en-US" dirty="0">
                <a:solidFill>
                  <a:schemeClr val="dk1"/>
                </a:solidFill>
                <a:ea typeface="Arial"/>
                <a:cs typeface="Arial"/>
                <a:sym typeface="Arial"/>
              </a:rPr>
              <a:t> (</a:t>
            </a:r>
            <a:r>
              <a:rPr lang="en-US" dirty="0" err="1">
                <a:solidFill>
                  <a:schemeClr val="dk1"/>
                </a:solidFill>
                <a:ea typeface="Arial"/>
                <a:cs typeface="Arial"/>
                <a:sym typeface="Arial"/>
              </a:rPr>
              <a:t>Bartr</a:t>
            </a:r>
            <a:r>
              <a:rPr lang="en-US" dirty="0">
                <a:solidFill>
                  <a:schemeClr val="dk1"/>
                </a:solidFill>
                <a:ea typeface="Arial"/>
                <a:cs typeface="Arial"/>
                <a:sym typeface="Arial"/>
              </a:rPr>
              <a:t>. Ex Marsh.) ‘73028-62’ from Illinois and the male </a:t>
            </a:r>
            <a:r>
              <a:rPr lang="en-US" i="1" dirty="0">
                <a:solidFill>
                  <a:schemeClr val="dk1"/>
                </a:solidFill>
                <a:ea typeface="Arial"/>
                <a:cs typeface="Arial"/>
                <a:sym typeface="Arial"/>
              </a:rPr>
              <a:t>P. </a:t>
            </a:r>
            <a:r>
              <a:rPr lang="en-US" i="1" dirty="0" err="1">
                <a:solidFill>
                  <a:schemeClr val="dk1"/>
                </a:solidFill>
                <a:ea typeface="Arial"/>
                <a:cs typeface="Arial"/>
                <a:sym typeface="Arial"/>
              </a:rPr>
              <a:t>trichocarpa</a:t>
            </a:r>
            <a:r>
              <a:rPr lang="en-US" dirty="0">
                <a:solidFill>
                  <a:schemeClr val="dk1"/>
                </a:solidFill>
                <a:ea typeface="Arial"/>
                <a:cs typeface="Arial"/>
                <a:sym typeface="Arial"/>
              </a:rPr>
              <a:t> (Torr. and Gray) ’101-74’ from Washington State.</a:t>
            </a:r>
          </a:p>
          <a:p>
            <a:pPr marL="285750" indent="-285750">
              <a:buClr>
                <a:schemeClr val="dk1"/>
              </a:buClr>
              <a:buSzPts val="1600"/>
              <a:buFont typeface="Arial"/>
              <a:buChar char="•"/>
            </a:pPr>
            <a:r>
              <a:rPr lang="en-US" dirty="0">
                <a:solidFill>
                  <a:schemeClr val="dk1"/>
                </a:solidFill>
                <a:ea typeface="Arial"/>
                <a:cs typeface="Arial"/>
                <a:sym typeface="Arial"/>
              </a:rPr>
              <a:t>The </a:t>
            </a:r>
            <a:r>
              <a:rPr lang="en-US" b="1" dirty="0">
                <a:solidFill>
                  <a:schemeClr val="dk1"/>
                </a:solidFill>
                <a:ea typeface="Arial"/>
                <a:cs typeface="Arial"/>
                <a:sym typeface="Arial"/>
              </a:rPr>
              <a:t>trial was established </a:t>
            </a:r>
            <a:r>
              <a:rPr lang="en-US" dirty="0">
                <a:solidFill>
                  <a:schemeClr val="dk1"/>
                </a:solidFill>
                <a:ea typeface="Arial"/>
                <a:cs typeface="Arial"/>
                <a:sym typeface="Arial"/>
              </a:rPr>
              <a:t>from 25 cm- homogenous hardwood cuttings planted at a plant density of 6670 trees per ha. The trial was and consisted in 6 randomized complete blocks where each F1 genotype and each parent was represented by one replicate. </a:t>
            </a:r>
          </a:p>
          <a:p>
            <a:pPr marL="285750" indent="-285750">
              <a:buClr>
                <a:schemeClr val="dk1"/>
              </a:buClr>
              <a:buSzPts val="1600"/>
              <a:buFont typeface="Arial"/>
              <a:buChar char="•"/>
            </a:pPr>
            <a:r>
              <a:rPr lang="en-US" b="1" dirty="0">
                <a:solidFill>
                  <a:schemeClr val="dk1"/>
                </a:solidFill>
                <a:ea typeface="Arial"/>
                <a:cs typeface="Arial"/>
                <a:sym typeface="Arial"/>
              </a:rPr>
              <a:t>Circumference and stem height </a:t>
            </a:r>
            <a:r>
              <a:rPr lang="en-US" dirty="0">
                <a:solidFill>
                  <a:schemeClr val="dk1"/>
                </a:solidFill>
                <a:ea typeface="Arial"/>
                <a:cs typeface="Arial"/>
                <a:sym typeface="Arial"/>
              </a:rPr>
              <a:t>were measured at the end of the first (winter 2003–2004) and second (winter 2004–2005) as described in </a:t>
            </a:r>
            <a:r>
              <a:rPr lang="en-US" dirty="0" err="1">
                <a:solidFill>
                  <a:schemeClr val="dk1"/>
                </a:solidFill>
                <a:ea typeface="Arial"/>
                <a:cs typeface="Arial"/>
                <a:sym typeface="Arial"/>
              </a:rPr>
              <a:t>Dillen</a:t>
            </a:r>
            <a:r>
              <a:rPr lang="en-US" dirty="0">
                <a:solidFill>
                  <a:schemeClr val="dk1"/>
                </a:solidFill>
                <a:ea typeface="Arial"/>
                <a:cs typeface="Arial"/>
                <a:sym typeface="Arial"/>
              </a:rPr>
              <a:t> et al. Forest </a:t>
            </a:r>
            <a:r>
              <a:rPr lang="en-US" dirty="0" err="1">
                <a:solidFill>
                  <a:schemeClr val="dk1"/>
                </a:solidFill>
                <a:ea typeface="Arial"/>
                <a:cs typeface="Arial"/>
                <a:sym typeface="Arial"/>
              </a:rPr>
              <a:t>Ecol</a:t>
            </a:r>
            <a:r>
              <a:rPr lang="en-US" dirty="0">
                <a:solidFill>
                  <a:schemeClr val="dk1"/>
                </a:solidFill>
                <a:ea typeface="Arial"/>
                <a:cs typeface="Arial"/>
                <a:sym typeface="Arial"/>
              </a:rPr>
              <a:t> </a:t>
            </a:r>
            <a:r>
              <a:rPr lang="en-US" dirty="0" err="1">
                <a:solidFill>
                  <a:schemeClr val="dk1"/>
                </a:solidFill>
                <a:ea typeface="Arial"/>
                <a:cs typeface="Arial"/>
                <a:sym typeface="Arial"/>
              </a:rPr>
              <a:t>Manag</a:t>
            </a:r>
            <a:r>
              <a:rPr lang="en-US" dirty="0">
                <a:solidFill>
                  <a:schemeClr val="dk1"/>
                </a:solidFill>
                <a:ea typeface="Arial"/>
                <a:cs typeface="Arial"/>
                <a:sym typeface="Arial"/>
              </a:rPr>
              <a:t>. 2007, 252 (1–3): 12-23). Growth increment in height and circumference during the second growing season were calculated. </a:t>
            </a:r>
            <a:endParaRPr lang="en-US" dirty="0">
              <a:solidFill>
                <a:srgbClr val="000000"/>
              </a:solidFill>
              <a:ea typeface="Arial"/>
              <a:cs typeface="Arial"/>
              <a:sym typeface="Arial"/>
            </a:endParaRPr>
          </a:p>
          <a:p>
            <a:pPr marL="285750" indent="-285750">
              <a:buClr>
                <a:schemeClr val="dk1"/>
              </a:buClr>
              <a:buSzPts val="1600"/>
              <a:buFont typeface="Arial"/>
              <a:buChar char="•"/>
            </a:pPr>
            <a:r>
              <a:rPr lang="en-US" b="1" dirty="0">
                <a:solidFill>
                  <a:schemeClr val="dk1"/>
                </a:solidFill>
                <a:ea typeface="Arial"/>
                <a:cs typeface="Arial"/>
                <a:sym typeface="Arial"/>
              </a:rPr>
              <a:t>Leaf traits </a:t>
            </a:r>
            <a:r>
              <a:rPr lang="en-US" dirty="0">
                <a:solidFill>
                  <a:schemeClr val="dk1"/>
                </a:solidFill>
                <a:ea typeface="Arial"/>
                <a:cs typeface="Arial"/>
                <a:sym typeface="Arial"/>
              </a:rPr>
              <a:t>where measured in 2003: one fully illuminated mature leaf was collected on each tree according to </a:t>
            </a:r>
            <a:r>
              <a:rPr lang="en-US" dirty="0" err="1">
                <a:solidFill>
                  <a:schemeClr val="dk1"/>
                </a:solidFill>
                <a:ea typeface="Arial"/>
                <a:cs typeface="Arial"/>
                <a:sym typeface="Arial"/>
              </a:rPr>
              <a:t>Monclus</a:t>
            </a:r>
            <a:r>
              <a:rPr lang="en-US" dirty="0">
                <a:solidFill>
                  <a:schemeClr val="dk1"/>
                </a:solidFill>
                <a:ea typeface="Arial"/>
                <a:cs typeface="Arial"/>
                <a:sym typeface="Arial"/>
              </a:rPr>
              <a:t> et al. </a:t>
            </a:r>
            <a:r>
              <a:rPr lang="en-US" u="sng" dirty="0">
                <a:solidFill>
                  <a:schemeClr val="hlink"/>
                </a:solidFill>
                <a:ea typeface="Arial"/>
                <a:cs typeface="Arial"/>
                <a:sym typeface="Arial"/>
                <a:hlinkClick r:id="rId3"/>
              </a:rPr>
              <a:t>http://doi.org/10.1111/j.1469-8137.2005.01407.x</a:t>
            </a:r>
            <a:r>
              <a:rPr lang="en-US" dirty="0">
                <a:solidFill>
                  <a:schemeClr val="dk1"/>
                </a:solidFill>
                <a:ea typeface="Arial"/>
                <a:cs typeface="Arial"/>
                <a:sym typeface="Arial"/>
              </a:rPr>
              <a:t> ). Six calibrated discs of lamina were cut from this leaf, dried at 50 °C during 48 °C and weighed, and specific leaf area (SLA, cm</a:t>
            </a:r>
            <a:r>
              <a:rPr lang="en-US" baseline="30000" dirty="0">
                <a:solidFill>
                  <a:schemeClr val="dk1"/>
                </a:solidFill>
                <a:ea typeface="Arial"/>
                <a:cs typeface="Arial"/>
                <a:sym typeface="Arial"/>
              </a:rPr>
              <a:t>2</a:t>
            </a:r>
            <a:r>
              <a:rPr lang="en-US" dirty="0">
                <a:solidFill>
                  <a:schemeClr val="dk1"/>
                </a:solidFill>
                <a:ea typeface="Arial"/>
                <a:cs typeface="Arial"/>
                <a:sym typeface="Arial"/>
              </a:rPr>
              <a:t> g</a:t>
            </a:r>
            <a:r>
              <a:rPr lang="en-US" baseline="30000" dirty="0">
                <a:solidFill>
                  <a:schemeClr val="dk1"/>
                </a:solidFill>
                <a:ea typeface="Arial"/>
                <a:cs typeface="Arial"/>
                <a:sym typeface="Arial"/>
              </a:rPr>
              <a:t>−1</a:t>
            </a:r>
            <a:r>
              <a:rPr lang="en-US" dirty="0">
                <a:solidFill>
                  <a:schemeClr val="dk1"/>
                </a:solidFill>
                <a:ea typeface="Arial"/>
                <a:cs typeface="Arial"/>
                <a:sym typeface="Arial"/>
              </a:rPr>
              <a:t>) was computed. Leaf discs were ground to fine powder for analysis of leaf carbon isotope composition (δ</a:t>
            </a:r>
            <a:r>
              <a:rPr lang="en-US" baseline="30000" dirty="0">
                <a:solidFill>
                  <a:schemeClr val="dk1"/>
                </a:solidFill>
                <a:ea typeface="Arial"/>
                <a:cs typeface="Arial"/>
                <a:sym typeface="Arial"/>
              </a:rPr>
              <a:t>13</a:t>
            </a:r>
            <a:r>
              <a:rPr lang="en-US" dirty="0">
                <a:solidFill>
                  <a:schemeClr val="dk1"/>
                </a:solidFill>
                <a:ea typeface="Arial"/>
                <a:cs typeface="Arial"/>
                <a:sym typeface="Arial"/>
              </a:rPr>
              <a:t>C), carbon (C</a:t>
            </a:r>
            <a:r>
              <a:rPr lang="en-US" baseline="-25000" dirty="0">
                <a:solidFill>
                  <a:schemeClr val="dk1"/>
                </a:solidFill>
                <a:ea typeface="Arial"/>
                <a:cs typeface="Arial"/>
                <a:sym typeface="Arial"/>
              </a:rPr>
              <a:t>M</a:t>
            </a:r>
            <a:r>
              <a:rPr lang="en-US" dirty="0">
                <a:solidFill>
                  <a:schemeClr val="dk1"/>
                </a:solidFill>
                <a:ea typeface="Arial"/>
                <a:cs typeface="Arial"/>
                <a:sym typeface="Arial"/>
              </a:rPr>
              <a:t>) and nitrogen (N</a:t>
            </a:r>
            <a:r>
              <a:rPr lang="en-US" baseline="-25000" dirty="0">
                <a:solidFill>
                  <a:schemeClr val="dk1"/>
                </a:solidFill>
                <a:ea typeface="Arial"/>
                <a:cs typeface="Arial"/>
                <a:sym typeface="Arial"/>
              </a:rPr>
              <a:t>M</a:t>
            </a:r>
            <a:r>
              <a:rPr lang="en-US" dirty="0">
                <a:solidFill>
                  <a:schemeClr val="dk1"/>
                </a:solidFill>
                <a:ea typeface="Arial"/>
                <a:cs typeface="Arial"/>
                <a:sym typeface="Arial"/>
              </a:rPr>
              <a:t>) contents. One-milligram subsamples of ground material were used for measuring the CO</a:t>
            </a:r>
            <a:r>
              <a:rPr lang="en-US" baseline="-25000" dirty="0">
                <a:solidFill>
                  <a:schemeClr val="dk1"/>
                </a:solidFill>
                <a:ea typeface="Arial"/>
                <a:cs typeface="Arial"/>
                <a:sym typeface="Arial"/>
              </a:rPr>
              <a:t>2</a:t>
            </a:r>
            <a:r>
              <a:rPr lang="en-US" dirty="0">
                <a:solidFill>
                  <a:schemeClr val="dk1"/>
                </a:solidFill>
                <a:ea typeface="Arial"/>
                <a:cs typeface="Arial"/>
                <a:sym typeface="Arial"/>
              </a:rPr>
              <a:t> produced by combustion and its </a:t>
            </a:r>
            <a:r>
              <a:rPr lang="en-US" baseline="30000" dirty="0">
                <a:solidFill>
                  <a:schemeClr val="dk1"/>
                </a:solidFill>
                <a:ea typeface="Arial"/>
                <a:cs typeface="Arial"/>
                <a:sym typeface="Arial"/>
              </a:rPr>
              <a:t>13</a:t>
            </a:r>
            <a:r>
              <a:rPr lang="en-US" dirty="0">
                <a:solidFill>
                  <a:schemeClr val="dk1"/>
                </a:solidFill>
                <a:ea typeface="Arial"/>
                <a:cs typeface="Arial"/>
                <a:sym typeface="Arial"/>
              </a:rPr>
              <a:t>CO</a:t>
            </a:r>
            <a:r>
              <a:rPr lang="en-US" baseline="-25000" dirty="0">
                <a:solidFill>
                  <a:schemeClr val="dk1"/>
                </a:solidFill>
                <a:ea typeface="Arial"/>
                <a:cs typeface="Arial"/>
                <a:sym typeface="Arial"/>
              </a:rPr>
              <a:t>2</a:t>
            </a:r>
            <a:r>
              <a:rPr lang="en-US" dirty="0">
                <a:solidFill>
                  <a:schemeClr val="dk1"/>
                </a:solidFill>
                <a:ea typeface="Arial"/>
                <a:cs typeface="Arial"/>
                <a:sym typeface="Arial"/>
              </a:rPr>
              <a:t>/</a:t>
            </a:r>
            <a:r>
              <a:rPr lang="en-US" baseline="30000" dirty="0">
                <a:solidFill>
                  <a:schemeClr val="dk1"/>
                </a:solidFill>
                <a:ea typeface="Arial"/>
                <a:cs typeface="Arial"/>
                <a:sym typeface="Arial"/>
              </a:rPr>
              <a:t>12</a:t>
            </a:r>
            <a:r>
              <a:rPr lang="en-US" dirty="0">
                <a:solidFill>
                  <a:schemeClr val="dk1"/>
                </a:solidFill>
                <a:ea typeface="Arial"/>
                <a:cs typeface="Arial"/>
                <a:sym typeface="Arial"/>
              </a:rPr>
              <a:t>CO</a:t>
            </a:r>
            <a:r>
              <a:rPr lang="en-US" baseline="-25000" dirty="0">
                <a:solidFill>
                  <a:schemeClr val="dk1"/>
                </a:solidFill>
                <a:ea typeface="Arial"/>
                <a:cs typeface="Arial"/>
                <a:sym typeface="Arial"/>
              </a:rPr>
              <a:t>2</a:t>
            </a:r>
            <a:r>
              <a:rPr lang="en-US" dirty="0">
                <a:solidFill>
                  <a:schemeClr val="dk1"/>
                </a:solidFill>
                <a:ea typeface="Arial"/>
                <a:cs typeface="Arial"/>
                <a:sym typeface="Arial"/>
              </a:rPr>
              <a:t> ratio by a continuous flux isotope ratio mass spectrometer. The discrimination between atmospheric CO</a:t>
            </a:r>
            <a:r>
              <a:rPr lang="en-US" baseline="-25000" dirty="0">
                <a:solidFill>
                  <a:schemeClr val="dk1"/>
                </a:solidFill>
                <a:ea typeface="Arial"/>
                <a:cs typeface="Arial"/>
                <a:sym typeface="Arial"/>
              </a:rPr>
              <a:t>2</a:t>
            </a:r>
            <a:r>
              <a:rPr lang="en-US" dirty="0">
                <a:solidFill>
                  <a:schemeClr val="dk1"/>
                </a:solidFill>
                <a:ea typeface="Arial"/>
                <a:cs typeface="Arial"/>
                <a:sym typeface="Arial"/>
              </a:rPr>
              <a:t> and plant material was calculated.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879681A-CB5E-4603-F291-2023116EFD1E}"/>
              </a:ext>
            </a:extLst>
          </p:cNvPr>
          <p:cNvSpPr>
            <a:spLocks noGrp="1"/>
          </p:cNvSpPr>
          <p:nvPr>
            <p:ph type="title"/>
          </p:nvPr>
        </p:nvSpPr>
        <p:spPr/>
        <p:txBody>
          <a:bodyPr>
            <a:normAutofit/>
          </a:bodyPr>
          <a:lstStyle/>
          <a:p>
            <a:r>
              <a:rPr lang="fr-FR" dirty="0"/>
              <a:t>MIAPPE V1.1 </a:t>
            </a:r>
            <a:r>
              <a:rPr lang="fr-FR" dirty="0" err="1"/>
              <a:t>Overview</a:t>
            </a:r>
            <a:r>
              <a:rPr lang="fr-FR" dirty="0"/>
              <a:t> – The </a:t>
            </a:r>
            <a:r>
              <a:rPr lang="en-GB" sz="3200" dirty="0"/>
              <a:t>(ISA) backbone</a:t>
            </a:r>
            <a:endParaRPr lang="fr-FR" sz="2200" dirty="0"/>
          </a:p>
        </p:txBody>
      </p:sp>
      <p:grpSp>
        <p:nvGrpSpPr>
          <p:cNvPr id="14" name="Groupe 13">
            <a:extLst>
              <a:ext uri="{FF2B5EF4-FFF2-40B4-BE49-F238E27FC236}">
                <a16:creationId xmlns:a16="http://schemas.microsoft.com/office/drawing/2014/main" id="{B577CF4C-85A7-40A7-919A-BE228E1B18E7}"/>
              </a:ext>
            </a:extLst>
          </p:cNvPr>
          <p:cNvGrpSpPr/>
          <p:nvPr/>
        </p:nvGrpSpPr>
        <p:grpSpPr>
          <a:xfrm>
            <a:off x="2221944" y="1037889"/>
            <a:ext cx="7768379" cy="5748143"/>
            <a:chOff x="1202442" y="1080931"/>
            <a:chExt cx="7768379" cy="5748143"/>
          </a:xfrm>
        </p:grpSpPr>
        <p:pic>
          <p:nvPicPr>
            <p:cNvPr id="15" name="Google Shape;187;p24">
              <a:extLst>
                <a:ext uri="{FF2B5EF4-FFF2-40B4-BE49-F238E27FC236}">
                  <a16:creationId xmlns:a16="http://schemas.microsoft.com/office/drawing/2014/main" id="{908B501D-6CB3-432E-A108-2A383D04AF02}"/>
                </a:ext>
              </a:extLst>
            </p:cNvPr>
            <p:cNvPicPr preferRelativeResize="0"/>
            <p:nvPr/>
          </p:nvPicPr>
          <p:blipFill rotWithShape="1">
            <a:blip r:embed="rId2">
              <a:alphaModFix/>
            </a:blip>
            <a:srcRect/>
            <a:stretch/>
          </p:blipFill>
          <p:spPr>
            <a:xfrm>
              <a:off x="1202442" y="1080931"/>
              <a:ext cx="7768379" cy="5748143"/>
            </a:xfrm>
            <a:prstGeom prst="rect">
              <a:avLst/>
            </a:prstGeom>
            <a:noFill/>
            <a:ln>
              <a:noFill/>
            </a:ln>
          </p:spPr>
        </p:pic>
        <p:sp>
          <p:nvSpPr>
            <p:cNvPr id="16" name="Google Shape;188;p24">
              <a:extLst>
                <a:ext uri="{FF2B5EF4-FFF2-40B4-BE49-F238E27FC236}">
                  <a16:creationId xmlns:a16="http://schemas.microsoft.com/office/drawing/2014/main" id="{5B8345E1-8BB9-4DD3-8414-64BA47048E93}"/>
                </a:ext>
              </a:extLst>
            </p:cNvPr>
            <p:cNvSpPr txBox="1"/>
            <p:nvPr/>
          </p:nvSpPr>
          <p:spPr>
            <a:xfrm>
              <a:off x="3801980" y="1280986"/>
              <a:ext cx="1624163"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Investigation</a:t>
              </a:r>
              <a:endParaRPr sz="2000" b="0" i="0" u="none" strike="noStrike" cap="none" dirty="0">
                <a:solidFill>
                  <a:schemeClr val="dk1"/>
                </a:solidFill>
                <a:latin typeface="Arial"/>
                <a:ea typeface="Arial"/>
                <a:cs typeface="Arial"/>
                <a:sym typeface="Arial"/>
              </a:endParaRPr>
            </a:p>
          </p:txBody>
        </p:sp>
        <p:sp>
          <p:nvSpPr>
            <p:cNvPr id="17" name="Google Shape;189;p24">
              <a:extLst>
                <a:ext uri="{FF2B5EF4-FFF2-40B4-BE49-F238E27FC236}">
                  <a16:creationId xmlns:a16="http://schemas.microsoft.com/office/drawing/2014/main" id="{944E0102-BAB6-427D-9410-29D64E7592C5}"/>
                </a:ext>
              </a:extLst>
            </p:cNvPr>
            <p:cNvSpPr txBox="1"/>
            <p:nvPr/>
          </p:nvSpPr>
          <p:spPr>
            <a:xfrm>
              <a:off x="4193913" y="3251783"/>
              <a:ext cx="840295"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Study</a:t>
              </a:r>
              <a:endParaRPr sz="2000" b="0" i="0" u="none" strike="noStrike" cap="none" dirty="0">
                <a:solidFill>
                  <a:schemeClr val="dk1"/>
                </a:solidFill>
                <a:latin typeface="Arial"/>
                <a:ea typeface="Arial"/>
                <a:cs typeface="Arial"/>
                <a:sym typeface="Arial"/>
              </a:endParaRPr>
            </a:p>
          </p:txBody>
        </p:sp>
        <p:sp>
          <p:nvSpPr>
            <p:cNvPr id="18" name="Google Shape;190;p24">
              <a:extLst>
                <a:ext uri="{FF2B5EF4-FFF2-40B4-BE49-F238E27FC236}">
                  <a16:creationId xmlns:a16="http://schemas.microsoft.com/office/drawing/2014/main" id="{622DF2FD-A119-42C6-B276-A96FE3CD18B1}"/>
                </a:ext>
              </a:extLst>
            </p:cNvPr>
            <p:cNvSpPr txBox="1"/>
            <p:nvPr/>
          </p:nvSpPr>
          <p:spPr>
            <a:xfrm>
              <a:off x="3801980" y="5136974"/>
              <a:ext cx="2220450" cy="707886"/>
            </a:xfrm>
            <a:prstGeom prst="rect">
              <a:avLst/>
            </a:prstGeom>
            <a:solidFill>
              <a:srgbClr val="FF66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Assay</a:t>
              </a:r>
              <a:endParaRPr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(Observed variable)</a:t>
              </a:r>
              <a:endParaRPr b="0" i="0" u="none" strike="noStrike" cap="none"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4108425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p:nvPr/>
        </p:nvSpPr>
        <p:spPr>
          <a:xfrm>
            <a:off x="2031463" y="170747"/>
            <a:ext cx="8271600" cy="523200"/>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MIAPPE main sections – Investigation</a:t>
            </a:r>
            <a:endParaRPr sz="2800" b="1" dirty="0">
              <a:solidFill>
                <a:srgbClr val="0070C0"/>
              </a:solidFill>
              <a:latin typeface="Arial"/>
              <a:ea typeface="Arial"/>
              <a:cs typeface="Arial"/>
              <a:sym typeface="Arial"/>
            </a:endParaRPr>
          </a:p>
        </p:txBody>
      </p:sp>
      <p:sp>
        <p:nvSpPr>
          <p:cNvPr id="198" name="Google Shape;198;p25"/>
          <p:cNvSpPr/>
          <p:nvPr/>
        </p:nvSpPr>
        <p:spPr>
          <a:xfrm>
            <a:off x="2031799" y="565639"/>
            <a:ext cx="246300" cy="1231200"/>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199" name="Google Shape;199;p25"/>
          <p:cNvSpPr txBox="1"/>
          <p:nvPr/>
        </p:nvSpPr>
        <p:spPr>
          <a:xfrm>
            <a:off x="342709" y="1062553"/>
            <a:ext cx="8832886" cy="505486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Investigations are research programmes with defined aims.</a:t>
            </a:r>
          </a:p>
          <a:p>
            <a:pPr>
              <a:buClr>
                <a:srgbClr val="000000"/>
              </a:buClr>
              <a:buSzPts val="2000"/>
            </a:pPr>
            <a:r>
              <a:rPr lang="en-GB" sz="2000" dirty="0">
                <a:solidFill>
                  <a:schemeClr val="dk1"/>
                </a:solidFill>
                <a:latin typeface="Arial"/>
                <a:ea typeface="Arial"/>
                <a:cs typeface="Arial"/>
                <a:sym typeface="Arial"/>
              </a:rPr>
              <a:t>They can exist at various scales: e.g. grant-funded programme of work with various published components; a single experiment.</a:t>
            </a:r>
            <a:endParaRPr sz="2000" dirty="0">
              <a:solidFill>
                <a:schemeClr val="dk1"/>
              </a:solidFill>
              <a:latin typeface="Arial"/>
              <a:ea typeface="Arial"/>
              <a:cs typeface="Arial"/>
              <a:sym typeface="Arial"/>
            </a:endParaRPr>
          </a:p>
          <a:p>
            <a:pPr>
              <a:buClr>
                <a:schemeClr val="dk1"/>
              </a:buClr>
              <a:buSzPts val="2000"/>
            </a:pPr>
            <a:r>
              <a:rPr lang="en-GB" sz="2000" dirty="0">
                <a:solidFill>
                  <a:schemeClr val="dk1"/>
                </a:solidFill>
                <a:latin typeface="Arial"/>
                <a:ea typeface="Arial"/>
                <a:cs typeface="Arial"/>
                <a:sym typeface="Arial"/>
              </a:rPr>
              <a:t>=&gt; One investigation holds one to many studies.</a:t>
            </a:r>
            <a:endParaRPr sz="2000" dirty="0">
              <a:solidFill>
                <a:schemeClr val="dk1"/>
              </a:solidFill>
              <a:latin typeface="Arial"/>
              <a:ea typeface="Arial"/>
              <a:cs typeface="Arial"/>
              <a:sym typeface="Arial"/>
            </a:endParaRPr>
          </a:p>
          <a:p>
            <a:pPr>
              <a:buClr>
                <a:schemeClr val="dk1"/>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similar to the information required for the deposition of a dataset in an archive attached to a DOI</a:t>
            </a:r>
          </a:p>
          <a:p>
            <a:pPr>
              <a:buClr>
                <a:srgbClr val="000000"/>
              </a:buClr>
              <a:buSzPts val="2000"/>
            </a:pPr>
            <a:r>
              <a:rPr lang="en-GB" sz="2000" b="1" dirty="0">
                <a:solidFill>
                  <a:srgbClr val="FF6600"/>
                </a:solidFill>
                <a:latin typeface="Arial"/>
                <a:ea typeface="Arial"/>
                <a:cs typeface="Arial"/>
                <a:sym typeface="Arial"/>
              </a:rPr>
              <a:t>	=&gt;</a:t>
            </a:r>
            <a:r>
              <a:rPr lang="en-GB" sz="1400" dirty="0">
                <a:solidFill>
                  <a:schemeClr val="dk1"/>
                </a:solidFill>
                <a:latin typeface="Arial"/>
                <a:ea typeface="Arial"/>
                <a:cs typeface="Arial"/>
                <a:sym typeface="Arial"/>
              </a:rPr>
              <a:t> </a:t>
            </a:r>
            <a:r>
              <a:rPr lang="en-GB" sz="2000" b="1" dirty="0">
                <a:solidFill>
                  <a:srgbClr val="FF6600"/>
                </a:solidFill>
                <a:latin typeface="Arial"/>
                <a:ea typeface="Arial"/>
                <a:cs typeface="Arial"/>
                <a:sym typeface="Arial"/>
              </a:rPr>
              <a:t>title, description, associated publications/people, ...</a:t>
            </a:r>
            <a:endParaRPr sz="2000" b="1" dirty="0">
              <a:solidFill>
                <a:srgbClr val="FF6600"/>
              </a:solidFill>
              <a:latin typeface="Arial"/>
              <a:ea typeface="Arial"/>
              <a:cs typeface="Arial"/>
              <a:sym typeface="Arial"/>
            </a:endParaRPr>
          </a:p>
          <a:p>
            <a:pPr>
              <a:buClr>
                <a:srgbClr val="000000"/>
              </a:buClr>
              <a:buSzPts val="2000"/>
            </a:pPr>
            <a:endParaRPr sz="2000" b="1" dirty="0">
              <a:solidFill>
                <a:srgbClr val="000000"/>
              </a:solidFill>
              <a:latin typeface="Arial"/>
              <a:ea typeface="Arial"/>
              <a:cs typeface="Arial"/>
              <a:sym typeface="Arial"/>
            </a:endParaRPr>
          </a:p>
          <a:p>
            <a:pPr>
              <a:buClr>
                <a:srgbClr val="000000"/>
              </a:buClr>
              <a:buSzPts val="2000"/>
            </a:pPr>
            <a:r>
              <a:rPr lang="en-GB" sz="2000" b="1" dirty="0">
                <a:solidFill>
                  <a:srgbClr val="000000"/>
                </a:solidFill>
                <a:latin typeface="Arial"/>
                <a:ea typeface="Arial"/>
                <a:cs typeface="Arial"/>
                <a:sym typeface="Arial"/>
              </a:rPr>
              <a:t>Examples: </a:t>
            </a:r>
            <a:endParaRPr sz="2000" dirty="0">
              <a:solidFill>
                <a:srgbClr val="000000"/>
              </a:solidFill>
              <a:latin typeface="Arial"/>
              <a:ea typeface="Arial"/>
              <a:cs typeface="Arial"/>
              <a:sym typeface="Arial"/>
            </a:endParaRPr>
          </a:p>
          <a:p>
            <a:pPr marL="285750" indent="-285750">
              <a:buClr>
                <a:srgbClr val="000000"/>
              </a:buClr>
              <a:buSzPts val="2000"/>
              <a:buFont typeface="Arial"/>
              <a:buChar char="•"/>
            </a:pPr>
            <a:r>
              <a:rPr lang="en-GB" sz="2000" dirty="0">
                <a:solidFill>
                  <a:srgbClr val="000000"/>
                </a:solidFill>
                <a:latin typeface="Arial"/>
                <a:ea typeface="Arial"/>
                <a:cs typeface="Arial"/>
                <a:sym typeface="Arial"/>
              </a:rPr>
              <a:t>MAIZE [1]: the whole set of </a:t>
            </a:r>
            <a:r>
              <a:rPr lang="en-GB" sz="2000" dirty="0" err="1">
                <a:solidFill>
                  <a:srgbClr val="000000"/>
                </a:solidFill>
                <a:latin typeface="Arial"/>
                <a:ea typeface="Arial"/>
                <a:cs typeface="Arial"/>
                <a:sym typeface="Arial"/>
              </a:rPr>
              <a:t>multilocal</a:t>
            </a:r>
            <a:r>
              <a:rPr lang="en-GB" sz="2000" dirty="0">
                <a:solidFill>
                  <a:srgbClr val="000000"/>
                </a:solidFill>
                <a:latin typeface="Arial"/>
                <a:ea typeface="Arial"/>
                <a:cs typeface="Arial"/>
                <a:sym typeface="Arial"/>
              </a:rPr>
              <a:t> and pluriannual phenotyping experiments constitute the investigation</a:t>
            </a:r>
            <a:endParaRPr sz="2000" dirty="0">
              <a:solidFill>
                <a:srgbClr val="000000"/>
              </a:solidFill>
              <a:latin typeface="Arial"/>
              <a:ea typeface="Arial"/>
              <a:cs typeface="Arial"/>
              <a:sym typeface="Arial"/>
            </a:endParaRPr>
          </a:p>
          <a:p>
            <a:pPr marL="285750" indent="-285750">
              <a:buClr>
                <a:srgbClr val="000000"/>
              </a:buClr>
              <a:buSzPts val="2000"/>
              <a:buFont typeface="Arial"/>
              <a:buChar char="•"/>
            </a:pPr>
            <a:r>
              <a:rPr lang="en-GB" sz="2000" dirty="0">
                <a:solidFill>
                  <a:srgbClr val="000000"/>
                </a:solidFill>
                <a:latin typeface="Arial"/>
                <a:ea typeface="Arial"/>
                <a:cs typeface="Arial"/>
                <a:sym typeface="Arial"/>
              </a:rPr>
              <a:t>POPLAR</a:t>
            </a:r>
            <a:r>
              <a:rPr lang="en-GB" sz="2000" i="1" dirty="0">
                <a:solidFill>
                  <a:srgbClr val="000000"/>
                </a:solidFill>
                <a:latin typeface="Arial"/>
                <a:ea typeface="Arial"/>
                <a:cs typeface="Arial"/>
                <a:sym typeface="Arial"/>
              </a:rPr>
              <a:t> </a:t>
            </a:r>
            <a:r>
              <a:rPr lang="en-GB" sz="2000" dirty="0">
                <a:solidFill>
                  <a:srgbClr val="000000"/>
                </a:solidFill>
                <a:latin typeface="Arial"/>
                <a:ea typeface="Arial"/>
                <a:cs typeface="Arial"/>
                <a:sym typeface="Arial"/>
              </a:rPr>
              <a:t>[2]: the whole set of </a:t>
            </a:r>
            <a:r>
              <a:rPr lang="en-GB" sz="2000" dirty="0" err="1">
                <a:solidFill>
                  <a:srgbClr val="000000"/>
                </a:solidFill>
                <a:latin typeface="Arial"/>
                <a:ea typeface="Arial"/>
                <a:cs typeface="Arial"/>
                <a:sym typeface="Arial"/>
              </a:rPr>
              <a:t>multilocal</a:t>
            </a:r>
            <a:r>
              <a:rPr lang="en-GB" sz="2000" dirty="0">
                <a:solidFill>
                  <a:srgbClr val="000000"/>
                </a:solidFill>
                <a:latin typeface="Arial"/>
                <a:ea typeface="Arial"/>
                <a:cs typeface="Arial"/>
                <a:sym typeface="Arial"/>
              </a:rPr>
              <a:t> measurements over three years constitute the investigation</a:t>
            </a:r>
            <a:endParaRPr sz="2000" b="1" dirty="0">
              <a:solidFill>
                <a:srgbClr val="000000"/>
              </a:solidFill>
              <a:latin typeface="Arial"/>
              <a:ea typeface="Arial"/>
              <a:cs typeface="Arial"/>
              <a:sym typeface="Arial"/>
            </a:endParaRPr>
          </a:p>
        </p:txBody>
      </p:sp>
      <p:pic>
        <p:nvPicPr>
          <p:cNvPr id="6" name="Image 5">
            <a:extLst>
              <a:ext uri="{FF2B5EF4-FFF2-40B4-BE49-F238E27FC236}">
                <a16:creationId xmlns:a16="http://schemas.microsoft.com/office/drawing/2014/main" id="{2BF67435-94AD-4B7D-9844-E2AB88CF0548}"/>
              </a:ext>
            </a:extLst>
          </p:cNvPr>
          <p:cNvPicPr>
            <a:picLocks noChangeAspect="1"/>
          </p:cNvPicPr>
          <p:nvPr/>
        </p:nvPicPr>
        <p:blipFill>
          <a:blip r:embed="rId3"/>
          <a:stretch>
            <a:fillRect/>
          </a:stretch>
        </p:blipFill>
        <p:spPr>
          <a:xfrm>
            <a:off x="9175595" y="1062553"/>
            <a:ext cx="3016405" cy="50548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MIAPPE main sections – Study</a:t>
            </a:r>
            <a:endParaRPr sz="2800" b="1" dirty="0">
              <a:solidFill>
                <a:srgbClr val="0070C0"/>
              </a:solidFill>
              <a:latin typeface="Arial"/>
              <a:ea typeface="Arial"/>
              <a:cs typeface="Arial"/>
              <a:sym typeface="Arial"/>
            </a:endParaRPr>
          </a:p>
        </p:txBody>
      </p:sp>
      <p:sp>
        <p:nvSpPr>
          <p:cNvPr id="206" name="Google Shape;206;p26"/>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207" name="Google Shape;207;p26"/>
          <p:cNvSpPr txBox="1"/>
          <p:nvPr/>
        </p:nvSpPr>
        <p:spPr>
          <a:xfrm>
            <a:off x="300669" y="915750"/>
            <a:ext cx="9569700" cy="50265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A "study" (or experiment)</a:t>
            </a:r>
          </a:p>
          <a:p>
            <a:pPr marL="342900" indent="-342900">
              <a:buClr>
                <a:srgbClr val="000000"/>
              </a:buClr>
              <a:buSzPts val="2000"/>
              <a:buFont typeface="Arial" panose="020B0604020202020204" pitchFamily="34" charset="0"/>
              <a:buChar char="•"/>
            </a:pPr>
            <a:r>
              <a:rPr lang="en-GB" sz="2000" dirty="0">
                <a:solidFill>
                  <a:schemeClr val="dk1"/>
                </a:solidFill>
                <a:latin typeface="Arial"/>
                <a:ea typeface="Arial"/>
                <a:cs typeface="Arial"/>
                <a:sym typeface="Arial"/>
              </a:rPr>
              <a:t>Comprises a series of assays (or measurements) undertaken to answer a particular biological question</a:t>
            </a:r>
          </a:p>
          <a:p>
            <a:pPr marL="342900" indent="-342900">
              <a:buClr>
                <a:srgbClr val="000000"/>
              </a:buClr>
              <a:buSzPts val="2000"/>
              <a:buFont typeface="Arial" panose="020B0604020202020204" pitchFamily="34" charset="0"/>
              <a:buChar char="•"/>
            </a:pPr>
            <a:r>
              <a:rPr lang="en-GB" sz="2000" dirty="0">
                <a:solidFill>
                  <a:schemeClr val="dk1"/>
                </a:solidFill>
                <a:latin typeface="Arial"/>
                <a:ea typeface="Arial"/>
                <a:cs typeface="Arial"/>
                <a:sym typeface="Arial"/>
              </a:rPr>
              <a:t>One study = one location</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all the </a:t>
            </a:r>
            <a:r>
              <a:rPr lang="en-GB" sz="2000" b="1" dirty="0" err="1">
                <a:solidFill>
                  <a:srgbClr val="FF6600"/>
                </a:solidFill>
                <a:latin typeface="Arial"/>
                <a:ea typeface="Arial"/>
                <a:cs typeface="Arial"/>
                <a:sym typeface="Arial"/>
              </a:rPr>
              <a:t>informations</a:t>
            </a:r>
            <a:r>
              <a:rPr lang="en-GB" sz="2000" b="1" dirty="0">
                <a:solidFill>
                  <a:srgbClr val="FF6600"/>
                </a:solidFill>
                <a:latin typeface="Arial"/>
                <a:ea typeface="Arial"/>
                <a:cs typeface="Arial"/>
                <a:sym typeface="Arial"/>
              </a:rPr>
              <a:t> describing the experiment as a whole</a:t>
            </a:r>
          </a:p>
          <a:p>
            <a:pPr>
              <a:buClr>
                <a:srgbClr val="000000"/>
              </a:buClr>
              <a:buSzPts val="2000"/>
            </a:pPr>
            <a:r>
              <a:rPr lang="en-GB" sz="2000" b="1" dirty="0">
                <a:solidFill>
                  <a:srgbClr val="FF6600"/>
                </a:solidFill>
                <a:latin typeface="Arial"/>
                <a:ea typeface="Arial"/>
                <a:cs typeface="Arial"/>
                <a:sym typeface="Arial"/>
              </a:rPr>
              <a:t>	=&gt; timing, location, statistical design, cultural </a:t>
            </a:r>
            <a:r>
              <a:rPr lang="en-GB" sz="2000" b="1" dirty="0" err="1">
                <a:solidFill>
                  <a:srgbClr val="FF6600"/>
                </a:solidFill>
                <a:latin typeface="Arial"/>
                <a:ea typeface="Arial"/>
                <a:cs typeface="Arial"/>
                <a:sym typeface="Arial"/>
              </a:rPr>
              <a:t>pratices</a:t>
            </a:r>
            <a:r>
              <a:rPr lang="en-GB" sz="2000" b="1" dirty="0">
                <a:solidFill>
                  <a:srgbClr val="FF6600"/>
                </a:solidFill>
                <a:latin typeface="Arial"/>
                <a:ea typeface="Arial"/>
                <a:cs typeface="Arial"/>
                <a:sym typeface="Arial"/>
              </a:rPr>
              <a:t>, etc...</a:t>
            </a:r>
            <a:endParaRPr sz="1400" dirty="0">
              <a:solidFill>
                <a:srgbClr val="000000"/>
              </a:solidFill>
              <a:latin typeface="Arial"/>
              <a:ea typeface="Arial"/>
              <a:cs typeface="Arial"/>
              <a:sym typeface="Arial"/>
            </a:endParaRPr>
          </a:p>
          <a:p>
            <a:pPr>
              <a:buClr>
                <a:srgbClr val="000000"/>
              </a:buClr>
              <a:buSzPts val="2000"/>
            </a:pPr>
            <a:endParaRPr sz="2000" b="1" dirty="0">
              <a:solidFill>
                <a:srgbClr val="FF6600"/>
              </a:solidFill>
              <a:latin typeface="Arial"/>
              <a:ea typeface="Arial"/>
              <a:cs typeface="Arial"/>
              <a:sym typeface="Arial"/>
            </a:endParaRPr>
          </a:p>
          <a:p>
            <a:pPr>
              <a:buClr>
                <a:srgbClr val="000000"/>
              </a:buClr>
              <a:buSzPts val="2000"/>
            </a:pPr>
            <a:r>
              <a:rPr lang="en-GB" sz="2000" b="1" dirty="0">
                <a:solidFill>
                  <a:schemeClr val="dk1"/>
                </a:solidFill>
                <a:latin typeface="Arial"/>
                <a:ea typeface="Arial"/>
                <a:cs typeface="Arial"/>
                <a:sym typeface="Arial"/>
              </a:rPr>
              <a:t>Examples: </a:t>
            </a:r>
            <a:endParaRPr sz="2000" b="1" dirty="0">
              <a:solidFill>
                <a:schemeClr val="dk1"/>
              </a:solidFill>
              <a:latin typeface="Arial"/>
              <a:ea typeface="Arial"/>
              <a:cs typeface="Arial"/>
              <a:sym typeface="Arial"/>
            </a:endParaRPr>
          </a:p>
          <a:p>
            <a:pPr marL="285750" indent="-285750">
              <a:buClr>
                <a:schemeClr val="dk1"/>
              </a:buClr>
              <a:buSzPts val="2000"/>
              <a:buFont typeface="Arial"/>
              <a:buChar char="•"/>
            </a:pPr>
            <a:r>
              <a:rPr lang="en-US" sz="2000" dirty="0">
                <a:solidFill>
                  <a:schemeClr val="dk1"/>
                </a:solidFill>
                <a:latin typeface="Arial"/>
                <a:ea typeface="Arial"/>
                <a:cs typeface="Arial"/>
                <a:sym typeface="Arial"/>
              </a:rPr>
              <a:t>MAIZE [1] : 29 studies =&gt; 2 years x 7 locations x 2 treatments  (</a:t>
            </a:r>
            <a:r>
              <a:rPr lang="en-US" sz="2000" dirty="0" err="1">
                <a:solidFill>
                  <a:schemeClr val="dk1"/>
                </a:solidFill>
                <a:latin typeface="Arial"/>
                <a:ea typeface="Arial"/>
                <a:cs typeface="Arial"/>
                <a:sym typeface="Arial"/>
              </a:rPr>
              <a:t>Gaillac</a:t>
            </a:r>
            <a:r>
              <a:rPr lang="en-US" sz="2000" dirty="0">
                <a:solidFill>
                  <a:schemeClr val="dk1"/>
                </a:solidFill>
                <a:latin typeface="Arial"/>
                <a:ea typeface="Arial"/>
                <a:cs typeface="Arial"/>
                <a:sym typeface="Arial"/>
              </a:rPr>
              <a:t> 2012 rain, </a:t>
            </a:r>
            <a:r>
              <a:rPr lang="en-US" sz="2000" dirty="0" err="1">
                <a:solidFill>
                  <a:schemeClr val="dk1"/>
                </a:solidFill>
                <a:latin typeface="Arial"/>
                <a:ea typeface="Arial"/>
                <a:cs typeface="Arial"/>
                <a:sym typeface="Arial"/>
              </a:rPr>
              <a:t>Gaillac</a:t>
            </a:r>
            <a:r>
              <a:rPr lang="en-US" sz="2000" dirty="0">
                <a:solidFill>
                  <a:schemeClr val="dk1"/>
                </a:solidFill>
                <a:latin typeface="Arial"/>
                <a:ea typeface="Arial"/>
                <a:cs typeface="Arial"/>
                <a:sym typeface="Arial"/>
              </a:rPr>
              <a:t> 2013 watered,  …)</a:t>
            </a:r>
          </a:p>
          <a:p>
            <a:pPr marL="285750" indent="-285750">
              <a:buClr>
                <a:schemeClr val="dk1"/>
              </a:buClr>
              <a:buSzPts val="2000"/>
              <a:buFont typeface="Arial"/>
              <a:buChar char="•"/>
            </a:pPr>
            <a:r>
              <a:rPr lang="en-US" sz="2000" dirty="0">
                <a:solidFill>
                  <a:schemeClr val="dk1"/>
                </a:solidFill>
                <a:latin typeface="Arial"/>
                <a:ea typeface="Arial"/>
                <a:cs typeface="Arial"/>
                <a:sym typeface="Arial"/>
              </a:rPr>
              <a:t>POPLAR [2] : 6 studies =&gt; 3 locations over 2 years (Ardon_2003-2004, Ardon_2004-2005)</a:t>
            </a:r>
          </a:p>
        </p:txBody>
      </p:sp>
      <p:pic>
        <p:nvPicPr>
          <p:cNvPr id="2" name="Image 1">
            <a:extLst>
              <a:ext uri="{FF2B5EF4-FFF2-40B4-BE49-F238E27FC236}">
                <a16:creationId xmlns:a16="http://schemas.microsoft.com/office/drawing/2014/main" id="{B965C6B5-3608-4EC2-8912-C4BDFA570070}"/>
              </a:ext>
            </a:extLst>
          </p:cNvPr>
          <p:cNvPicPr>
            <a:picLocks noChangeAspect="1"/>
          </p:cNvPicPr>
          <p:nvPr/>
        </p:nvPicPr>
        <p:blipFill>
          <a:blip r:embed="rId3"/>
          <a:stretch>
            <a:fillRect/>
          </a:stretch>
        </p:blipFill>
        <p:spPr>
          <a:xfrm>
            <a:off x="9907613" y="0"/>
            <a:ext cx="2284387"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p:nvPr/>
        </p:nvSpPr>
        <p:spPr>
          <a:xfrm>
            <a:off x="1574240" y="170748"/>
            <a:ext cx="9062228" cy="954107"/>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MIAPPE main sections – Observed Variable (Assay)</a:t>
            </a:r>
            <a:endParaRPr sz="2800" b="1" dirty="0">
              <a:solidFill>
                <a:srgbClr val="0070C0"/>
              </a:solidFill>
              <a:latin typeface="Arial"/>
              <a:ea typeface="Arial"/>
              <a:cs typeface="Arial"/>
              <a:sym typeface="Arial"/>
            </a:endParaRPr>
          </a:p>
        </p:txBody>
      </p:sp>
      <p:sp>
        <p:nvSpPr>
          <p:cNvPr id="214" name="Google Shape;214;p27"/>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215" name="Google Shape;215;p27"/>
          <p:cNvSpPr txBox="1"/>
          <p:nvPr/>
        </p:nvSpPr>
        <p:spPr>
          <a:xfrm>
            <a:off x="102034" y="1181192"/>
            <a:ext cx="9298845" cy="538609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An Observed Variable (assay)</a:t>
            </a:r>
            <a:r>
              <a:rPr lang="en-GB" sz="2000" dirty="0">
                <a:solidFill>
                  <a:srgbClr val="0070C0"/>
                </a:solidFill>
                <a:latin typeface="Arial"/>
                <a:ea typeface="Arial"/>
                <a:cs typeface="Arial"/>
                <a:sym typeface="Arial"/>
              </a:rPr>
              <a:t> </a:t>
            </a:r>
            <a:r>
              <a:rPr lang="en-GB" sz="2000" dirty="0">
                <a:solidFill>
                  <a:schemeClr val="dk1"/>
                </a:solidFill>
                <a:latin typeface="Arial"/>
                <a:ea typeface="Arial"/>
                <a:cs typeface="Arial"/>
                <a:sym typeface="Arial"/>
              </a:rPr>
              <a:t>corresponds to a specific measurement. The assay targets a trait of interest (phenotype or environment) and the measurement conducted is associated with a method and a scale</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the mandatory metadata of the Crop Ontology Trait Dictionary (trait, method and scale)</a:t>
            </a:r>
            <a:endParaRPr sz="2000" b="1" dirty="0">
              <a:solidFill>
                <a:srgbClr val="FF6600"/>
              </a:solidFill>
              <a:latin typeface="Arial"/>
              <a:ea typeface="Arial"/>
              <a:cs typeface="Arial"/>
              <a:sym typeface="Arial"/>
            </a:endParaRPr>
          </a:p>
        </p:txBody>
      </p:sp>
      <p:sp>
        <p:nvSpPr>
          <p:cNvPr id="216" name="Google Shape;216;p27"/>
          <p:cNvSpPr txBox="1"/>
          <p:nvPr/>
        </p:nvSpPr>
        <p:spPr>
          <a:xfrm>
            <a:off x="1610227" y="4555958"/>
            <a:ext cx="184731" cy="369332"/>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Calibri"/>
              <a:ea typeface="Calibri"/>
              <a:cs typeface="Calibri"/>
              <a:sym typeface="Calibri"/>
            </a:endParaRPr>
          </a:p>
        </p:txBody>
      </p:sp>
      <p:pic>
        <p:nvPicPr>
          <p:cNvPr id="6" name="Image 5">
            <a:extLst>
              <a:ext uri="{FF2B5EF4-FFF2-40B4-BE49-F238E27FC236}">
                <a16:creationId xmlns:a16="http://schemas.microsoft.com/office/drawing/2014/main" id="{EB7984F7-8C62-4B94-B5ED-0BD507B16E41}"/>
              </a:ext>
            </a:extLst>
          </p:cNvPr>
          <p:cNvPicPr>
            <a:picLocks noChangeAspect="1"/>
          </p:cNvPicPr>
          <p:nvPr/>
        </p:nvPicPr>
        <p:blipFill>
          <a:blip r:embed="rId3"/>
          <a:stretch>
            <a:fillRect/>
          </a:stretch>
        </p:blipFill>
        <p:spPr>
          <a:xfrm>
            <a:off x="9400879" y="660081"/>
            <a:ext cx="2806844" cy="619791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dirty="0"/>
              <a:t>Crop Ontology Trait Dictionary Standard</a:t>
            </a:r>
            <a:endParaRPr lang="en-US" noProof="0" dirty="0"/>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29</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b="1" noProof="0" dirty="0">
                <a:solidFill>
                  <a:srgbClr val="C00000"/>
                </a:solidFill>
              </a:rPr>
              <a:t>Variable</a:t>
            </a:r>
            <a:r>
              <a:rPr lang="en-US" noProof="0" dirty="0"/>
              <a:t> = trait + method + scale</a:t>
            </a:r>
          </a:p>
          <a:p>
            <a:pPr marL="0" indent="0" algn="ctr">
              <a:buNone/>
            </a:pPr>
            <a:endParaRPr lang="en-US" noProof="0" dirty="0"/>
          </a:p>
          <a:p>
            <a:pPr marL="0" indent="0" algn="r">
              <a:buNone/>
            </a:pPr>
            <a:r>
              <a:rPr lang="en-US" noProof="0" dirty="0"/>
              <a:t>The phenotypic observation</a:t>
            </a:r>
          </a:p>
        </p:txBody>
      </p:sp>
      <p:graphicFrame>
        <p:nvGraphicFramePr>
          <p:cNvPr id="31" name="Tableau 30"/>
          <p:cNvGraphicFramePr>
            <a:graphicFrameLocks noGrp="1"/>
          </p:cNvGraphicFramePr>
          <p:nvPr/>
        </p:nvGraphicFramePr>
        <p:xfrm>
          <a:off x="836020" y="1938744"/>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2" name="Groupe 1"/>
          <p:cNvGrpSpPr/>
          <p:nvPr/>
        </p:nvGrpSpPr>
        <p:grpSpPr>
          <a:xfrm>
            <a:off x="4040777" y="1950715"/>
            <a:ext cx="1726671" cy="357052"/>
            <a:chOff x="4040777" y="1950715"/>
            <a:chExt cx="1726671" cy="357052"/>
          </a:xfrm>
        </p:grpSpPr>
        <p:sp>
          <p:nvSpPr>
            <p:cNvPr id="28" name="Rectangle à coins arrondis 27"/>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à coins arrondis 28"/>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à coins arrondis 31"/>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aphicFrame>
        <p:nvGraphicFramePr>
          <p:cNvPr id="15" name="Tableau 14"/>
          <p:cNvGraphicFramePr>
            <a:graphicFrameLocks noGrp="1"/>
          </p:cNvGraphicFramePr>
          <p:nvPr/>
        </p:nvGraphicFramePr>
        <p:xfrm>
          <a:off x="7868302" y="2495004"/>
          <a:ext cx="2626869" cy="3503295"/>
        </p:xfrm>
        <a:graphic>
          <a:graphicData uri="http://schemas.openxmlformats.org/drawingml/2006/table">
            <a:tbl>
              <a:tblPr/>
              <a:tblGrid>
                <a:gridCol w="827088">
                  <a:extLst>
                    <a:ext uri="{9D8B030D-6E8A-4147-A177-3AD203B41FA5}">
                      <a16:colId xmlns:a16="http://schemas.microsoft.com/office/drawing/2014/main" val="3847924657"/>
                    </a:ext>
                  </a:extLst>
                </a:gridCol>
                <a:gridCol w="1799781">
                  <a:extLst>
                    <a:ext uri="{9D8B030D-6E8A-4147-A177-3AD203B41FA5}">
                      <a16:colId xmlns:a16="http://schemas.microsoft.com/office/drawing/2014/main" val="1680816128"/>
                    </a:ext>
                  </a:extLst>
                </a:gridCol>
              </a:tblGrid>
              <a:tr h="381000">
                <a:tc rowSpan="12">
                  <a:txBody>
                    <a:bodyPr/>
                    <a:lstStyle/>
                    <a:p>
                      <a:pPr algn="ctr" fontAlgn="ctr"/>
                      <a:r>
                        <a:rPr lang="fr-FR" sz="1800" b="0" i="0" u="none" strike="noStrike" dirty="0">
                          <a:solidFill>
                            <a:srgbClr val="000000"/>
                          </a:solidFill>
                          <a:effectLst/>
                          <a:latin typeface="Calibri" panose="020F0502020204030204" pitchFamily="34" charset="0"/>
                        </a:rPr>
                        <a:t>Variable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tc>
                  <a:txBody>
                    <a:bodyPr/>
                    <a:lstStyle/>
                    <a:p>
                      <a:pPr algn="l" fontAlgn="ctr"/>
                      <a:r>
                        <a:rPr lang="fr-FR" sz="1800" b="1" i="0" u="none" strike="noStrike" dirty="0">
                          <a:solidFill>
                            <a:srgbClr val="000000"/>
                          </a:solidFill>
                          <a:effectLst/>
                          <a:latin typeface="Calibri" panose="020F0502020204030204" pitchFamily="34" charset="0"/>
                        </a:rPr>
                        <a:t>Variable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76081350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name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69879404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synonyms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22913146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Context of use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18205024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Growth stage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232894023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status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45043353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06910190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Institution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853892612"/>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Scientist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66694877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Date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20935242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Language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31564041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Crop</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65629506"/>
                  </a:ext>
                </a:extLst>
              </a:tr>
            </a:tbl>
          </a:graphicData>
        </a:graphic>
      </p:graphicFrame>
    </p:spTree>
    <p:extLst>
      <p:ext uri="{BB962C8B-B14F-4D97-AF65-F5344CB8AC3E}">
        <p14:creationId xmlns:p14="http://schemas.microsoft.com/office/powerpoint/2010/main" val="4167399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Plant data standards: WHO</a:t>
            </a:r>
          </a:p>
        </p:txBody>
      </p:sp>
      <p:sp>
        <p:nvSpPr>
          <p:cNvPr id="6" name="Espace réservé du texte 5"/>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1"/>
          </p:nvPr>
        </p:nvSpPr>
        <p:spPr/>
        <p:txBody>
          <a:bodyPr/>
          <a:lstStyle/>
          <a:p>
            <a:fld id="{4F2FB34B-B982-584C-87D1-A762E7D52625}" type="slidenum">
              <a:rPr lang="fr-FR" smtClean="0">
                <a:solidFill>
                  <a:prstClr val="white"/>
                </a:solidFill>
              </a:rPr>
              <a:pPr/>
              <a:t>3</a:t>
            </a:fld>
            <a:endParaRPr lang="fr-FR" dirty="0">
              <a:solidFill>
                <a:prstClr val="white"/>
              </a:solidFill>
            </a:endParaRPr>
          </a:p>
        </p:txBody>
      </p:sp>
    </p:spTree>
    <p:extLst>
      <p:ext uri="{BB962C8B-B14F-4D97-AF65-F5344CB8AC3E}">
        <p14:creationId xmlns:p14="http://schemas.microsoft.com/office/powerpoint/2010/main" val="1607130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dirty="0"/>
              <a:t>Crop Ontology Trait Dictionary Standard</a:t>
            </a:r>
            <a:endParaRPr lang="en-US" noProof="0" dirty="0"/>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30</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a:t>
            </a:r>
            <a:r>
              <a:rPr lang="en-US" b="1" noProof="0" dirty="0">
                <a:solidFill>
                  <a:srgbClr val="C00000"/>
                </a:solidFill>
              </a:rPr>
              <a:t>trait</a:t>
            </a:r>
            <a:r>
              <a:rPr lang="en-US" noProof="0" dirty="0"/>
              <a:t> + method + scale</a:t>
            </a:r>
          </a:p>
          <a:p>
            <a:pPr marL="0" indent="0" algn="ctr">
              <a:buNone/>
            </a:pPr>
            <a:endParaRPr lang="en-US" noProof="0" dirty="0"/>
          </a:p>
          <a:p>
            <a:pPr marL="0" indent="0" algn="r">
              <a:buNone/>
            </a:pPr>
            <a:r>
              <a:rPr lang="en-US" noProof="0" dirty="0"/>
              <a:t>What is the studied character?</a:t>
            </a:r>
          </a:p>
        </p:txBody>
      </p:sp>
      <p:graphicFrame>
        <p:nvGraphicFramePr>
          <p:cNvPr id="31" name="Tableau 30"/>
          <p:cNvGraphicFramePr>
            <a:graphicFrameLocks noGrp="1"/>
          </p:cNvGraphicFramePr>
          <p:nvPr/>
        </p:nvGraphicFramePr>
        <p:xfrm>
          <a:off x="836020" y="1938744"/>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8" name="Groupe 37"/>
          <p:cNvGrpSpPr/>
          <p:nvPr/>
        </p:nvGrpSpPr>
        <p:grpSpPr>
          <a:xfrm>
            <a:off x="1384071" y="1950715"/>
            <a:ext cx="5312818" cy="3063821"/>
            <a:chOff x="1384071" y="1950715"/>
            <a:chExt cx="5312818" cy="3063821"/>
          </a:xfrm>
        </p:grpSpPr>
        <p:grpSp>
          <p:nvGrpSpPr>
            <p:cNvPr id="22" name="Groupe 21"/>
            <p:cNvGrpSpPr/>
            <p:nvPr/>
          </p:nvGrpSpPr>
          <p:grpSpPr>
            <a:xfrm>
              <a:off x="2898767" y="1950715"/>
              <a:ext cx="2390107" cy="2440167"/>
              <a:chOff x="2898767" y="1950715"/>
              <a:chExt cx="2390107" cy="2440167"/>
            </a:xfrm>
          </p:grpSpPr>
          <p:sp>
            <p:nvSpPr>
              <p:cNvPr id="29" name="Rectangle à coins arrondis 28"/>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p:cNvCxnSpPr>
                <a:stCxn id="29" idx="2"/>
                <a:endCxn id="11" idx="0"/>
              </p:cNvCxnSpPr>
              <p:nvPr/>
            </p:nvCxnSpPr>
            <p:spPr>
              <a:xfrm flipH="1">
                <a:off x="4093821" y="2307766"/>
                <a:ext cx="771899" cy="1726065"/>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2898767" y="4033831"/>
                <a:ext cx="2390107"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Total height of the tree</a:t>
                </a:r>
              </a:p>
            </p:txBody>
          </p:sp>
        </p:grpSp>
        <p:grpSp>
          <p:nvGrpSpPr>
            <p:cNvPr id="21" name="Groupe 20"/>
            <p:cNvGrpSpPr/>
            <p:nvPr/>
          </p:nvGrpSpPr>
          <p:grpSpPr>
            <a:xfrm>
              <a:off x="1384071" y="1950716"/>
              <a:ext cx="3218019" cy="1816512"/>
              <a:chOff x="1384071" y="1950716"/>
              <a:chExt cx="3218019" cy="1816512"/>
            </a:xfrm>
          </p:grpSpPr>
          <p:sp>
            <p:nvSpPr>
              <p:cNvPr id="28" name="Rectangle à coins arrondis 27"/>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p:cNvCxnSpPr>
                <a:stCxn id="28" idx="2"/>
                <a:endCxn id="12" idx="0"/>
              </p:cNvCxnSpPr>
              <p:nvPr/>
            </p:nvCxnSpPr>
            <p:spPr>
              <a:xfrm flipH="1">
                <a:off x="2699065" y="2307767"/>
                <a:ext cx="1622369" cy="1102410"/>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1384071" y="3410177"/>
                <a:ext cx="262998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Circumference of the tree</a:t>
                </a:r>
              </a:p>
            </p:txBody>
          </p:sp>
        </p:grpSp>
        <p:grpSp>
          <p:nvGrpSpPr>
            <p:cNvPr id="37" name="Groupe 36"/>
            <p:cNvGrpSpPr/>
            <p:nvPr/>
          </p:nvGrpSpPr>
          <p:grpSpPr>
            <a:xfrm>
              <a:off x="4201091" y="1950715"/>
              <a:ext cx="2495798" cy="3063821"/>
              <a:chOff x="4201091" y="1950715"/>
              <a:chExt cx="2495798" cy="3063821"/>
            </a:xfrm>
          </p:grpSpPr>
          <p:cxnSp>
            <p:nvCxnSpPr>
              <p:cNvPr id="15" name="Connecteur droit avec flèche 14"/>
              <p:cNvCxnSpPr>
                <a:stCxn id="32" idx="2"/>
                <a:endCxn id="16" idx="0"/>
              </p:cNvCxnSpPr>
              <p:nvPr/>
            </p:nvCxnSpPr>
            <p:spPr>
              <a:xfrm>
                <a:off x="5448399" y="2307766"/>
                <a:ext cx="591" cy="2349719"/>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à coins arrondis 31"/>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à coins arrondis 15"/>
              <p:cNvSpPr/>
              <p:nvPr/>
            </p:nvSpPr>
            <p:spPr>
              <a:xfrm>
                <a:off x="4201091" y="4657485"/>
                <a:ext cx="24957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Survival state of the tree</a:t>
                </a:r>
                <a:endParaRPr lang="en-GB" dirty="0">
                  <a:solidFill>
                    <a:schemeClr val="tx1"/>
                  </a:solidFill>
                </a:endParaRPr>
              </a:p>
            </p:txBody>
          </p:sp>
        </p:grpSp>
      </p:grpSp>
      <p:graphicFrame>
        <p:nvGraphicFramePr>
          <p:cNvPr id="44" name="Tableau 43"/>
          <p:cNvGraphicFramePr>
            <a:graphicFrameLocks noGrp="1"/>
          </p:cNvGraphicFramePr>
          <p:nvPr/>
        </p:nvGraphicFramePr>
        <p:xfrm>
          <a:off x="7462504" y="2554053"/>
          <a:ext cx="3332099" cy="3316605"/>
        </p:xfrm>
        <a:graphic>
          <a:graphicData uri="http://schemas.openxmlformats.org/drawingml/2006/table">
            <a:tbl>
              <a:tblPr/>
              <a:tblGrid>
                <a:gridCol w="481203">
                  <a:extLst>
                    <a:ext uri="{9D8B030D-6E8A-4147-A177-3AD203B41FA5}">
                      <a16:colId xmlns:a16="http://schemas.microsoft.com/office/drawing/2014/main" val="2405823724"/>
                    </a:ext>
                  </a:extLst>
                </a:gridCol>
                <a:gridCol w="2850896">
                  <a:extLst>
                    <a:ext uri="{9D8B030D-6E8A-4147-A177-3AD203B41FA5}">
                      <a16:colId xmlns:a16="http://schemas.microsoft.com/office/drawing/2014/main" val="693825296"/>
                    </a:ext>
                  </a:extLst>
                </a:gridCol>
              </a:tblGrid>
              <a:tr h="381000">
                <a:tc rowSpan="11">
                  <a:txBody>
                    <a:bodyPr/>
                    <a:lstStyle/>
                    <a:p>
                      <a:pPr algn="ctr" fontAlgn="ctr"/>
                      <a:r>
                        <a:rPr lang="fr-FR" sz="1800" b="0" i="0" u="none" strike="noStrike" dirty="0">
                          <a:solidFill>
                            <a:srgbClr val="000000"/>
                          </a:solidFill>
                          <a:effectLst/>
                          <a:latin typeface="Calibri" panose="020F0502020204030204" pitchFamily="34" charset="0"/>
                        </a:rPr>
                        <a:t>Trait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tc>
                  <a:txBody>
                    <a:bodyPr/>
                    <a:lstStyle/>
                    <a:p>
                      <a:pPr algn="l" fontAlgn="ctr"/>
                      <a:r>
                        <a:rPr lang="fr-FR" sz="1800" b="1" i="0" u="none" strike="noStrike" dirty="0">
                          <a:solidFill>
                            <a:srgbClr val="000000"/>
                          </a:solidFill>
                          <a:effectLst/>
                          <a:latin typeface="Calibri" panose="020F0502020204030204" pitchFamily="34" charset="0"/>
                        </a:rPr>
                        <a:t>Trait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392562193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65612878"/>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169195081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description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00680639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synonyms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328359678"/>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Main trait abbreviation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91502388"/>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Alternative trait abbreviations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30130368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Entity</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9218595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Attribute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67404566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status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169467582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122618809"/>
                  </a:ext>
                </a:extLst>
              </a:tr>
            </a:tbl>
          </a:graphicData>
        </a:graphic>
      </p:graphicFrame>
    </p:spTree>
    <p:extLst>
      <p:ext uri="{BB962C8B-B14F-4D97-AF65-F5344CB8AC3E}">
        <p14:creationId xmlns:p14="http://schemas.microsoft.com/office/powerpoint/2010/main" val="1884612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dirty="0"/>
              <a:t>Crop Ontology Trait Dictionary Standard</a:t>
            </a:r>
            <a:endParaRPr lang="en-US" noProof="0" dirty="0"/>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31</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trait + </a:t>
            </a:r>
            <a:r>
              <a:rPr lang="en-US" b="1" noProof="0" dirty="0">
                <a:solidFill>
                  <a:srgbClr val="C00000"/>
                </a:solidFill>
              </a:rPr>
              <a:t>method</a:t>
            </a:r>
            <a:r>
              <a:rPr lang="en-US" noProof="0" dirty="0"/>
              <a:t> + scale</a:t>
            </a:r>
          </a:p>
          <a:p>
            <a:pPr marL="0" indent="0" algn="ctr">
              <a:buNone/>
            </a:pPr>
            <a:endParaRPr lang="en-US" noProof="0" dirty="0"/>
          </a:p>
          <a:p>
            <a:pPr marL="0" indent="0" algn="r">
              <a:buNone/>
            </a:pPr>
            <a:r>
              <a:rPr lang="en-US" noProof="0" dirty="0"/>
              <a:t>How is it observed?</a:t>
            </a:r>
          </a:p>
        </p:txBody>
      </p:sp>
      <p:graphicFrame>
        <p:nvGraphicFramePr>
          <p:cNvPr id="31" name="Tableau 30"/>
          <p:cNvGraphicFramePr>
            <a:graphicFrameLocks noGrp="1"/>
          </p:cNvGraphicFramePr>
          <p:nvPr/>
        </p:nvGraphicFramePr>
        <p:xfrm>
          <a:off x="836020" y="1938744"/>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6" name="Groupe 35"/>
          <p:cNvGrpSpPr/>
          <p:nvPr/>
        </p:nvGrpSpPr>
        <p:grpSpPr>
          <a:xfrm>
            <a:off x="1132110" y="1950715"/>
            <a:ext cx="5615850" cy="3748440"/>
            <a:chOff x="1132110" y="1950715"/>
            <a:chExt cx="5615850" cy="3748440"/>
          </a:xfrm>
        </p:grpSpPr>
        <p:grpSp>
          <p:nvGrpSpPr>
            <p:cNvPr id="17" name="Groupe 16"/>
            <p:cNvGrpSpPr/>
            <p:nvPr/>
          </p:nvGrpSpPr>
          <p:grpSpPr>
            <a:xfrm>
              <a:off x="2269643" y="1950715"/>
              <a:ext cx="3050311" cy="2915778"/>
              <a:chOff x="2269643" y="1950715"/>
              <a:chExt cx="3050311" cy="2915778"/>
            </a:xfrm>
          </p:grpSpPr>
          <p:sp>
            <p:nvSpPr>
              <p:cNvPr id="25" name="Rectangle à coins arrondis 24"/>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avec flèche 25"/>
              <p:cNvCxnSpPr>
                <a:stCxn id="25" idx="2"/>
                <a:endCxn id="27" idx="0"/>
              </p:cNvCxnSpPr>
              <p:nvPr/>
            </p:nvCxnSpPr>
            <p:spPr>
              <a:xfrm flipH="1">
                <a:off x="3794799" y="2307766"/>
                <a:ext cx="1070921" cy="1935073"/>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2269643" y="4242839"/>
                <a:ext cx="3050311" cy="6236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Measured from soil to crown with a pole or a clinometer</a:t>
                </a:r>
                <a:endParaRPr lang="en-GB" dirty="0">
                  <a:solidFill>
                    <a:schemeClr val="tx1"/>
                  </a:solidFill>
                </a:endParaRPr>
              </a:p>
            </p:txBody>
          </p:sp>
        </p:grpSp>
        <p:grpSp>
          <p:nvGrpSpPr>
            <p:cNvPr id="18" name="Groupe 17"/>
            <p:cNvGrpSpPr/>
            <p:nvPr/>
          </p:nvGrpSpPr>
          <p:grpSpPr>
            <a:xfrm>
              <a:off x="1132110" y="1950716"/>
              <a:ext cx="3469980" cy="2083115"/>
              <a:chOff x="1132110" y="1950716"/>
              <a:chExt cx="3469980" cy="2083115"/>
            </a:xfrm>
          </p:grpSpPr>
          <p:sp>
            <p:nvSpPr>
              <p:cNvPr id="22" name="Rectangle à coins arrondis 21"/>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Connecteur droit avec flèche 22"/>
              <p:cNvCxnSpPr>
                <a:stCxn id="22" idx="2"/>
                <a:endCxn id="24" idx="0"/>
              </p:cNvCxnSpPr>
              <p:nvPr/>
            </p:nvCxnSpPr>
            <p:spPr>
              <a:xfrm flipH="1">
                <a:off x="2481643" y="2307767"/>
                <a:ext cx="1839791" cy="1102410"/>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1132110" y="3410177"/>
                <a:ext cx="2699065" cy="6236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Measured at breast height with a graduated ribbon </a:t>
                </a:r>
                <a:endParaRPr lang="en-GB" dirty="0">
                  <a:solidFill>
                    <a:schemeClr val="tx1"/>
                  </a:solidFill>
                </a:endParaRPr>
              </a:p>
            </p:txBody>
          </p:sp>
        </p:grpSp>
        <p:grpSp>
          <p:nvGrpSpPr>
            <p:cNvPr id="35" name="Groupe 34"/>
            <p:cNvGrpSpPr/>
            <p:nvPr/>
          </p:nvGrpSpPr>
          <p:grpSpPr>
            <a:xfrm>
              <a:off x="4145285" y="1950715"/>
              <a:ext cx="2602675" cy="3748440"/>
              <a:chOff x="4145285" y="1950715"/>
              <a:chExt cx="2602675" cy="3748440"/>
            </a:xfrm>
          </p:grpSpPr>
          <p:sp>
            <p:nvSpPr>
              <p:cNvPr id="20" name="Rectangle à coins arrondis 19"/>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4145285" y="5092917"/>
                <a:ext cx="2602675" cy="60623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Visual assessment with a reference scoring scale </a:t>
                </a:r>
                <a:endParaRPr lang="en-GB" dirty="0">
                  <a:solidFill>
                    <a:schemeClr val="tx1"/>
                  </a:solidFill>
                </a:endParaRPr>
              </a:p>
            </p:txBody>
          </p:sp>
          <p:cxnSp>
            <p:nvCxnSpPr>
              <p:cNvPr id="33" name="Connecteur droit avec flèche 32"/>
              <p:cNvCxnSpPr>
                <a:stCxn id="20" idx="2"/>
                <a:endCxn id="21" idx="0"/>
              </p:cNvCxnSpPr>
              <p:nvPr/>
            </p:nvCxnSpPr>
            <p:spPr>
              <a:xfrm flipH="1">
                <a:off x="5446623" y="2307766"/>
                <a:ext cx="1776" cy="2785151"/>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graphicFrame>
        <p:nvGraphicFramePr>
          <p:cNvPr id="44" name="Tableau 43"/>
          <p:cNvGraphicFramePr>
            <a:graphicFrameLocks noGrp="1"/>
          </p:cNvGraphicFramePr>
          <p:nvPr/>
        </p:nvGraphicFramePr>
        <p:xfrm>
          <a:off x="8296271" y="2773921"/>
          <a:ext cx="2730247" cy="1703070"/>
        </p:xfrm>
        <a:graphic>
          <a:graphicData uri="http://schemas.openxmlformats.org/drawingml/2006/table">
            <a:tbl>
              <a:tblPr/>
              <a:tblGrid>
                <a:gridCol w="817944">
                  <a:extLst>
                    <a:ext uri="{9D8B030D-6E8A-4147-A177-3AD203B41FA5}">
                      <a16:colId xmlns:a16="http://schemas.microsoft.com/office/drawing/2014/main" val="814820033"/>
                    </a:ext>
                  </a:extLst>
                </a:gridCol>
                <a:gridCol w="1912303">
                  <a:extLst>
                    <a:ext uri="{9D8B030D-6E8A-4147-A177-3AD203B41FA5}">
                      <a16:colId xmlns:a16="http://schemas.microsoft.com/office/drawing/2014/main" val="3763776384"/>
                    </a:ext>
                  </a:extLst>
                </a:gridCol>
              </a:tblGrid>
              <a:tr h="190500">
                <a:tc rowSpan="6">
                  <a:txBody>
                    <a:bodyPr/>
                    <a:lstStyle/>
                    <a:p>
                      <a:pPr algn="ctr" fontAlgn="ctr"/>
                      <a:r>
                        <a:rPr lang="fr-FR" sz="1800" b="0" i="0" u="none" strike="noStrike" dirty="0">
                          <a:solidFill>
                            <a:srgbClr val="000000"/>
                          </a:solidFill>
                          <a:effectLst/>
                          <a:latin typeface="Calibri" panose="020F0502020204030204" pitchFamily="34" charset="0"/>
                        </a:rPr>
                        <a:t>Method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tc>
                  <a:txBody>
                    <a:bodyPr/>
                    <a:lstStyle/>
                    <a:p>
                      <a:pPr algn="l" fontAlgn="ctr"/>
                      <a:r>
                        <a:rPr lang="fr-FR" sz="1800" b="1" i="0" u="none" strike="noStrike" dirty="0">
                          <a:solidFill>
                            <a:srgbClr val="000000"/>
                          </a:solidFill>
                          <a:effectLst/>
                          <a:latin typeface="Calibri" panose="020F0502020204030204" pitchFamily="34" charset="0"/>
                        </a:rPr>
                        <a:t>Method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253398741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324988944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160346537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description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70245186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Formula</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357026463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reference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789421896"/>
                  </a:ext>
                </a:extLst>
              </a:tr>
            </a:tbl>
          </a:graphicData>
        </a:graphic>
      </p:graphicFrame>
    </p:spTree>
    <p:extLst>
      <p:ext uri="{BB962C8B-B14F-4D97-AF65-F5344CB8AC3E}">
        <p14:creationId xmlns:p14="http://schemas.microsoft.com/office/powerpoint/2010/main" val="476214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dirty="0"/>
              <a:t>Crop Ontology Trait Dictionary Standard</a:t>
            </a:r>
            <a:endParaRPr lang="en-US" noProof="0" dirty="0"/>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32</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trait + method + </a:t>
            </a:r>
            <a:r>
              <a:rPr lang="en-US" b="1" noProof="0" dirty="0">
                <a:solidFill>
                  <a:srgbClr val="C00000"/>
                </a:solidFill>
              </a:rPr>
              <a:t>scale</a:t>
            </a:r>
          </a:p>
          <a:p>
            <a:pPr marL="0" indent="0" algn="ctr">
              <a:buNone/>
            </a:pPr>
            <a:endParaRPr lang="en-US" noProof="0" dirty="0"/>
          </a:p>
          <a:p>
            <a:pPr marL="0" indent="0" algn="r">
              <a:buNone/>
            </a:pPr>
            <a:r>
              <a:rPr lang="en-US" noProof="0" dirty="0"/>
              <a:t>How is it expressed (unit or scale)?</a:t>
            </a:r>
          </a:p>
        </p:txBody>
      </p:sp>
      <p:graphicFrame>
        <p:nvGraphicFramePr>
          <p:cNvPr id="31" name="Tableau 30"/>
          <p:cNvGraphicFramePr>
            <a:graphicFrameLocks noGrp="1"/>
          </p:cNvGraphicFramePr>
          <p:nvPr/>
        </p:nvGraphicFramePr>
        <p:xfrm>
          <a:off x="836020" y="1938744"/>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6" name="Groupe 35"/>
          <p:cNvGrpSpPr/>
          <p:nvPr/>
        </p:nvGrpSpPr>
        <p:grpSpPr>
          <a:xfrm>
            <a:off x="4037805" y="1950715"/>
            <a:ext cx="2132984" cy="4107353"/>
            <a:chOff x="4037805" y="1950715"/>
            <a:chExt cx="2132984" cy="4107353"/>
          </a:xfrm>
        </p:grpSpPr>
        <p:grpSp>
          <p:nvGrpSpPr>
            <p:cNvPr id="17" name="Groupe 16"/>
            <p:cNvGrpSpPr/>
            <p:nvPr/>
          </p:nvGrpSpPr>
          <p:grpSpPr>
            <a:xfrm>
              <a:off x="4515006" y="1950715"/>
              <a:ext cx="703796" cy="2649175"/>
              <a:chOff x="4515006" y="1950715"/>
              <a:chExt cx="703796" cy="2649175"/>
            </a:xfrm>
          </p:grpSpPr>
          <p:sp>
            <p:nvSpPr>
              <p:cNvPr id="25" name="Rectangle à coins arrondis 24"/>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avec flèche 25"/>
              <p:cNvCxnSpPr>
                <a:stCxn id="25" idx="2"/>
                <a:endCxn id="27" idx="0"/>
              </p:cNvCxnSpPr>
              <p:nvPr/>
            </p:nvCxnSpPr>
            <p:spPr>
              <a:xfrm>
                <a:off x="4865720" y="2307766"/>
                <a:ext cx="1184" cy="1935073"/>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4515006" y="4242839"/>
                <a:ext cx="703796"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mm</a:t>
                </a:r>
                <a:endParaRPr lang="en-GB" dirty="0">
                  <a:solidFill>
                    <a:schemeClr val="tx1"/>
                  </a:solidFill>
                </a:endParaRPr>
              </a:p>
            </p:txBody>
          </p:sp>
        </p:grpSp>
        <p:grpSp>
          <p:nvGrpSpPr>
            <p:cNvPr id="18" name="Groupe 17"/>
            <p:cNvGrpSpPr/>
            <p:nvPr/>
          </p:nvGrpSpPr>
          <p:grpSpPr>
            <a:xfrm>
              <a:off x="4037805" y="1950716"/>
              <a:ext cx="564285" cy="1828484"/>
              <a:chOff x="4037805" y="1950716"/>
              <a:chExt cx="564285" cy="1828484"/>
            </a:xfrm>
          </p:grpSpPr>
          <p:sp>
            <p:nvSpPr>
              <p:cNvPr id="22" name="Rectangle à coins arrondis 21"/>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Connecteur droit avec flèche 22"/>
              <p:cNvCxnSpPr>
                <a:stCxn id="22" idx="2"/>
                <a:endCxn id="24" idx="0"/>
              </p:cNvCxnSpPr>
              <p:nvPr/>
            </p:nvCxnSpPr>
            <p:spPr>
              <a:xfrm flipH="1">
                <a:off x="4308959" y="2307767"/>
                <a:ext cx="12475" cy="1102410"/>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4037805" y="3410177"/>
                <a:ext cx="542308" cy="36902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cm</a:t>
                </a:r>
                <a:endParaRPr lang="en-GB" dirty="0">
                  <a:solidFill>
                    <a:schemeClr val="tx1"/>
                  </a:solidFill>
                </a:endParaRPr>
              </a:p>
            </p:txBody>
          </p:sp>
        </p:grpSp>
        <p:grpSp>
          <p:nvGrpSpPr>
            <p:cNvPr id="35" name="Groupe 34"/>
            <p:cNvGrpSpPr/>
            <p:nvPr/>
          </p:nvGrpSpPr>
          <p:grpSpPr>
            <a:xfrm>
              <a:off x="4728715" y="1950715"/>
              <a:ext cx="1442074" cy="4107353"/>
              <a:chOff x="4728715" y="1950715"/>
              <a:chExt cx="1442074" cy="4107353"/>
            </a:xfrm>
          </p:grpSpPr>
          <p:sp>
            <p:nvSpPr>
              <p:cNvPr id="20" name="Rectangle à coins arrondis 19"/>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4728715" y="5092917"/>
                <a:ext cx="1442074" cy="9651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 = Alive</a:t>
                </a:r>
              </a:p>
              <a:p>
                <a:pPr algn="ctr"/>
                <a:r>
                  <a:rPr lang="en-US" dirty="0">
                    <a:solidFill>
                      <a:schemeClr val="tx1"/>
                    </a:solidFill>
                  </a:rPr>
                  <a:t>1 = Dead</a:t>
                </a:r>
              </a:p>
              <a:p>
                <a:pPr algn="ctr"/>
                <a:r>
                  <a:rPr lang="en-US" dirty="0">
                    <a:solidFill>
                      <a:schemeClr val="tx1"/>
                    </a:solidFill>
                  </a:rPr>
                  <a:t>2 = Doubtful </a:t>
                </a:r>
                <a:endParaRPr lang="en-GB" dirty="0">
                  <a:solidFill>
                    <a:schemeClr val="tx1"/>
                  </a:solidFill>
                </a:endParaRPr>
              </a:p>
            </p:txBody>
          </p:sp>
          <p:cxnSp>
            <p:nvCxnSpPr>
              <p:cNvPr id="33" name="Connecteur droit avec flèche 32"/>
              <p:cNvCxnSpPr>
                <a:stCxn id="20" idx="2"/>
                <a:endCxn id="21" idx="0"/>
              </p:cNvCxnSpPr>
              <p:nvPr/>
            </p:nvCxnSpPr>
            <p:spPr>
              <a:xfrm>
                <a:off x="5448399" y="2307766"/>
                <a:ext cx="1353" cy="2785151"/>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graphicFrame>
        <p:nvGraphicFramePr>
          <p:cNvPr id="38" name="Tableau 37"/>
          <p:cNvGraphicFramePr>
            <a:graphicFrameLocks noGrp="1"/>
          </p:cNvGraphicFramePr>
          <p:nvPr/>
        </p:nvGraphicFramePr>
        <p:xfrm>
          <a:off x="8342004" y="2495004"/>
          <a:ext cx="2003108" cy="3316605"/>
        </p:xfrm>
        <a:graphic>
          <a:graphicData uri="http://schemas.openxmlformats.org/drawingml/2006/table">
            <a:tbl>
              <a:tblPr/>
              <a:tblGrid>
                <a:gridCol w="547370">
                  <a:extLst>
                    <a:ext uri="{9D8B030D-6E8A-4147-A177-3AD203B41FA5}">
                      <a16:colId xmlns:a16="http://schemas.microsoft.com/office/drawing/2014/main" val="2007891240"/>
                    </a:ext>
                  </a:extLst>
                </a:gridCol>
                <a:gridCol w="1455738">
                  <a:extLst>
                    <a:ext uri="{9D8B030D-6E8A-4147-A177-3AD203B41FA5}">
                      <a16:colId xmlns:a16="http://schemas.microsoft.com/office/drawing/2014/main" val="3662957269"/>
                    </a:ext>
                  </a:extLst>
                </a:gridCol>
              </a:tblGrid>
              <a:tr h="0">
                <a:tc rowSpan="11">
                  <a:txBody>
                    <a:bodyPr/>
                    <a:lstStyle/>
                    <a:p>
                      <a:pPr algn="ctr" fontAlgn="ctr"/>
                      <a:r>
                        <a:rPr lang="fr-FR" sz="1800" b="0" i="0" u="none" strike="noStrike" dirty="0">
                          <a:solidFill>
                            <a:srgbClr val="000000"/>
                          </a:solidFill>
                          <a:effectLst/>
                          <a:latin typeface="Calibri" panose="020F0502020204030204" pitchFamily="34" charset="0"/>
                        </a:rPr>
                        <a:t>Scale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tc>
                  <a:txBody>
                    <a:bodyPr/>
                    <a:lstStyle/>
                    <a:p>
                      <a:pPr algn="l" fontAlgn="ctr"/>
                      <a:r>
                        <a:rPr lang="fr-FR" sz="1800" b="1" i="0" u="none" strike="noStrike" dirty="0">
                          <a:solidFill>
                            <a:srgbClr val="000000"/>
                          </a:solidFill>
                          <a:effectLst/>
                          <a:latin typeface="Calibri" panose="020F0502020204030204" pitchFamily="34" charset="0"/>
                        </a:rPr>
                        <a:t>Scale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91189730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name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77508757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58005861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Decimal places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29629362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Lower limit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87394508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Upper limit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98709284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3815335067"/>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1</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699956193"/>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2</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76647437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427556761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462963248"/>
                  </a:ext>
                </a:extLst>
              </a:tr>
            </a:tbl>
          </a:graphicData>
        </a:graphic>
      </p:graphicFrame>
    </p:spTree>
    <p:extLst>
      <p:ext uri="{BB962C8B-B14F-4D97-AF65-F5344CB8AC3E}">
        <p14:creationId xmlns:p14="http://schemas.microsoft.com/office/powerpoint/2010/main" val="1834878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p:nvPr/>
        </p:nvSpPr>
        <p:spPr>
          <a:xfrm>
            <a:off x="1574240" y="170748"/>
            <a:ext cx="9062228" cy="954107"/>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MIAPPE main sections – Observed Variable (Assay)</a:t>
            </a:r>
            <a:endParaRPr sz="2800" b="1" dirty="0">
              <a:solidFill>
                <a:srgbClr val="0070C0"/>
              </a:solidFill>
              <a:latin typeface="Arial"/>
              <a:ea typeface="Arial"/>
              <a:cs typeface="Arial"/>
              <a:sym typeface="Arial"/>
            </a:endParaRPr>
          </a:p>
        </p:txBody>
      </p:sp>
      <p:sp>
        <p:nvSpPr>
          <p:cNvPr id="214" name="Google Shape;214;p27"/>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215" name="Google Shape;215;p27"/>
          <p:cNvSpPr txBox="1"/>
          <p:nvPr/>
        </p:nvSpPr>
        <p:spPr>
          <a:xfrm>
            <a:off x="102035" y="1181192"/>
            <a:ext cx="5993966" cy="538609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chemeClr val="dk1"/>
                </a:solidFill>
                <a:latin typeface="Arial"/>
                <a:ea typeface="Arial"/>
                <a:cs typeface="Arial"/>
                <a:sym typeface="Arial"/>
              </a:rPr>
              <a:t>Example: </a:t>
            </a:r>
            <a:endParaRPr sz="2000" b="1" dirty="0">
              <a:solidFill>
                <a:schemeClr val="dk1"/>
              </a:solidFill>
              <a:latin typeface="Arial"/>
              <a:ea typeface="Arial"/>
              <a:cs typeface="Arial"/>
              <a:sym typeface="Arial"/>
            </a:endParaRPr>
          </a:p>
          <a:p>
            <a:pPr>
              <a:buClr>
                <a:srgbClr val="000000"/>
              </a:buClr>
              <a:buSzPts val="2000"/>
            </a:pPr>
            <a:r>
              <a:rPr lang="en-GB" sz="2000" dirty="0">
                <a:solidFill>
                  <a:schemeClr val="dk1"/>
                </a:solidFill>
                <a:latin typeface="Arial"/>
                <a:ea typeface="Arial"/>
                <a:cs typeface="Arial"/>
                <a:sym typeface="Arial"/>
              </a:rPr>
              <a:t>In each study of MAIZE [1] three measurements are made:</a:t>
            </a:r>
            <a:endParaRPr sz="1400" dirty="0">
              <a:solidFill>
                <a:srgbClr val="000000"/>
              </a:solidFill>
              <a:latin typeface="Arial"/>
              <a:ea typeface="Arial"/>
              <a:cs typeface="Arial"/>
              <a:sym typeface="Arial"/>
            </a:endParaRPr>
          </a:p>
          <a:p>
            <a:pPr marL="285750" indent="-285750">
              <a:buClr>
                <a:schemeClr val="dk1"/>
              </a:buClr>
              <a:buSzPts val="2000"/>
              <a:buFont typeface="Arial"/>
              <a:buChar char="•"/>
            </a:pPr>
            <a:r>
              <a:rPr lang="en-GB" sz="2000" dirty="0">
                <a:solidFill>
                  <a:schemeClr val="dk1"/>
                </a:solidFill>
                <a:latin typeface="Arial"/>
                <a:ea typeface="Arial"/>
                <a:cs typeface="Arial"/>
                <a:sym typeface="Arial"/>
              </a:rPr>
              <a:t>Plant level: 20 variables</a:t>
            </a:r>
          </a:p>
          <a:p>
            <a:pPr marL="285750" indent="-285750">
              <a:buClr>
                <a:schemeClr val="dk1"/>
              </a:buClr>
              <a:buSzPts val="2000"/>
              <a:buFont typeface="Arial"/>
              <a:buChar char="•"/>
            </a:pPr>
            <a:r>
              <a:rPr lang="en-GB" sz="2000" dirty="0">
                <a:solidFill>
                  <a:schemeClr val="dk1"/>
                </a:solidFill>
                <a:latin typeface="Arial"/>
                <a:ea typeface="Arial"/>
                <a:cs typeface="Arial"/>
                <a:sym typeface="Arial"/>
              </a:rPr>
              <a:t>Genotype/Study level: 19 variable both phenotype and environment</a:t>
            </a:r>
          </a:p>
          <a:p>
            <a:pPr marL="285750" indent="-285750">
              <a:buClr>
                <a:schemeClr val="dk1"/>
              </a:buClr>
              <a:buSzPts val="2000"/>
              <a:buFont typeface="Arial"/>
              <a:buChar char="•"/>
            </a:pPr>
            <a:r>
              <a:rPr lang="en-GB" sz="2000" dirty="0">
                <a:solidFill>
                  <a:schemeClr val="dk1"/>
                </a:solidFill>
                <a:latin typeface="Arial"/>
                <a:ea typeface="Arial"/>
                <a:cs typeface="Arial"/>
                <a:sym typeface="Arial"/>
              </a:rPr>
              <a:t>Plot level: 9 variables</a:t>
            </a:r>
          </a:p>
          <a:p>
            <a:pPr marL="285750" indent="-285750">
              <a:buClr>
                <a:schemeClr val="dk1"/>
              </a:buClr>
              <a:buSzPts val="2000"/>
              <a:buFont typeface="Arial"/>
              <a:buChar char="•"/>
            </a:pPr>
            <a:endParaRPr lang="en-GB" sz="2000" dirty="0">
              <a:solidFill>
                <a:schemeClr val="dk1"/>
              </a:solidFill>
              <a:latin typeface="Arial"/>
              <a:ea typeface="Arial"/>
              <a:cs typeface="Arial"/>
              <a:sym typeface="Arial"/>
            </a:endParaRPr>
          </a:p>
          <a:p>
            <a:pPr marL="342900" indent="-342900">
              <a:buClr>
                <a:schemeClr val="dk1"/>
              </a:buClr>
              <a:buSzPts val="2000"/>
              <a:buFont typeface="Symbol" panose="05050102010706020507" pitchFamily="18" charset="2"/>
              <a:buChar char="Þ"/>
            </a:pPr>
            <a:r>
              <a:rPr lang="en-GB" sz="2000" dirty="0">
                <a:solidFill>
                  <a:schemeClr val="dk1"/>
                </a:solidFill>
                <a:latin typeface="Arial"/>
                <a:ea typeface="Arial"/>
                <a:cs typeface="Arial"/>
                <a:sym typeface="Arial"/>
              </a:rPr>
              <a:t>For instance</a:t>
            </a:r>
          </a:p>
          <a:p>
            <a:pPr marL="800100" lvl="1" indent="-342900">
              <a:buClr>
                <a:schemeClr val="dk1"/>
              </a:buClr>
              <a:buSzPts val="2000"/>
              <a:buFont typeface="Arial" panose="020B0604020202020204" pitchFamily="34" charset="0"/>
              <a:buChar char="•"/>
            </a:pPr>
            <a:r>
              <a:rPr lang="en-GB" sz="2000" dirty="0">
                <a:solidFill>
                  <a:schemeClr val="dk1"/>
                </a:solidFill>
                <a:latin typeface="Arial"/>
                <a:ea typeface="Arial"/>
                <a:cs typeface="Arial"/>
                <a:sym typeface="Arial"/>
              </a:rPr>
              <a:t>Female flowering days to </a:t>
            </a:r>
            <a:r>
              <a:rPr lang="en-GB" sz="2000" dirty="0" err="1">
                <a:solidFill>
                  <a:schemeClr val="dk1"/>
                </a:solidFill>
                <a:latin typeface="Arial"/>
                <a:ea typeface="Arial"/>
                <a:cs typeface="Arial"/>
                <a:sym typeface="Arial"/>
              </a:rPr>
              <a:t>silking</a:t>
            </a:r>
            <a:r>
              <a:rPr lang="en-GB" sz="2000" dirty="0">
                <a:solidFill>
                  <a:schemeClr val="dk1"/>
                </a:solidFill>
                <a:latin typeface="Arial"/>
                <a:ea typeface="Arial"/>
                <a:cs typeface="Arial"/>
                <a:sym typeface="Arial"/>
              </a:rPr>
              <a:t> D20deg</a:t>
            </a:r>
          </a:p>
          <a:p>
            <a:pPr marL="800100" lvl="1" indent="-342900">
              <a:buClr>
                <a:schemeClr val="dk1"/>
              </a:buClr>
              <a:buSzPts val="2000"/>
              <a:buFont typeface="Arial" panose="020B0604020202020204" pitchFamily="34" charset="0"/>
              <a:buChar char="•"/>
            </a:pPr>
            <a:r>
              <a:rPr lang="en-GB" sz="2000" dirty="0">
                <a:solidFill>
                  <a:schemeClr val="dk1"/>
                </a:solidFill>
                <a:latin typeface="Arial"/>
                <a:ea typeface="Arial"/>
                <a:cs typeface="Arial"/>
                <a:sym typeface="Arial"/>
              </a:rPr>
              <a:t>Plant height (cm)</a:t>
            </a:r>
          </a:p>
        </p:txBody>
      </p:sp>
      <p:sp>
        <p:nvSpPr>
          <p:cNvPr id="216" name="Google Shape;216;p27"/>
          <p:cNvSpPr txBox="1"/>
          <p:nvPr/>
        </p:nvSpPr>
        <p:spPr>
          <a:xfrm>
            <a:off x="1610227" y="4555958"/>
            <a:ext cx="184731" cy="369332"/>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Calibri"/>
              <a:ea typeface="Calibri"/>
              <a:cs typeface="Calibri"/>
              <a:sym typeface="Calibri"/>
            </a:endParaRPr>
          </a:p>
        </p:txBody>
      </p:sp>
      <p:pic>
        <p:nvPicPr>
          <p:cNvPr id="7" name="Image 6">
            <a:extLst>
              <a:ext uri="{FF2B5EF4-FFF2-40B4-BE49-F238E27FC236}">
                <a16:creationId xmlns:a16="http://schemas.microsoft.com/office/drawing/2014/main" id="{C72CF6A1-640F-4BB6-BB89-A31FFBAF1DB9}"/>
              </a:ext>
            </a:extLst>
          </p:cNvPr>
          <p:cNvPicPr>
            <a:picLocks noChangeAspect="1"/>
          </p:cNvPicPr>
          <p:nvPr/>
        </p:nvPicPr>
        <p:blipFill>
          <a:blip r:embed="rId3"/>
          <a:stretch>
            <a:fillRect/>
          </a:stretch>
        </p:blipFill>
        <p:spPr>
          <a:xfrm>
            <a:off x="9210545" y="1452843"/>
            <a:ext cx="2574290" cy="4181443"/>
          </a:xfrm>
          <a:prstGeom prst="rect">
            <a:avLst/>
          </a:prstGeom>
          <a:ln>
            <a:noFill/>
          </a:ln>
          <a:effectLst>
            <a:outerShdw blurRad="292100" dist="139700" dir="2700000" algn="tl" rotWithShape="0">
              <a:srgbClr val="333333">
                <a:alpha val="65000"/>
              </a:srgbClr>
            </a:outerShdw>
          </a:effectLst>
        </p:spPr>
      </p:pic>
      <p:grpSp>
        <p:nvGrpSpPr>
          <p:cNvPr id="8" name="Groupe 7">
            <a:extLst>
              <a:ext uri="{FF2B5EF4-FFF2-40B4-BE49-F238E27FC236}">
                <a16:creationId xmlns:a16="http://schemas.microsoft.com/office/drawing/2014/main" id="{51F94AF9-384E-43A3-9842-3575E3C0D9CF}"/>
              </a:ext>
            </a:extLst>
          </p:cNvPr>
          <p:cNvGrpSpPr/>
          <p:nvPr/>
        </p:nvGrpSpPr>
        <p:grpSpPr>
          <a:xfrm>
            <a:off x="6105354" y="1124855"/>
            <a:ext cx="2497445" cy="4855123"/>
            <a:chOff x="5788732" y="616037"/>
            <a:chExt cx="2497445" cy="4855123"/>
          </a:xfrm>
        </p:grpSpPr>
        <p:pic>
          <p:nvPicPr>
            <p:cNvPr id="9" name="Image 8">
              <a:extLst>
                <a:ext uri="{FF2B5EF4-FFF2-40B4-BE49-F238E27FC236}">
                  <a16:creationId xmlns:a16="http://schemas.microsoft.com/office/drawing/2014/main" id="{DB59B480-1DB9-4FD0-95C0-CF719B941F28}"/>
                </a:ext>
              </a:extLst>
            </p:cNvPr>
            <p:cNvPicPr>
              <a:picLocks noChangeAspect="1"/>
            </p:cNvPicPr>
            <p:nvPr/>
          </p:nvPicPr>
          <p:blipFill>
            <a:blip r:embed="rId4"/>
            <a:stretch>
              <a:fillRect/>
            </a:stretch>
          </p:blipFill>
          <p:spPr>
            <a:xfrm>
              <a:off x="5788733" y="616037"/>
              <a:ext cx="2479069" cy="4163740"/>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6C415F14-B5A6-4B08-B127-CDD4392CB337}"/>
                </a:ext>
              </a:extLst>
            </p:cNvPr>
            <p:cNvPicPr>
              <a:picLocks noChangeAspect="1"/>
            </p:cNvPicPr>
            <p:nvPr/>
          </p:nvPicPr>
          <p:blipFill>
            <a:blip r:embed="rId5"/>
            <a:stretch>
              <a:fillRect/>
            </a:stretch>
          </p:blipFill>
          <p:spPr>
            <a:xfrm>
              <a:off x="5788732" y="4779777"/>
              <a:ext cx="2497445" cy="69138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209232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879681A-CB5E-4603-F291-2023116EFD1E}"/>
              </a:ext>
            </a:extLst>
          </p:cNvPr>
          <p:cNvSpPr>
            <a:spLocks noGrp="1"/>
          </p:cNvSpPr>
          <p:nvPr>
            <p:ph type="title"/>
          </p:nvPr>
        </p:nvSpPr>
        <p:spPr/>
        <p:txBody>
          <a:bodyPr>
            <a:normAutofit/>
          </a:bodyPr>
          <a:lstStyle/>
          <a:p>
            <a:r>
              <a:rPr lang="fr-FR" dirty="0"/>
              <a:t>MIAPPE V1.1 </a:t>
            </a:r>
            <a:r>
              <a:rPr lang="fr-FR" dirty="0" err="1"/>
              <a:t>Overview</a:t>
            </a:r>
            <a:r>
              <a:rPr lang="fr-FR" dirty="0"/>
              <a:t> – </a:t>
            </a:r>
            <a:r>
              <a:rPr lang="en-GB" sz="3200" dirty="0"/>
              <a:t>The biological material</a:t>
            </a:r>
            <a:endParaRPr lang="fr-FR" sz="2200" dirty="0"/>
          </a:p>
        </p:txBody>
      </p:sp>
      <p:grpSp>
        <p:nvGrpSpPr>
          <p:cNvPr id="2" name="Groupe 1">
            <a:extLst>
              <a:ext uri="{FF2B5EF4-FFF2-40B4-BE49-F238E27FC236}">
                <a16:creationId xmlns:a16="http://schemas.microsoft.com/office/drawing/2014/main" id="{D46050F2-BC4A-49B4-8425-A40560B46903}"/>
              </a:ext>
            </a:extLst>
          </p:cNvPr>
          <p:cNvGrpSpPr/>
          <p:nvPr/>
        </p:nvGrpSpPr>
        <p:grpSpPr>
          <a:xfrm>
            <a:off x="2221944" y="1037889"/>
            <a:ext cx="7768379" cy="5748143"/>
            <a:chOff x="2221944" y="1037889"/>
            <a:chExt cx="7768379" cy="5748143"/>
          </a:xfrm>
        </p:grpSpPr>
        <p:grpSp>
          <p:nvGrpSpPr>
            <p:cNvPr id="14" name="Groupe 13">
              <a:extLst>
                <a:ext uri="{FF2B5EF4-FFF2-40B4-BE49-F238E27FC236}">
                  <a16:creationId xmlns:a16="http://schemas.microsoft.com/office/drawing/2014/main" id="{B577CF4C-85A7-40A7-919A-BE228E1B18E7}"/>
                </a:ext>
              </a:extLst>
            </p:cNvPr>
            <p:cNvGrpSpPr/>
            <p:nvPr/>
          </p:nvGrpSpPr>
          <p:grpSpPr>
            <a:xfrm>
              <a:off x="2221944" y="1037889"/>
              <a:ext cx="7768379" cy="5748143"/>
              <a:chOff x="1202442" y="1080931"/>
              <a:chExt cx="7768379" cy="5748143"/>
            </a:xfrm>
          </p:grpSpPr>
          <p:pic>
            <p:nvPicPr>
              <p:cNvPr id="15" name="Google Shape;187;p24">
                <a:extLst>
                  <a:ext uri="{FF2B5EF4-FFF2-40B4-BE49-F238E27FC236}">
                    <a16:creationId xmlns:a16="http://schemas.microsoft.com/office/drawing/2014/main" id="{908B501D-6CB3-432E-A108-2A383D04AF02}"/>
                  </a:ext>
                </a:extLst>
              </p:cNvPr>
              <p:cNvPicPr preferRelativeResize="0"/>
              <p:nvPr/>
            </p:nvPicPr>
            <p:blipFill rotWithShape="1">
              <a:blip r:embed="rId2">
                <a:alphaModFix/>
              </a:blip>
              <a:srcRect/>
              <a:stretch/>
            </p:blipFill>
            <p:spPr>
              <a:xfrm>
                <a:off x="1202442" y="1080931"/>
                <a:ext cx="7768379" cy="5748143"/>
              </a:xfrm>
              <a:prstGeom prst="rect">
                <a:avLst/>
              </a:prstGeom>
              <a:noFill/>
              <a:ln>
                <a:noFill/>
              </a:ln>
            </p:spPr>
          </p:pic>
          <p:sp>
            <p:nvSpPr>
              <p:cNvPr id="16" name="Google Shape;188;p24">
                <a:extLst>
                  <a:ext uri="{FF2B5EF4-FFF2-40B4-BE49-F238E27FC236}">
                    <a16:creationId xmlns:a16="http://schemas.microsoft.com/office/drawing/2014/main" id="{5B8345E1-8BB9-4DD3-8414-64BA47048E93}"/>
                  </a:ext>
                </a:extLst>
              </p:cNvPr>
              <p:cNvSpPr txBox="1"/>
              <p:nvPr/>
            </p:nvSpPr>
            <p:spPr>
              <a:xfrm>
                <a:off x="3801980" y="1280986"/>
                <a:ext cx="1624163"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Investigation</a:t>
                </a:r>
                <a:endParaRPr sz="2000" b="0" i="0" u="none" strike="noStrike" cap="none" dirty="0">
                  <a:solidFill>
                    <a:schemeClr val="dk1"/>
                  </a:solidFill>
                  <a:latin typeface="Arial"/>
                  <a:ea typeface="Arial"/>
                  <a:cs typeface="Arial"/>
                  <a:sym typeface="Arial"/>
                </a:endParaRPr>
              </a:p>
            </p:txBody>
          </p:sp>
          <p:sp>
            <p:nvSpPr>
              <p:cNvPr id="17" name="Google Shape;189;p24">
                <a:extLst>
                  <a:ext uri="{FF2B5EF4-FFF2-40B4-BE49-F238E27FC236}">
                    <a16:creationId xmlns:a16="http://schemas.microsoft.com/office/drawing/2014/main" id="{944E0102-BAB6-427D-9410-29D64E7592C5}"/>
                  </a:ext>
                </a:extLst>
              </p:cNvPr>
              <p:cNvSpPr txBox="1"/>
              <p:nvPr/>
            </p:nvSpPr>
            <p:spPr>
              <a:xfrm>
                <a:off x="4193913" y="3251783"/>
                <a:ext cx="840295"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Study</a:t>
                </a:r>
                <a:endParaRPr sz="2000" b="0" i="0" u="none" strike="noStrike" cap="none" dirty="0">
                  <a:solidFill>
                    <a:schemeClr val="dk1"/>
                  </a:solidFill>
                  <a:latin typeface="Arial"/>
                  <a:ea typeface="Arial"/>
                  <a:cs typeface="Arial"/>
                  <a:sym typeface="Arial"/>
                </a:endParaRPr>
              </a:p>
            </p:txBody>
          </p:sp>
          <p:sp>
            <p:nvSpPr>
              <p:cNvPr id="18" name="Google Shape;190;p24">
                <a:extLst>
                  <a:ext uri="{FF2B5EF4-FFF2-40B4-BE49-F238E27FC236}">
                    <a16:creationId xmlns:a16="http://schemas.microsoft.com/office/drawing/2014/main" id="{622DF2FD-A119-42C6-B276-A96FE3CD18B1}"/>
                  </a:ext>
                </a:extLst>
              </p:cNvPr>
              <p:cNvSpPr txBox="1"/>
              <p:nvPr/>
            </p:nvSpPr>
            <p:spPr>
              <a:xfrm>
                <a:off x="3801980" y="5136974"/>
                <a:ext cx="2220450" cy="707886"/>
              </a:xfrm>
              <a:prstGeom prst="rect">
                <a:avLst/>
              </a:prstGeom>
              <a:solidFill>
                <a:srgbClr val="FF66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Assay</a:t>
                </a:r>
                <a:endParaRPr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(Observed variable)</a:t>
                </a:r>
                <a:endParaRPr b="0" i="0" u="none" strike="noStrike" cap="none" dirty="0">
                  <a:solidFill>
                    <a:schemeClr val="dk1"/>
                  </a:solidFill>
                  <a:latin typeface="Arial"/>
                  <a:ea typeface="Arial"/>
                  <a:cs typeface="Arial"/>
                  <a:sym typeface="Arial"/>
                </a:endParaRPr>
              </a:p>
            </p:txBody>
          </p:sp>
        </p:grpSp>
        <p:sp>
          <p:nvSpPr>
            <p:cNvPr id="8" name="Google Shape;228;p28">
              <a:extLst>
                <a:ext uri="{FF2B5EF4-FFF2-40B4-BE49-F238E27FC236}">
                  <a16:creationId xmlns:a16="http://schemas.microsoft.com/office/drawing/2014/main" id="{83690127-92DB-4CB2-BCD7-F26090D2CF4F}"/>
                </a:ext>
              </a:extLst>
            </p:cNvPr>
            <p:cNvSpPr txBox="1"/>
            <p:nvPr/>
          </p:nvSpPr>
          <p:spPr>
            <a:xfrm>
              <a:off x="6506930" y="4240546"/>
              <a:ext cx="2093843"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chemeClr val="dk1"/>
                  </a:solidFill>
                  <a:latin typeface="Arial"/>
                  <a:ea typeface="Arial"/>
                  <a:cs typeface="Arial"/>
                  <a:sym typeface="Arial"/>
                </a:rPr>
                <a:t>Observation Unit</a:t>
              </a:r>
              <a:endParaRPr sz="1400" b="0" i="0" u="none" strike="noStrike" cap="none">
                <a:solidFill>
                  <a:srgbClr val="000000"/>
                </a:solidFill>
                <a:latin typeface="Arial"/>
                <a:ea typeface="Arial"/>
                <a:cs typeface="Arial"/>
                <a:sym typeface="Arial"/>
              </a:endParaRPr>
            </a:p>
          </p:txBody>
        </p:sp>
        <p:sp>
          <p:nvSpPr>
            <p:cNvPr id="9" name="Google Shape;229;p28">
              <a:extLst>
                <a:ext uri="{FF2B5EF4-FFF2-40B4-BE49-F238E27FC236}">
                  <a16:creationId xmlns:a16="http://schemas.microsoft.com/office/drawing/2014/main" id="{845C1DD5-4344-4D8D-9F58-084661236EBF}"/>
                </a:ext>
              </a:extLst>
            </p:cNvPr>
            <p:cNvSpPr txBox="1"/>
            <p:nvPr/>
          </p:nvSpPr>
          <p:spPr>
            <a:xfrm>
              <a:off x="7052519" y="5128797"/>
              <a:ext cx="1055097"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Sample</a:t>
              </a:r>
              <a:endParaRPr sz="2000" b="0" i="0" u="none" strike="noStrike" cap="none" dirty="0">
                <a:solidFill>
                  <a:schemeClr val="dk1"/>
                </a:solidFill>
                <a:latin typeface="Arial"/>
                <a:ea typeface="Arial"/>
                <a:cs typeface="Arial"/>
                <a:sym typeface="Arial"/>
              </a:endParaRPr>
            </a:p>
          </p:txBody>
        </p:sp>
        <p:sp>
          <p:nvSpPr>
            <p:cNvPr id="10" name="Google Shape;230;p28">
              <a:extLst>
                <a:ext uri="{FF2B5EF4-FFF2-40B4-BE49-F238E27FC236}">
                  <a16:creationId xmlns:a16="http://schemas.microsoft.com/office/drawing/2014/main" id="{19C81006-AC5F-4739-A7EF-578000DEB8D2}"/>
                </a:ext>
              </a:extLst>
            </p:cNvPr>
            <p:cNvSpPr txBox="1"/>
            <p:nvPr/>
          </p:nvSpPr>
          <p:spPr>
            <a:xfrm>
              <a:off x="6398177" y="3463679"/>
              <a:ext cx="2268570"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Biological material</a:t>
              </a:r>
              <a:endParaRPr sz="2000" b="0" i="0" u="none" strike="noStrike" cap="none"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289904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a:solidFill>
                  <a:srgbClr val="0070C0"/>
                </a:solidFill>
                <a:latin typeface="Arial"/>
                <a:ea typeface="Arial"/>
                <a:cs typeface="Arial"/>
                <a:sym typeface="Arial"/>
              </a:rPr>
              <a:t>MIAPPE main sections – Biological material</a:t>
            </a:r>
            <a:endParaRPr sz="2800" b="1">
              <a:solidFill>
                <a:srgbClr val="0070C0"/>
              </a:solidFill>
              <a:latin typeface="Arial"/>
              <a:ea typeface="Arial"/>
              <a:cs typeface="Arial"/>
              <a:sym typeface="Arial"/>
            </a:endParaRPr>
          </a:p>
        </p:txBody>
      </p:sp>
      <p:sp>
        <p:nvSpPr>
          <p:cNvPr id="238" name="Google Shape;238;p29"/>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239" name="Google Shape;239;p29"/>
          <p:cNvSpPr txBox="1"/>
          <p:nvPr/>
        </p:nvSpPr>
        <p:spPr>
          <a:xfrm>
            <a:off x="259740" y="925643"/>
            <a:ext cx="9900461" cy="23295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Biological material </a:t>
            </a:r>
            <a:r>
              <a:rPr lang="en-GB" sz="2000" dirty="0">
                <a:solidFill>
                  <a:schemeClr val="dk1"/>
                </a:solidFill>
                <a:latin typeface="Arial"/>
                <a:ea typeface="Arial"/>
                <a:cs typeface="Arial"/>
                <a:sym typeface="Arial"/>
              </a:rPr>
              <a:t>identify the biological material being studied and its source (if provided originally by a stock </a:t>
            </a:r>
            <a:r>
              <a:rPr lang="en-GB" sz="2000" dirty="0" err="1">
                <a:solidFill>
                  <a:schemeClr val="dk1"/>
                </a:solidFill>
                <a:latin typeface="Arial"/>
                <a:ea typeface="Arial"/>
                <a:cs typeface="Arial"/>
                <a:sym typeface="Arial"/>
              </a:rPr>
              <a:t>center</a:t>
            </a:r>
            <a:r>
              <a:rPr lang="en-GB" sz="2000" dirty="0">
                <a:solidFill>
                  <a:schemeClr val="dk1"/>
                </a:solidFill>
                <a:latin typeface="Arial"/>
                <a:ea typeface="Arial"/>
                <a:cs typeface="Arial"/>
                <a:sym typeface="Arial"/>
              </a:rPr>
              <a:t> for instance).</a:t>
            </a:r>
          </a:p>
          <a:p>
            <a:pPr>
              <a:buClr>
                <a:srgbClr val="000000"/>
              </a:buClr>
              <a:buSzPts val="2000"/>
            </a:pPr>
            <a:r>
              <a:rPr lang="en-GB" sz="2000" dirty="0">
                <a:solidFill>
                  <a:schemeClr val="dk1"/>
                </a:solidFill>
                <a:latin typeface="Arial"/>
                <a:ea typeface="Arial"/>
                <a:cs typeface="Arial"/>
                <a:sym typeface="Arial"/>
              </a:rPr>
              <a:t>=&gt; This section </a:t>
            </a:r>
            <a:r>
              <a:rPr lang="en-GB" sz="2000" dirty="0">
                <a:solidFill>
                  <a:srgbClr val="0070C0"/>
                </a:solidFill>
                <a:latin typeface="Arial"/>
                <a:ea typeface="Arial"/>
                <a:cs typeface="Arial"/>
                <a:sym typeface="Arial"/>
              </a:rPr>
              <a:t>is crucial for integrating phenotyping data</a:t>
            </a:r>
            <a:r>
              <a:rPr lang="en-GB" sz="2000" dirty="0">
                <a:solidFill>
                  <a:schemeClr val="dk1"/>
                </a:solidFill>
                <a:latin typeface="Arial"/>
                <a:ea typeface="Arial"/>
                <a:cs typeface="Arial"/>
                <a:sym typeface="Arial"/>
              </a:rPr>
              <a:t> with genomic or genetic data</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a:t>
            </a:r>
          </a:p>
          <a:p>
            <a:pPr marL="342900" indent="-342900">
              <a:buClr>
                <a:srgbClr val="000000"/>
              </a:buClr>
              <a:buSzPts val="2000"/>
              <a:buFont typeface="Arial" panose="020B0604020202020204" pitchFamily="34" charset="0"/>
              <a:buChar char="•"/>
            </a:pPr>
            <a:r>
              <a:rPr lang="en-GB" sz="2000" b="1" dirty="0">
                <a:solidFill>
                  <a:srgbClr val="FF6600"/>
                </a:solidFill>
                <a:latin typeface="Arial"/>
                <a:ea typeface="Arial"/>
                <a:cs typeface="Arial"/>
                <a:sym typeface="Arial"/>
              </a:rPr>
              <a:t>Minimal fields from </a:t>
            </a:r>
            <a:r>
              <a:rPr lang="en-GB" sz="2000" b="1" dirty="0" err="1">
                <a:solidFill>
                  <a:srgbClr val="FF6600"/>
                </a:solidFill>
                <a:latin typeface="Arial"/>
                <a:ea typeface="Arial"/>
                <a:cs typeface="Arial"/>
                <a:sym typeface="Arial"/>
              </a:rPr>
              <a:t>Multicrop</a:t>
            </a:r>
            <a:r>
              <a:rPr lang="en-GB" sz="2000" b="1" dirty="0">
                <a:solidFill>
                  <a:srgbClr val="FF6600"/>
                </a:solidFill>
                <a:latin typeface="Arial"/>
                <a:ea typeface="Arial"/>
                <a:cs typeface="Arial"/>
                <a:sym typeface="Arial"/>
              </a:rPr>
              <a:t> Passport Descriptor (MCPD) standard</a:t>
            </a:r>
          </a:p>
          <a:p>
            <a:pPr marL="342900" indent="-342900">
              <a:buClr>
                <a:srgbClr val="000000"/>
              </a:buClr>
              <a:buSzPts val="2000"/>
              <a:buFont typeface="Arial" panose="020B0604020202020204" pitchFamily="34" charset="0"/>
              <a:buChar char="•"/>
            </a:pPr>
            <a:r>
              <a:rPr lang="en-GB" sz="2000" b="1" dirty="0">
                <a:solidFill>
                  <a:srgbClr val="FF6600"/>
                </a:solidFill>
                <a:latin typeface="Arial"/>
                <a:ea typeface="Arial"/>
                <a:cs typeface="Arial"/>
                <a:sym typeface="Arial"/>
              </a:rPr>
              <a:t>GPS location for forest tree / in situ material provenance</a:t>
            </a:r>
          </a:p>
          <a:p>
            <a:pPr marL="342900" indent="-342900">
              <a:buClr>
                <a:srgbClr val="000000"/>
              </a:buClr>
              <a:buSzPts val="2000"/>
              <a:buFont typeface="Arial" panose="020B0604020202020204" pitchFamily="34" charset="0"/>
              <a:buChar char="•"/>
            </a:pPr>
            <a:endParaRPr lang="en-GB" sz="2000" b="1" dirty="0">
              <a:solidFill>
                <a:srgbClr val="FF6600"/>
              </a:solidFill>
              <a:latin typeface="Arial"/>
              <a:ea typeface="Arial"/>
              <a:cs typeface="Arial"/>
              <a:sym typeface="Arial"/>
            </a:endParaRPr>
          </a:p>
          <a:p>
            <a:pPr>
              <a:buClr>
                <a:srgbClr val="000000"/>
              </a:buClr>
              <a:buSzPts val="2000"/>
            </a:pPr>
            <a:endParaRPr sz="1400" dirty="0">
              <a:solidFill>
                <a:srgbClr val="000000"/>
              </a:solidFill>
              <a:latin typeface="Arial"/>
              <a:ea typeface="Arial"/>
              <a:cs typeface="Arial"/>
              <a:sym typeface="Arial"/>
            </a:endParaRPr>
          </a:p>
        </p:txBody>
      </p:sp>
      <p:pic>
        <p:nvPicPr>
          <p:cNvPr id="14" name="Image 13">
            <a:extLst>
              <a:ext uri="{FF2B5EF4-FFF2-40B4-BE49-F238E27FC236}">
                <a16:creationId xmlns:a16="http://schemas.microsoft.com/office/drawing/2014/main" id="{1A47E4BA-0182-463E-8303-06217A553D79}"/>
              </a:ext>
            </a:extLst>
          </p:cNvPr>
          <p:cNvPicPr>
            <a:picLocks noChangeAspect="1"/>
          </p:cNvPicPr>
          <p:nvPr/>
        </p:nvPicPr>
        <p:blipFill>
          <a:blip r:embed="rId3"/>
          <a:stretch>
            <a:fillRect/>
          </a:stretch>
        </p:blipFill>
        <p:spPr>
          <a:xfrm>
            <a:off x="10238259" y="0"/>
            <a:ext cx="1960075" cy="6858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p:nvPr/>
        </p:nvSpPr>
        <p:spPr>
          <a:xfrm>
            <a:off x="238657" y="1330217"/>
            <a:ext cx="6953414" cy="46308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Observation units </a:t>
            </a:r>
            <a:r>
              <a:rPr lang="en-GB" sz="2000" dirty="0">
                <a:solidFill>
                  <a:schemeClr val="dk1"/>
                </a:solidFill>
                <a:latin typeface="Arial"/>
                <a:ea typeface="Arial"/>
                <a:cs typeface="Arial"/>
                <a:sym typeface="Arial"/>
              </a:rPr>
              <a:t>are the objects in the study about which observations are made, and which may take different treatment values. They typically correspond to one or more individual plants. They can also be used for environmental variables.</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are specific to MIAPPE</a:t>
            </a:r>
          </a:p>
          <a:p>
            <a:pPr>
              <a:buClr>
                <a:srgbClr val="000000"/>
              </a:buClr>
              <a:buSzPts val="2000"/>
            </a:pPr>
            <a:r>
              <a:rPr lang="en-GB" sz="2000" b="1" dirty="0">
                <a:solidFill>
                  <a:srgbClr val="FF6600"/>
                </a:solidFill>
                <a:latin typeface="Arial"/>
                <a:ea typeface="Arial"/>
                <a:cs typeface="Arial"/>
                <a:sym typeface="Arial"/>
              </a:rPr>
              <a:t>	=&gt; identifiers, location, replication, treatments, …</a:t>
            </a:r>
            <a:endParaRPr sz="1400" dirty="0">
              <a:solidFill>
                <a:srgbClr val="000000"/>
              </a:solidFill>
              <a:latin typeface="Arial"/>
              <a:ea typeface="Arial"/>
              <a:cs typeface="Arial"/>
              <a:sym typeface="Arial"/>
            </a:endParaRPr>
          </a:p>
          <a:p>
            <a:pPr>
              <a:buClr>
                <a:srgbClr val="000000"/>
              </a:buClr>
              <a:buSzPts val="2000"/>
            </a:pPr>
            <a:endParaRPr sz="2000" b="1" dirty="0">
              <a:solidFill>
                <a:srgbClr val="FF6600"/>
              </a:solidFill>
              <a:latin typeface="Arial"/>
              <a:ea typeface="Arial"/>
              <a:cs typeface="Arial"/>
              <a:sym typeface="Arial"/>
            </a:endParaRPr>
          </a:p>
          <a:p>
            <a:pPr>
              <a:buClr>
                <a:srgbClr val="000000"/>
              </a:buClr>
              <a:buSzPts val="2000"/>
            </a:pPr>
            <a:r>
              <a:rPr lang="en-GB" sz="2000" b="1" dirty="0">
                <a:solidFill>
                  <a:srgbClr val="0070C0"/>
                </a:solidFill>
                <a:latin typeface="Arial"/>
                <a:ea typeface="Arial"/>
                <a:cs typeface="Arial"/>
                <a:sym typeface="Arial"/>
              </a:rPr>
              <a:t>A sample </a:t>
            </a:r>
            <a:r>
              <a:rPr lang="en-GB" sz="2000" dirty="0">
                <a:solidFill>
                  <a:schemeClr val="dk1"/>
                </a:solidFill>
                <a:latin typeface="Arial"/>
                <a:ea typeface="Arial"/>
                <a:cs typeface="Arial"/>
                <a:sym typeface="Arial"/>
              </a:rPr>
              <a:t>is a portion of plant tissue </a:t>
            </a:r>
            <a:r>
              <a:rPr lang="en-GB" sz="2000" u="sng" dirty="0">
                <a:solidFill>
                  <a:schemeClr val="dk1"/>
                </a:solidFill>
                <a:latin typeface="Arial"/>
                <a:ea typeface="Arial"/>
                <a:cs typeface="Arial"/>
                <a:sym typeface="Arial"/>
              </a:rPr>
              <a:t>extracted from an observation unit</a:t>
            </a:r>
            <a:r>
              <a:rPr lang="en-GB" sz="2000" dirty="0">
                <a:solidFill>
                  <a:schemeClr val="dk1"/>
                </a:solidFill>
                <a:latin typeface="Arial"/>
                <a:ea typeface="Arial"/>
                <a:cs typeface="Arial"/>
                <a:sym typeface="Arial"/>
              </a:rPr>
              <a:t> for the purpose of sub-plant observations and/or molecular studies.</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are aligned with </a:t>
            </a:r>
            <a:r>
              <a:rPr lang="en-GB" sz="2000" b="1" dirty="0" err="1">
                <a:solidFill>
                  <a:srgbClr val="FF6600"/>
                </a:solidFill>
                <a:latin typeface="Arial"/>
                <a:ea typeface="Arial"/>
                <a:cs typeface="Arial"/>
                <a:sym typeface="Arial"/>
              </a:rPr>
              <a:t>BioSample</a:t>
            </a:r>
            <a:r>
              <a:rPr lang="en-GB" sz="2000" b="1" dirty="0">
                <a:solidFill>
                  <a:srgbClr val="FF6600"/>
                </a:solidFill>
                <a:latin typeface="Arial"/>
                <a:ea typeface="Arial"/>
                <a:cs typeface="Arial"/>
                <a:sym typeface="Arial"/>
              </a:rPr>
              <a:t> DB generic model</a:t>
            </a:r>
          </a:p>
          <a:p>
            <a:pPr>
              <a:buClr>
                <a:srgbClr val="000000"/>
              </a:buClr>
              <a:buSzPts val="2000"/>
            </a:pPr>
            <a:r>
              <a:rPr lang="en-GB" sz="2000" b="1" dirty="0">
                <a:solidFill>
                  <a:srgbClr val="FF6600"/>
                </a:solidFill>
                <a:latin typeface="Arial"/>
                <a:ea typeface="Arial"/>
                <a:cs typeface="Arial"/>
                <a:sym typeface="Arial"/>
              </a:rPr>
              <a:t>	=&gt; identifiers, information about processing, …</a:t>
            </a:r>
            <a:endParaRPr sz="2000" b="1" dirty="0">
              <a:solidFill>
                <a:srgbClr val="FF6600"/>
              </a:solidFill>
              <a:latin typeface="Arial"/>
              <a:ea typeface="Arial"/>
              <a:cs typeface="Arial"/>
              <a:sym typeface="Arial"/>
            </a:endParaRPr>
          </a:p>
        </p:txBody>
      </p:sp>
      <p:sp>
        <p:nvSpPr>
          <p:cNvPr id="255" name="Google Shape;255;p30"/>
          <p:cNvSpPr txBox="1"/>
          <p:nvPr/>
        </p:nvSpPr>
        <p:spPr>
          <a:xfrm>
            <a:off x="1610227" y="4555958"/>
            <a:ext cx="184731" cy="369332"/>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Calibri"/>
              <a:ea typeface="Calibri"/>
              <a:cs typeface="Calibri"/>
              <a:sym typeface="Calibri"/>
            </a:endParaRPr>
          </a:p>
        </p:txBody>
      </p:sp>
      <p:sp>
        <p:nvSpPr>
          <p:cNvPr id="256" name="Google Shape;256;p30"/>
          <p:cNvSpPr txBox="1"/>
          <p:nvPr/>
        </p:nvSpPr>
        <p:spPr>
          <a:xfrm>
            <a:off x="1355834" y="271915"/>
            <a:ext cx="9490842" cy="52320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dirty="0">
                <a:solidFill>
                  <a:srgbClr val="0070C0"/>
                </a:solidFill>
                <a:latin typeface="Arial"/>
                <a:ea typeface="Arial"/>
                <a:cs typeface="Arial"/>
                <a:sym typeface="Arial"/>
              </a:rPr>
              <a:t>MIAPPE main sections – Observation Unit &amp;  Samples</a:t>
            </a:r>
            <a:endParaRPr sz="2800" b="1" dirty="0">
              <a:solidFill>
                <a:srgbClr val="0070C0"/>
              </a:solidFill>
              <a:latin typeface="Arial"/>
              <a:ea typeface="Arial"/>
              <a:cs typeface="Arial"/>
              <a:sym typeface="Arial"/>
            </a:endParaRPr>
          </a:p>
        </p:txBody>
      </p:sp>
      <p:pic>
        <p:nvPicPr>
          <p:cNvPr id="2" name="Image 1">
            <a:extLst>
              <a:ext uri="{FF2B5EF4-FFF2-40B4-BE49-F238E27FC236}">
                <a16:creationId xmlns:a16="http://schemas.microsoft.com/office/drawing/2014/main" id="{25B82916-A77C-43C6-8DD3-9B0303C7F981}"/>
              </a:ext>
            </a:extLst>
          </p:cNvPr>
          <p:cNvPicPr>
            <a:picLocks noChangeAspect="1"/>
          </p:cNvPicPr>
          <p:nvPr/>
        </p:nvPicPr>
        <p:blipFill>
          <a:blip r:embed="rId3"/>
          <a:stretch>
            <a:fillRect/>
          </a:stretch>
        </p:blipFill>
        <p:spPr>
          <a:xfrm>
            <a:off x="7192071" y="933145"/>
            <a:ext cx="2768742" cy="4197566"/>
          </a:xfrm>
          <a:prstGeom prst="rect">
            <a:avLst/>
          </a:prstGeom>
        </p:spPr>
      </p:pic>
      <p:pic>
        <p:nvPicPr>
          <p:cNvPr id="3" name="Image 2">
            <a:extLst>
              <a:ext uri="{FF2B5EF4-FFF2-40B4-BE49-F238E27FC236}">
                <a16:creationId xmlns:a16="http://schemas.microsoft.com/office/drawing/2014/main" id="{124EA5D9-8DBD-48FC-A15D-5BAF3B23DAB8}"/>
              </a:ext>
            </a:extLst>
          </p:cNvPr>
          <p:cNvPicPr>
            <a:picLocks noChangeAspect="1"/>
          </p:cNvPicPr>
          <p:nvPr/>
        </p:nvPicPr>
        <p:blipFill>
          <a:blip r:embed="rId4"/>
          <a:stretch>
            <a:fillRect/>
          </a:stretch>
        </p:blipFill>
        <p:spPr>
          <a:xfrm>
            <a:off x="9423258" y="3403422"/>
            <a:ext cx="2768742" cy="345457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a:solidFill>
                  <a:srgbClr val="0070C0"/>
                </a:solidFill>
                <a:latin typeface="Arial"/>
                <a:ea typeface="Arial"/>
                <a:cs typeface="Arial"/>
                <a:sym typeface="Arial"/>
              </a:rPr>
              <a:t>MIAPPE main sections – Biological material</a:t>
            </a:r>
            <a:endParaRPr sz="2800" b="1">
              <a:solidFill>
                <a:srgbClr val="0070C0"/>
              </a:solidFill>
              <a:latin typeface="Arial"/>
              <a:ea typeface="Arial"/>
              <a:cs typeface="Arial"/>
              <a:sym typeface="Arial"/>
            </a:endParaRPr>
          </a:p>
        </p:txBody>
      </p:sp>
      <p:sp>
        <p:nvSpPr>
          <p:cNvPr id="238" name="Google Shape;238;p29"/>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grpSp>
        <p:nvGrpSpPr>
          <p:cNvPr id="2" name="Groupe 1">
            <a:extLst>
              <a:ext uri="{FF2B5EF4-FFF2-40B4-BE49-F238E27FC236}">
                <a16:creationId xmlns:a16="http://schemas.microsoft.com/office/drawing/2014/main" id="{5D5AD21C-B983-42A8-91DB-4B53FDE9F000}"/>
              </a:ext>
            </a:extLst>
          </p:cNvPr>
          <p:cNvGrpSpPr/>
          <p:nvPr/>
        </p:nvGrpSpPr>
        <p:grpSpPr>
          <a:xfrm>
            <a:off x="2039229" y="1741802"/>
            <a:ext cx="8128500" cy="3437980"/>
            <a:chOff x="1614687" y="1741802"/>
            <a:chExt cx="8128500" cy="3437980"/>
          </a:xfrm>
        </p:grpSpPr>
        <p:sp>
          <p:nvSpPr>
            <p:cNvPr id="240" name="Google Shape;240;p29"/>
            <p:cNvSpPr txBox="1"/>
            <p:nvPr/>
          </p:nvSpPr>
          <p:spPr>
            <a:xfrm>
              <a:off x="1794813" y="2595379"/>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sp>
          <p:nvSpPr>
            <p:cNvPr id="241" name="Google Shape;241;p29"/>
            <p:cNvSpPr txBox="1"/>
            <p:nvPr/>
          </p:nvSpPr>
          <p:spPr>
            <a:xfrm>
              <a:off x="1693487" y="1886618"/>
              <a:ext cx="3746100" cy="9234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b="1" dirty="0">
                  <a:solidFill>
                    <a:schemeClr val="dk1"/>
                  </a:solidFill>
                  <a:latin typeface="Arial"/>
                  <a:ea typeface="Arial"/>
                  <a:cs typeface="Arial"/>
                  <a:sym typeface="Arial"/>
                </a:rPr>
                <a:t>Source of the material used</a:t>
              </a:r>
              <a:r>
                <a:rPr lang="en-GB" dirty="0">
                  <a:solidFill>
                    <a:schemeClr val="dk1"/>
                  </a:solidFill>
                  <a:latin typeface="Arial"/>
                  <a:ea typeface="Arial"/>
                  <a:cs typeface="Arial"/>
                  <a:sym typeface="Arial"/>
                </a:rPr>
                <a:t>: accession, cultivar/variety, region of provenance, laboratory cross ...</a:t>
              </a:r>
              <a:endParaRPr dirty="0">
                <a:solidFill>
                  <a:schemeClr val="dk1"/>
                </a:solidFill>
                <a:latin typeface="Arial"/>
                <a:ea typeface="Arial"/>
                <a:cs typeface="Arial"/>
                <a:sym typeface="Arial"/>
              </a:endParaRPr>
            </a:p>
          </p:txBody>
        </p:sp>
        <p:sp>
          <p:nvSpPr>
            <p:cNvPr id="242" name="Google Shape;242;p29"/>
            <p:cNvSpPr txBox="1"/>
            <p:nvPr/>
          </p:nvSpPr>
          <p:spPr>
            <a:xfrm>
              <a:off x="5360787" y="1741802"/>
              <a:ext cx="4382400" cy="1477200"/>
            </a:xfrm>
            <a:prstGeom prst="rect">
              <a:avLst/>
            </a:prstGeom>
            <a:solidFill>
              <a:srgbClr val="FFD966"/>
            </a:solidFill>
            <a:ln>
              <a:noFill/>
            </a:ln>
          </p:spPr>
          <p:txBody>
            <a:bodyPr spcFirstLastPara="1" wrap="square" lIns="91425" tIns="45700" rIns="91425" bIns="45700" anchor="t" anchorCtr="0">
              <a:noAutofit/>
            </a:bodyPr>
            <a:lstStyle/>
            <a:p>
              <a:pPr>
                <a:buClr>
                  <a:srgbClr val="000000"/>
                </a:buClr>
                <a:buSzPts val="1800"/>
              </a:pPr>
              <a:r>
                <a:rPr lang="en-GB" dirty="0">
                  <a:solidFill>
                    <a:srgbClr val="0070C0"/>
                  </a:solidFill>
                  <a:latin typeface="Arial"/>
                  <a:ea typeface="Arial"/>
                  <a:cs typeface="Arial"/>
                  <a:sym typeface="Arial"/>
                </a:rPr>
                <a:t>MCPD identification system: </a:t>
              </a:r>
              <a:endParaRPr u="sng" dirty="0">
                <a:solidFill>
                  <a:schemeClr val="dk1"/>
                </a:solidFill>
                <a:latin typeface="Arial"/>
                <a:ea typeface="Arial"/>
                <a:cs typeface="Arial"/>
                <a:sym typeface="Arial"/>
              </a:endParaRPr>
            </a:p>
            <a:p>
              <a:pPr marL="380990" indent="-380990">
                <a:buClr>
                  <a:schemeClr val="dk1"/>
                </a:buClr>
                <a:buSzPts val="1800"/>
                <a:buFont typeface="Arial"/>
                <a:buChar char="•"/>
              </a:pPr>
              <a:r>
                <a:rPr lang="en-GB" u="sng" dirty="0" err="1">
                  <a:solidFill>
                    <a:schemeClr val="dk1"/>
                  </a:solidFill>
                  <a:latin typeface="Arial"/>
                  <a:ea typeface="Arial"/>
                  <a:cs typeface="Arial"/>
                  <a:sym typeface="Arial"/>
                </a:rPr>
                <a:t>Genebank</a:t>
              </a:r>
              <a:r>
                <a:rPr lang="en-GB" u="sng" dirty="0">
                  <a:solidFill>
                    <a:schemeClr val="dk1"/>
                  </a:solidFill>
                  <a:latin typeface="Arial"/>
                  <a:ea typeface="Arial"/>
                  <a:cs typeface="Arial"/>
                  <a:sym typeface="Arial"/>
                </a:rPr>
                <a:t>/Lab + Species + accession number (mandatory)</a:t>
              </a:r>
              <a:endParaRPr sz="1400" dirty="0">
                <a:solidFill>
                  <a:srgbClr val="000000"/>
                </a:solidFill>
                <a:latin typeface="Arial"/>
                <a:ea typeface="Arial"/>
                <a:cs typeface="Arial"/>
                <a:sym typeface="Arial"/>
              </a:endParaRPr>
            </a:p>
            <a:p>
              <a:pPr marL="380990" indent="-380990">
                <a:buClr>
                  <a:schemeClr val="dk1"/>
                </a:buClr>
                <a:buSzPts val="1800"/>
                <a:buFont typeface="Arial"/>
                <a:buChar char="•"/>
              </a:pPr>
              <a:r>
                <a:rPr lang="en-GB" dirty="0">
                  <a:solidFill>
                    <a:schemeClr val="dk1"/>
                  </a:solidFill>
                  <a:latin typeface="Arial"/>
                  <a:ea typeface="Arial"/>
                  <a:cs typeface="Arial"/>
                  <a:sym typeface="Arial"/>
                </a:rPr>
                <a:t>DOI</a:t>
              </a:r>
              <a:endParaRPr sz="1400" dirty="0">
                <a:solidFill>
                  <a:srgbClr val="000000"/>
                </a:solidFill>
                <a:latin typeface="Arial"/>
                <a:ea typeface="Arial"/>
                <a:cs typeface="Arial"/>
                <a:sym typeface="Arial"/>
              </a:endParaRPr>
            </a:p>
          </p:txBody>
        </p:sp>
        <p:cxnSp>
          <p:nvCxnSpPr>
            <p:cNvPr id="243" name="Google Shape;243;p29"/>
            <p:cNvCxnSpPr/>
            <p:nvPr/>
          </p:nvCxnSpPr>
          <p:spPr>
            <a:xfrm>
              <a:off x="3407669" y="2806807"/>
              <a:ext cx="0" cy="624000"/>
            </a:xfrm>
            <a:prstGeom prst="straightConnector1">
              <a:avLst/>
            </a:prstGeom>
            <a:noFill/>
            <a:ln w="28575" cap="flat" cmpd="sng">
              <a:solidFill>
                <a:srgbClr val="FF6600"/>
              </a:solidFill>
              <a:prstDash val="solid"/>
              <a:miter lim="800000"/>
              <a:headEnd type="none" w="sm" len="sm"/>
              <a:tailEnd type="triangle" w="med" len="med"/>
            </a:ln>
          </p:spPr>
        </p:cxnSp>
        <p:sp>
          <p:nvSpPr>
            <p:cNvPr id="244" name="Google Shape;244;p29"/>
            <p:cNvSpPr txBox="1"/>
            <p:nvPr/>
          </p:nvSpPr>
          <p:spPr>
            <a:xfrm>
              <a:off x="1614687" y="3423292"/>
              <a:ext cx="3746100" cy="6240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b="1">
                  <a:solidFill>
                    <a:schemeClr val="dk1"/>
                  </a:solidFill>
                  <a:latin typeface="Arial"/>
                  <a:ea typeface="Arial"/>
                  <a:cs typeface="Arial"/>
                  <a:sym typeface="Arial"/>
                </a:rPr>
                <a:t>(Biological) material used in the study</a:t>
              </a:r>
              <a:r>
                <a:rPr lang="en-GB">
                  <a:solidFill>
                    <a:schemeClr val="dk1"/>
                  </a:solidFill>
                  <a:latin typeface="Arial"/>
                  <a:ea typeface="Arial"/>
                  <a:cs typeface="Arial"/>
                  <a:sym typeface="Arial"/>
                </a:rPr>
                <a:t>: seed lot, cuttings…</a:t>
              </a:r>
              <a:endParaRPr>
                <a:solidFill>
                  <a:schemeClr val="dk1"/>
                </a:solidFill>
                <a:latin typeface="Arial"/>
                <a:ea typeface="Arial"/>
                <a:cs typeface="Arial"/>
                <a:sym typeface="Arial"/>
              </a:endParaRPr>
            </a:p>
          </p:txBody>
        </p:sp>
        <p:sp>
          <p:nvSpPr>
            <p:cNvPr id="245" name="Google Shape;245;p29"/>
            <p:cNvSpPr txBox="1"/>
            <p:nvPr/>
          </p:nvSpPr>
          <p:spPr>
            <a:xfrm>
              <a:off x="5338815" y="3265782"/>
              <a:ext cx="4382400" cy="923400"/>
            </a:xfrm>
            <a:prstGeom prst="rect">
              <a:avLst/>
            </a:prstGeom>
            <a:solidFill>
              <a:srgbClr val="FFD966"/>
            </a:solidFill>
            <a:ln>
              <a:noFill/>
            </a:ln>
          </p:spPr>
          <p:txBody>
            <a:bodyPr spcFirstLastPara="1" wrap="square" lIns="91425" tIns="45700" rIns="91425" bIns="45700" anchor="t" anchorCtr="0">
              <a:noAutofit/>
            </a:bodyPr>
            <a:lstStyle/>
            <a:p>
              <a:pPr marL="380990" indent="-380990">
                <a:buClr>
                  <a:schemeClr val="dk1"/>
                </a:buClr>
                <a:buSzPts val="1800"/>
                <a:buFont typeface="Arial"/>
                <a:buChar char="•"/>
              </a:pPr>
              <a:r>
                <a:rPr lang="en-GB" u="sng">
                  <a:solidFill>
                    <a:schemeClr val="dk1"/>
                  </a:solidFill>
                  <a:latin typeface="Arial"/>
                  <a:ea typeface="Arial"/>
                  <a:cs typeface="Arial"/>
                  <a:sym typeface="Arial"/>
                </a:rPr>
                <a:t>Lab + internal accession number (mandatory)</a:t>
              </a:r>
              <a:endParaRPr sz="1400">
                <a:solidFill>
                  <a:srgbClr val="000000"/>
                </a:solidFill>
                <a:latin typeface="Arial"/>
                <a:ea typeface="Arial"/>
                <a:cs typeface="Arial"/>
                <a:sym typeface="Arial"/>
              </a:endParaRPr>
            </a:p>
            <a:p>
              <a:pPr marL="380990" indent="-380990">
                <a:buClr>
                  <a:schemeClr val="dk1"/>
                </a:buClr>
                <a:buSzPts val="1800"/>
                <a:buFont typeface="Arial"/>
                <a:buChar char="•"/>
              </a:pPr>
              <a:r>
                <a:rPr lang="en-GB">
                  <a:solidFill>
                    <a:schemeClr val="dk1"/>
                  </a:solidFill>
                  <a:latin typeface="Arial"/>
                  <a:ea typeface="Arial"/>
                  <a:cs typeface="Arial"/>
                  <a:sym typeface="Arial"/>
                </a:rPr>
                <a:t>URI</a:t>
              </a:r>
              <a:endParaRPr>
                <a:solidFill>
                  <a:schemeClr val="dk1"/>
                </a:solidFill>
                <a:latin typeface="Arial"/>
                <a:ea typeface="Arial"/>
                <a:cs typeface="Arial"/>
                <a:sym typeface="Arial"/>
              </a:endParaRPr>
            </a:p>
          </p:txBody>
        </p:sp>
        <p:cxnSp>
          <p:nvCxnSpPr>
            <p:cNvPr id="246" name="Google Shape;246;p29"/>
            <p:cNvCxnSpPr/>
            <p:nvPr/>
          </p:nvCxnSpPr>
          <p:spPr>
            <a:xfrm>
              <a:off x="3407669" y="4026007"/>
              <a:ext cx="4200" cy="329100"/>
            </a:xfrm>
            <a:prstGeom prst="straightConnector1">
              <a:avLst/>
            </a:prstGeom>
            <a:noFill/>
            <a:ln w="28575" cap="flat" cmpd="sng">
              <a:solidFill>
                <a:srgbClr val="FF6600"/>
              </a:solidFill>
              <a:prstDash val="solid"/>
              <a:miter lim="800000"/>
              <a:headEnd type="none" w="sm" len="sm"/>
              <a:tailEnd type="triangle" w="med" len="med"/>
            </a:ln>
          </p:spPr>
        </p:cxnSp>
        <p:sp>
          <p:nvSpPr>
            <p:cNvPr id="247" name="Google Shape;247;p29"/>
            <p:cNvSpPr txBox="1"/>
            <p:nvPr/>
          </p:nvSpPr>
          <p:spPr>
            <a:xfrm>
              <a:off x="5338815" y="4256382"/>
              <a:ext cx="4382400" cy="923400"/>
            </a:xfrm>
            <a:prstGeom prst="rect">
              <a:avLst/>
            </a:prstGeom>
            <a:solidFill>
              <a:srgbClr val="FFD966"/>
            </a:solidFill>
            <a:ln>
              <a:noFill/>
            </a:ln>
          </p:spPr>
          <p:txBody>
            <a:bodyPr spcFirstLastPara="1" wrap="square" lIns="91425" tIns="45700" rIns="91425" bIns="45700" anchor="t" anchorCtr="0">
              <a:noAutofit/>
            </a:bodyPr>
            <a:lstStyle/>
            <a:p>
              <a:pPr marL="380989" indent="-380989">
                <a:buClr>
                  <a:schemeClr val="dk1"/>
                </a:buClr>
                <a:buSzPts val="1800"/>
                <a:buFont typeface="Arial"/>
                <a:buChar char="•"/>
              </a:pPr>
              <a:r>
                <a:rPr lang="en-GB" u="sng">
                  <a:solidFill>
                    <a:schemeClr val="dk1"/>
                  </a:solidFill>
                  <a:latin typeface="Arial"/>
                  <a:ea typeface="Arial"/>
                  <a:cs typeface="Arial"/>
                  <a:sym typeface="Arial"/>
                </a:rPr>
                <a:t>Lab + internal accession number (mandatory)</a:t>
              </a:r>
              <a:endParaRPr sz="1400">
                <a:solidFill>
                  <a:srgbClr val="000000"/>
                </a:solidFill>
                <a:latin typeface="Arial"/>
                <a:ea typeface="Arial"/>
                <a:cs typeface="Arial"/>
                <a:sym typeface="Arial"/>
              </a:endParaRPr>
            </a:p>
            <a:p>
              <a:pPr marL="380989" indent="-380989">
                <a:buClr>
                  <a:schemeClr val="dk1"/>
                </a:buClr>
                <a:buSzPts val="1800"/>
                <a:buFont typeface="Arial"/>
                <a:buChar char="•"/>
              </a:pPr>
              <a:r>
                <a:rPr lang="en-GB">
                  <a:solidFill>
                    <a:schemeClr val="dk1"/>
                  </a:solidFill>
                  <a:latin typeface="Arial"/>
                  <a:ea typeface="Arial"/>
                  <a:cs typeface="Arial"/>
                  <a:sym typeface="Arial"/>
                </a:rPr>
                <a:t>BioSample ID</a:t>
              </a:r>
              <a:endParaRPr>
                <a:solidFill>
                  <a:schemeClr val="dk1"/>
                </a:solidFill>
                <a:latin typeface="Arial"/>
                <a:ea typeface="Arial"/>
                <a:cs typeface="Arial"/>
                <a:sym typeface="Arial"/>
              </a:endParaRPr>
            </a:p>
          </p:txBody>
        </p:sp>
        <p:sp>
          <p:nvSpPr>
            <p:cNvPr id="248" name="Google Shape;248;p29"/>
            <p:cNvSpPr txBox="1"/>
            <p:nvPr/>
          </p:nvSpPr>
          <p:spPr>
            <a:xfrm>
              <a:off x="1614687" y="4490092"/>
              <a:ext cx="3715728" cy="624000"/>
            </a:xfrm>
            <a:prstGeom prst="rect">
              <a:avLst/>
            </a:prstGeom>
            <a:solidFill>
              <a:schemeClr val="bg1"/>
            </a:solidFill>
            <a:ln>
              <a:noFill/>
            </a:ln>
          </p:spPr>
          <p:txBody>
            <a:bodyPr spcFirstLastPara="1" wrap="square" lIns="91425" tIns="45700" rIns="91425" bIns="45700" anchor="t" anchorCtr="0">
              <a:noAutofit/>
            </a:bodyPr>
            <a:lstStyle/>
            <a:p>
              <a:pPr>
                <a:buClr>
                  <a:srgbClr val="000000"/>
                </a:buClr>
                <a:buSzPts val="1800"/>
              </a:pPr>
              <a:r>
                <a:rPr lang="en-GB" b="1" dirty="0">
                  <a:solidFill>
                    <a:schemeClr val="dk1"/>
                  </a:solidFill>
                  <a:latin typeface="Arial"/>
                  <a:ea typeface="Arial"/>
                  <a:cs typeface="Arial"/>
                  <a:sym typeface="Arial"/>
                </a:rPr>
                <a:t>Plant Samples used in the study</a:t>
              </a:r>
              <a:r>
                <a:rPr lang="en-GB" dirty="0">
                  <a:solidFill>
                    <a:schemeClr val="dk1"/>
                  </a:solidFill>
                  <a:latin typeface="Arial"/>
                  <a:ea typeface="Arial"/>
                  <a:cs typeface="Arial"/>
                  <a:sym typeface="Arial"/>
                </a:rPr>
                <a:t>: detached leaves, ...</a:t>
              </a:r>
              <a:endParaRPr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570101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p:nvPr/>
        </p:nvSpPr>
        <p:spPr>
          <a:xfrm>
            <a:off x="683172" y="271915"/>
            <a:ext cx="10899227"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dirty="0">
                <a:solidFill>
                  <a:srgbClr val="0070C0"/>
                </a:solidFill>
                <a:latin typeface="Arial"/>
                <a:ea typeface="Arial"/>
                <a:cs typeface="Arial"/>
                <a:sym typeface="Arial"/>
              </a:rPr>
              <a:t>MIAPPE main sections – Biological Material &amp; Observation Unit</a:t>
            </a:r>
            <a:endParaRPr sz="2800" b="1" dirty="0">
              <a:solidFill>
                <a:srgbClr val="0070C0"/>
              </a:solidFill>
              <a:latin typeface="Arial"/>
              <a:ea typeface="Arial"/>
              <a:cs typeface="Arial"/>
              <a:sym typeface="Arial"/>
            </a:endParaRPr>
          </a:p>
        </p:txBody>
      </p:sp>
      <p:grpSp>
        <p:nvGrpSpPr>
          <p:cNvPr id="264" name="Google Shape;264;p31"/>
          <p:cNvGrpSpPr/>
          <p:nvPr/>
        </p:nvGrpSpPr>
        <p:grpSpPr>
          <a:xfrm>
            <a:off x="7434878" y="3717724"/>
            <a:ext cx="1708238" cy="1331494"/>
            <a:chOff x="842457" y="1925053"/>
            <a:chExt cx="1708238" cy="1331494"/>
          </a:xfrm>
        </p:grpSpPr>
        <p:sp>
          <p:nvSpPr>
            <p:cNvPr id="265" name="Google Shape;265;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266" name="Google Shape;266;p31"/>
            <p:cNvGrpSpPr/>
            <p:nvPr/>
          </p:nvGrpSpPr>
          <p:grpSpPr>
            <a:xfrm>
              <a:off x="890585" y="1973179"/>
              <a:ext cx="1580146" cy="224589"/>
              <a:chOff x="914402" y="1973179"/>
              <a:chExt cx="1580146" cy="224589"/>
            </a:xfrm>
          </p:grpSpPr>
          <p:sp>
            <p:nvSpPr>
              <p:cNvPr id="267" name="Google Shape;26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68" name="Google Shape;26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69" name="Google Shape;26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0" name="Google Shape;27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1" name="Google Shape;27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2" name="Google Shape;27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3" name="Google Shape;27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4" name="Google Shape;27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275" name="Google Shape;275;p31"/>
            <p:cNvGrpSpPr/>
            <p:nvPr/>
          </p:nvGrpSpPr>
          <p:grpSpPr>
            <a:xfrm>
              <a:off x="890585" y="2144290"/>
              <a:ext cx="1580146" cy="224589"/>
              <a:chOff x="914402" y="1973179"/>
              <a:chExt cx="1580146" cy="224589"/>
            </a:xfrm>
          </p:grpSpPr>
          <p:sp>
            <p:nvSpPr>
              <p:cNvPr id="276" name="Google Shape;27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7" name="Google Shape;27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8" name="Google Shape;27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9" name="Google Shape;27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0" name="Google Shape;28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1" name="Google Shape;28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2" name="Google Shape;28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3" name="Google Shape;28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284" name="Google Shape;284;p31"/>
            <p:cNvGrpSpPr/>
            <p:nvPr/>
          </p:nvGrpSpPr>
          <p:grpSpPr>
            <a:xfrm>
              <a:off x="890585" y="2315401"/>
              <a:ext cx="1580146" cy="224589"/>
              <a:chOff x="914402" y="1973179"/>
              <a:chExt cx="1580146" cy="224589"/>
            </a:xfrm>
          </p:grpSpPr>
          <p:sp>
            <p:nvSpPr>
              <p:cNvPr id="285" name="Google Shape;285;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6" name="Google Shape;286;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7" name="Google Shape;287;p31"/>
              <p:cNvSpPr/>
              <p:nvPr/>
            </p:nvSpPr>
            <p:spPr>
              <a:xfrm>
                <a:off x="1306288"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8" name="Google Shape;288;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9" name="Google Shape;289;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0" name="Google Shape;290;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1" name="Google Shape;291;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2" name="Google Shape;292;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293" name="Google Shape;293;p31"/>
            <p:cNvGrpSpPr/>
            <p:nvPr/>
          </p:nvGrpSpPr>
          <p:grpSpPr>
            <a:xfrm>
              <a:off x="890585" y="2486512"/>
              <a:ext cx="1580146" cy="224589"/>
              <a:chOff x="914402" y="1973179"/>
              <a:chExt cx="1580146" cy="224589"/>
            </a:xfrm>
          </p:grpSpPr>
          <p:sp>
            <p:nvSpPr>
              <p:cNvPr id="294" name="Google Shape;294;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5" name="Google Shape;295;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6" name="Google Shape;296;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7" name="Google Shape;297;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8" name="Google Shape;298;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9" name="Google Shape;299;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0" name="Google Shape;300;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1" name="Google Shape;301;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02" name="Google Shape;302;p31"/>
            <p:cNvGrpSpPr/>
            <p:nvPr/>
          </p:nvGrpSpPr>
          <p:grpSpPr>
            <a:xfrm>
              <a:off x="890585" y="2657623"/>
              <a:ext cx="1580146" cy="224589"/>
              <a:chOff x="914402" y="1973179"/>
              <a:chExt cx="1580146" cy="224589"/>
            </a:xfrm>
          </p:grpSpPr>
          <p:sp>
            <p:nvSpPr>
              <p:cNvPr id="303" name="Google Shape;303;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4" name="Google Shape;304;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5" name="Google Shape;305;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6" name="Google Shape;306;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7" name="Google Shape;307;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8" name="Google Shape;308;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9" name="Google Shape;309;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0" name="Google Shape;310;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11" name="Google Shape;311;p31"/>
            <p:cNvGrpSpPr/>
            <p:nvPr/>
          </p:nvGrpSpPr>
          <p:grpSpPr>
            <a:xfrm>
              <a:off x="890585" y="2828734"/>
              <a:ext cx="1580146" cy="224589"/>
              <a:chOff x="914402" y="1973179"/>
              <a:chExt cx="1580146" cy="224589"/>
            </a:xfrm>
          </p:grpSpPr>
          <p:sp>
            <p:nvSpPr>
              <p:cNvPr id="312" name="Google Shape;31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3" name="Google Shape;313;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4" name="Google Shape;31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5" name="Google Shape;31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6" name="Google Shape;31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7" name="Google Shape;31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8" name="Google Shape;31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9" name="Google Shape;31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20" name="Google Shape;320;p31"/>
            <p:cNvGrpSpPr/>
            <p:nvPr/>
          </p:nvGrpSpPr>
          <p:grpSpPr>
            <a:xfrm>
              <a:off x="896888" y="2999844"/>
              <a:ext cx="1580146" cy="224589"/>
              <a:chOff x="914402" y="1973179"/>
              <a:chExt cx="1580146" cy="224589"/>
            </a:xfrm>
          </p:grpSpPr>
          <p:sp>
            <p:nvSpPr>
              <p:cNvPr id="321" name="Google Shape;32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2" name="Google Shape;32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3" name="Google Shape;32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4" name="Google Shape;32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5" name="Google Shape;32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6" name="Google Shape;32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7" name="Google Shape;327;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8" name="Google Shape;32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grpSp>
        <p:nvGrpSpPr>
          <p:cNvPr id="329" name="Google Shape;329;p31"/>
          <p:cNvGrpSpPr/>
          <p:nvPr/>
        </p:nvGrpSpPr>
        <p:grpSpPr>
          <a:xfrm>
            <a:off x="2724508" y="2009313"/>
            <a:ext cx="1708238" cy="1331494"/>
            <a:chOff x="842457" y="1925053"/>
            <a:chExt cx="1708238" cy="1331494"/>
          </a:xfrm>
        </p:grpSpPr>
        <p:sp>
          <p:nvSpPr>
            <p:cNvPr id="330" name="Google Shape;330;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331" name="Google Shape;331;p31"/>
            <p:cNvGrpSpPr/>
            <p:nvPr/>
          </p:nvGrpSpPr>
          <p:grpSpPr>
            <a:xfrm>
              <a:off x="890585" y="1973179"/>
              <a:ext cx="1580146" cy="224589"/>
              <a:chOff x="914402" y="1973179"/>
              <a:chExt cx="1580146" cy="224589"/>
            </a:xfrm>
          </p:grpSpPr>
          <p:sp>
            <p:nvSpPr>
              <p:cNvPr id="332" name="Google Shape;33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3" name="Google Shape;333;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4" name="Google Shape;33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5" name="Google Shape;33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6" name="Google Shape;33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7" name="Google Shape;33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8" name="Google Shape;33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9" name="Google Shape;33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40" name="Google Shape;340;p31"/>
            <p:cNvGrpSpPr/>
            <p:nvPr/>
          </p:nvGrpSpPr>
          <p:grpSpPr>
            <a:xfrm>
              <a:off x="890585" y="2144290"/>
              <a:ext cx="1580146" cy="224589"/>
              <a:chOff x="914402" y="1973179"/>
              <a:chExt cx="1580146" cy="224589"/>
            </a:xfrm>
          </p:grpSpPr>
          <p:sp>
            <p:nvSpPr>
              <p:cNvPr id="341" name="Google Shape;34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2" name="Google Shape;34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3" name="Google Shape;34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4" name="Google Shape;34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5" name="Google Shape;34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6" name="Google Shape;34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7" name="Google Shape;347;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8" name="Google Shape;34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49" name="Google Shape;349;p31"/>
            <p:cNvGrpSpPr/>
            <p:nvPr/>
          </p:nvGrpSpPr>
          <p:grpSpPr>
            <a:xfrm>
              <a:off x="890585" y="2315401"/>
              <a:ext cx="1580146" cy="224589"/>
              <a:chOff x="914402" y="1973179"/>
              <a:chExt cx="1580146" cy="224589"/>
            </a:xfrm>
          </p:grpSpPr>
          <p:sp>
            <p:nvSpPr>
              <p:cNvPr id="350" name="Google Shape;350;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1" name="Google Shape;351;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2" name="Google Shape;352;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3" name="Google Shape;353;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4" name="Google Shape;354;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5" name="Google Shape;355;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6" name="Google Shape;356;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7" name="Google Shape;357;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58" name="Google Shape;358;p31"/>
            <p:cNvGrpSpPr/>
            <p:nvPr/>
          </p:nvGrpSpPr>
          <p:grpSpPr>
            <a:xfrm>
              <a:off x="890585" y="2486512"/>
              <a:ext cx="1580146" cy="224589"/>
              <a:chOff x="914402" y="1973179"/>
              <a:chExt cx="1580146" cy="224589"/>
            </a:xfrm>
          </p:grpSpPr>
          <p:sp>
            <p:nvSpPr>
              <p:cNvPr id="359" name="Google Shape;359;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0" name="Google Shape;360;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1" name="Google Shape;361;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2" name="Google Shape;362;p31"/>
              <p:cNvSpPr/>
              <p:nvPr/>
            </p:nvSpPr>
            <p:spPr>
              <a:xfrm>
                <a:off x="1502231"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3" name="Google Shape;363;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4" name="Google Shape;364;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5" name="Google Shape;365;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6" name="Google Shape;366;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67" name="Google Shape;367;p31"/>
            <p:cNvGrpSpPr/>
            <p:nvPr/>
          </p:nvGrpSpPr>
          <p:grpSpPr>
            <a:xfrm>
              <a:off x="890585" y="2657623"/>
              <a:ext cx="1580146" cy="224589"/>
              <a:chOff x="914402" y="1973179"/>
              <a:chExt cx="1580146" cy="224589"/>
            </a:xfrm>
          </p:grpSpPr>
          <p:sp>
            <p:nvSpPr>
              <p:cNvPr id="368" name="Google Shape;368;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9" name="Google Shape;369;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0" name="Google Shape;370;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1" name="Google Shape;371;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2" name="Google Shape;372;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3" name="Google Shape;373;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4" name="Google Shape;374;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5" name="Google Shape;375;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76" name="Google Shape;376;p31"/>
            <p:cNvGrpSpPr/>
            <p:nvPr/>
          </p:nvGrpSpPr>
          <p:grpSpPr>
            <a:xfrm>
              <a:off x="890585" y="2828734"/>
              <a:ext cx="1580146" cy="224589"/>
              <a:chOff x="914402" y="1973179"/>
              <a:chExt cx="1580146" cy="224589"/>
            </a:xfrm>
          </p:grpSpPr>
          <p:sp>
            <p:nvSpPr>
              <p:cNvPr id="377" name="Google Shape;37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8" name="Google Shape;37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9" name="Google Shape;37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0" name="Google Shape;38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1" name="Google Shape;38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2" name="Google Shape;38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3" name="Google Shape;38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4" name="Google Shape;38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85" name="Google Shape;385;p31"/>
            <p:cNvGrpSpPr/>
            <p:nvPr/>
          </p:nvGrpSpPr>
          <p:grpSpPr>
            <a:xfrm>
              <a:off x="896888" y="2999844"/>
              <a:ext cx="1580146" cy="224589"/>
              <a:chOff x="914402" y="1973179"/>
              <a:chExt cx="1580146" cy="224589"/>
            </a:xfrm>
          </p:grpSpPr>
          <p:sp>
            <p:nvSpPr>
              <p:cNvPr id="386" name="Google Shape;38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7" name="Google Shape;38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8" name="Google Shape;38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9" name="Google Shape;38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0" name="Google Shape;39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1" name="Google Shape;39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2" name="Google Shape;39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3" name="Google Shape;39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grpSp>
        <p:nvGrpSpPr>
          <p:cNvPr id="394" name="Google Shape;394;p31"/>
          <p:cNvGrpSpPr/>
          <p:nvPr/>
        </p:nvGrpSpPr>
        <p:grpSpPr>
          <a:xfrm>
            <a:off x="5075683" y="3717724"/>
            <a:ext cx="1708238" cy="1331494"/>
            <a:chOff x="842457" y="1925053"/>
            <a:chExt cx="1708238" cy="1331494"/>
          </a:xfrm>
        </p:grpSpPr>
        <p:sp>
          <p:nvSpPr>
            <p:cNvPr id="395" name="Google Shape;395;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396" name="Google Shape;396;p31"/>
            <p:cNvGrpSpPr/>
            <p:nvPr/>
          </p:nvGrpSpPr>
          <p:grpSpPr>
            <a:xfrm>
              <a:off x="890585" y="1973179"/>
              <a:ext cx="1580146" cy="224589"/>
              <a:chOff x="914402" y="1973179"/>
              <a:chExt cx="1580146" cy="224589"/>
            </a:xfrm>
          </p:grpSpPr>
          <p:sp>
            <p:nvSpPr>
              <p:cNvPr id="397" name="Google Shape;39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8" name="Google Shape;39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9" name="Google Shape;39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0" name="Google Shape;40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1" name="Google Shape;40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2" name="Google Shape;40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3" name="Google Shape;40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4" name="Google Shape;40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05" name="Google Shape;405;p31"/>
            <p:cNvGrpSpPr/>
            <p:nvPr/>
          </p:nvGrpSpPr>
          <p:grpSpPr>
            <a:xfrm>
              <a:off x="890585" y="2144290"/>
              <a:ext cx="1580146" cy="224589"/>
              <a:chOff x="914402" y="1973179"/>
              <a:chExt cx="1580146" cy="224589"/>
            </a:xfrm>
          </p:grpSpPr>
          <p:sp>
            <p:nvSpPr>
              <p:cNvPr id="406" name="Google Shape;40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7" name="Google Shape;40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8" name="Google Shape;40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9" name="Google Shape;40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0" name="Google Shape;41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1" name="Google Shape;41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2" name="Google Shape;41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3" name="Google Shape;41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14" name="Google Shape;414;p31"/>
            <p:cNvGrpSpPr/>
            <p:nvPr/>
          </p:nvGrpSpPr>
          <p:grpSpPr>
            <a:xfrm>
              <a:off x="890585" y="2315401"/>
              <a:ext cx="1580146" cy="224589"/>
              <a:chOff x="914402" y="1973179"/>
              <a:chExt cx="1580146" cy="224589"/>
            </a:xfrm>
          </p:grpSpPr>
          <p:sp>
            <p:nvSpPr>
              <p:cNvPr id="415" name="Google Shape;415;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6" name="Google Shape;416;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7" name="Google Shape;417;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8" name="Google Shape;418;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9" name="Google Shape;419;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0" name="Google Shape;420;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1" name="Google Shape;421;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2" name="Google Shape;422;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23" name="Google Shape;423;p31"/>
            <p:cNvGrpSpPr/>
            <p:nvPr/>
          </p:nvGrpSpPr>
          <p:grpSpPr>
            <a:xfrm>
              <a:off x="890585" y="2486512"/>
              <a:ext cx="1580146" cy="224589"/>
              <a:chOff x="914402" y="1973179"/>
              <a:chExt cx="1580146" cy="224589"/>
            </a:xfrm>
          </p:grpSpPr>
          <p:sp>
            <p:nvSpPr>
              <p:cNvPr id="424" name="Google Shape;424;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5" name="Google Shape;425;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6" name="Google Shape;426;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7" name="Google Shape;427;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8" name="Google Shape;428;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9" name="Google Shape;429;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0" name="Google Shape;430;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1" name="Google Shape;431;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32" name="Google Shape;432;p31"/>
            <p:cNvGrpSpPr/>
            <p:nvPr/>
          </p:nvGrpSpPr>
          <p:grpSpPr>
            <a:xfrm>
              <a:off x="890585" y="2657623"/>
              <a:ext cx="1580146" cy="224589"/>
              <a:chOff x="914402" y="1973179"/>
              <a:chExt cx="1580146" cy="224589"/>
            </a:xfrm>
          </p:grpSpPr>
          <p:sp>
            <p:nvSpPr>
              <p:cNvPr id="433" name="Google Shape;433;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4" name="Google Shape;434;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5" name="Google Shape;435;p31"/>
              <p:cNvSpPr/>
              <p:nvPr/>
            </p:nvSpPr>
            <p:spPr>
              <a:xfrm>
                <a:off x="1306288"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6" name="Google Shape;436;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7" name="Google Shape;437;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8" name="Google Shape;438;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9" name="Google Shape;439;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0" name="Google Shape;440;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41" name="Google Shape;441;p31"/>
            <p:cNvGrpSpPr/>
            <p:nvPr/>
          </p:nvGrpSpPr>
          <p:grpSpPr>
            <a:xfrm>
              <a:off x="890585" y="2828734"/>
              <a:ext cx="1580146" cy="224589"/>
              <a:chOff x="914402" y="1973179"/>
              <a:chExt cx="1580146" cy="224589"/>
            </a:xfrm>
          </p:grpSpPr>
          <p:sp>
            <p:nvSpPr>
              <p:cNvPr id="442" name="Google Shape;44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3" name="Google Shape;443;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4" name="Google Shape;44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5" name="Google Shape;44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6" name="Google Shape;44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7" name="Google Shape;44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8" name="Google Shape;44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9" name="Google Shape;44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50" name="Google Shape;450;p31"/>
            <p:cNvGrpSpPr/>
            <p:nvPr/>
          </p:nvGrpSpPr>
          <p:grpSpPr>
            <a:xfrm>
              <a:off x="896888" y="2999844"/>
              <a:ext cx="1580146" cy="224589"/>
              <a:chOff x="914402" y="1973179"/>
              <a:chExt cx="1580146" cy="224589"/>
            </a:xfrm>
          </p:grpSpPr>
          <p:sp>
            <p:nvSpPr>
              <p:cNvPr id="451" name="Google Shape;45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2" name="Google Shape;45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3" name="Google Shape;45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4" name="Google Shape;45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5" name="Google Shape;45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6" name="Google Shape;45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7" name="Google Shape;457;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8" name="Google Shape;45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grpSp>
        <p:nvGrpSpPr>
          <p:cNvPr id="459" name="Google Shape;459;p31"/>
          <p:cNvGrpSpPr/>
          <p:nvPr/>
        </p:nvGrpSpPr>
        <p:grpSpPr>
          <a:xfrm>
            <a:off x="2747099" y="3717724"/>
            <a:ext cx="1708238" cy="1331494"/>
            <a:chOff x="842457" y="1925053"/>
            <a:chExt cx="1708238" cy="1331494"/>
          </a:xfrm>
        </p:grpSpPr>
        <p:sp>
          <p:nvSpPr>
            <p:cNvPr id="460" name="Google Shape;460;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461" name="Google Shape;461;p31"/>
            <p:cNvGrpSpPr/>
            <p:nvPr/>
          </p:nvGrpSpPr>
          <p:grpSpPr>
            <a:xfrm>
              <a:off x="890585" y="1973179"/>
              <a:ext cx="1580146" cy="224589"/>
              <a:chOff x="914402" y="1973179"/>
              <a:chExt cx="1580146" cy="224589"/>
            </a:xfrm>
          </p:grpSpPr>
          <p:sp>
            <p:nvSpPr>
              <p:cNvPr id="462" name="Google Shape;46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3" name="Google Shape;463;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4" name="Google Shape;46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5" name="Google Shape;46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6" name="Google Shape;46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7" name="Google Shape;46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8" name="Google Shape;46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9" name="Google Shape;46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70" name="Google Shape;470;p31"/>
            <p:cNvGrpSpPr/>
            <p:nvPr/>
          </p:nvGrpSpPr>
          <p:grpSpPr>
            <a:xfrm>
              <a:off x="890585" y="2144290"/>
              <a:ext cx="1580146" cy="224589"/>
              <a:chOff x="914402" y="1973179"/>
              <a:chExt cx="1580146" cy="224589"/>
            </a:xfrm>
          </p:grpSpPr>
          <p:sp>
            <p:nvSpPr>
              <p:cNvPr id="471" name="Google Shape;47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2" name="Google Shape;47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3" name="Google Shape;47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4" name="Google Shape;47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5" name="Google Shape;47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6" name="Google Shape;47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7" name="Google Shape;477;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8" name="Google Shape;47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79" name="Google Shape;479;p31"/>
            <p:cNvGrpSpPr/>
            <p:nvPr/>
          </p:nvGrpSpPr>
          <p:grpSpPr>
            <a:xfrm>
              <a:off x="890585" y="2315401"/>
              <a:ext cx="1580146" cy="224589"/>
              <a:chOff x="914402" y="1973179"/>
              <a:chExt cx="1580146" cy="224589"/>
            </a:xfrm>
          </p:grpSpPr>
          <p:sp>
            <p:nvSpPr>
              <p:cNvPr id="480" name="Google Shape;480;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1" name="Google Shape;481;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2" name="Google Shape;482;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3" name="Google Shape;483;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4" name="Google Shape;484;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5" name="Google Shape;485;p31"/>
              <p:cNvSpPr/>
              <p:nvPr/>
            </p:nvSpPr>
            <p:spPr>
              <a:xfrm>
                <a:off x="1894117"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6" name="Google Shape;486;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7" name="Google Shape;487;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88" name="Google Shape;488;p31"/>
            <p:cNvGrpSpPr/>
            <p:nvPr/>
          </p:nvGrpSpPr>
          <p:grpSpPr>
            <a:xfrm>
              <a:off x="890585" y="2486512"/>
              <a:ext cx="1580146" cy="224589"/>
              <a:chOff x="914402" y="1973179"/>
              <a:chExt cx="1580146" cy="224589"/>
            </a:xfrm>
          </p:grpSpPr>
          <p:sp>
            <p:nvSpPr>
              <p:cNvPr id="489" name="Google Shape;489;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0" name="Google Shape;490;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1" name="Google Shape;491;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2" name="Google Shape;492;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3" name="Google Shape;493;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4" name="Google Shape;494;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5" name="Google Shape;495;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6" name="Google Shape;496;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97" name="Google Shape;497;p31"/>
            <p:cNvGrpSpPr/>
            <p:nvPr/>
          </p:nvGrpSpPr>
          <p:grpSpPr>
            <a:xfrm>
              <a:off x="890585" y="2657623"/>
              <a:ext cx="1580146" cy="224589"/>
              <a:chOff x="914402" y="1973179"/>
              <a:chExt cx="1580146" cy="224589"/>
            </a:xfrm>
          </p:grpSpPr>
          <p:sp>
            <p:nvSpPr>
              <p:cNvPr id="498" name="Google Shape;498;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9" name="Google Shape;499;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0" name="Google Shape;500;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1" name="Google Shape;501;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2" name="Google Shape;502;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3" name="Google Shape;503;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4" name="Google Shape;504;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5" name="Google Shape;505;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06" name="Google Shape;506;p31"/>
            <p:cNvGrpSpPr/>
            <p:nvPr/>
          </p:nvGrpSpPr>
          <p:grpSpPr>
            <a:xfrm>
              <a:off x="890585" y="2828734"/>
              <a:ext cx="1580146" cy="224589"/>
              <a:chOff x="914402" y="1973179"/>
              <a:chExt cx="1580146" cy="224589"/>
            </a:xfrm>
          </p:grpSpPr>
          <p:sp>
            <p:nvSpPr>
              <p:cNvPr id="507" name="Google Shape;50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8" name="Google Shape;50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9" name="Google Shape;50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0" name="Google Shape;51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1" name="Google Shape;51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2" name="Google Shape;51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3" name="Google Shape;51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4" name="Google Shape;51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15" name="Google Shape;515;p31"/>
            <p:cNvGrpSpPr/>
            <p:nvPr/>
          </p:nvGrpSpPr>
          <p:grpSpPr>
            <a:xfrm>
              <a:off x="896888" y="2999844"/>
              <a:ext cx="1580146" cy="224589"/>
              <a:chOff x="914402" y="1973179"/>
              <a:chExt cx="1580146" cy="224589"/>
            </a:xfrm>
          </p:grpSpPr>
          <p:sp>
            <p:nvSpPr>
              <p:cNvPr id="516" name="Google Shape;51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7" name="Google Shape;51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8" name="Google Shape;51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9" name="Google Shape;51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0" name="Google Shape;52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1" name="Google Shape;52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2" name="Google Shape;52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3" name="Google Shape;52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grpSp>
        <p:nvGrpSpPr>
          <p:cNvPr id="524" name="Google Shape;524;p31"/>
          <p:cNvGrpSpPr/>
          <p:nvPr/>
        </p:nvGrpSpPr>
        <p:grpSpPr>
          <a:xfrm>
            <a:off x="7434878" y="2009313"/>
            <a:ext cx="1708238" cy="1331494"/>
            <a:chOff x="842457" y="1925053"/>
            <a:chExt cx="1708238" cy="1331494"/>
          </a:xfrm>
        </p:grpSpPr>
        <p:sp>
          <p:nvSpPr>
            <p:cNvPr id="525" name="Google Shape;525;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526" name="Google Shape;526;p31"/>
            <p:cNvGrpSpPr/>
            <p:nvPr/>
          </p:nvGrpSpPr>
          <p:grpSpPr>
            <a:xfrm>
              <a:off x="890585" y="1973179"/>
              <a:ext cx="1580146" cy="224589"/>
              <a:chOff x="914402" y="1973179"/>
              <a:chExt cx="1580146" cy="224589"/>
            </a:xfrm>
          </p:grpSpPr>
          <p:sp>
            <p:nvSpPr>
              <p:cNvPr id="527" name="Google Shape;52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8" name="Google Shape;52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9" name="Google Shape;52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0" name="Google Shape;53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1" name="Google Shape;53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2" name="Google Shape;53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3" name="Google Shape;53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4" name="Google Shape;53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35" name="Google Shape;535;p31"/>
            <p:cNvGrpSpPr/>
            <p:nvPr/>
          </p:nvGrpSpPr>
          <p:grpSpPr>
            <a:xfrm>
              <a:off x="890585" y="2144290"/>
              <a:ext cx="1580146" cy="224589"/>
              <a:chOff x="914402" y="1973179"/>
              <a:chExt cx="1580146" cy="224589"/>
            </a:xfrm>
          </p:grpSpPr>
          <p:sp>
            <p:nvSpPr>
              <p:cNvPr id="536" name="Google Shape;53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7" name="Google Shape;53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8" name="Google Shape;53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9" name="Google Shape;53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0" name="Google Shape;54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1" name="Google Shape;54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2" name="Google Shape;54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3" name="Google Shape;54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44" name="Google Shape;544;p31"/>
            <p:cNvGrpSpPr/>
            <p:nvPr/>
          </p:nvGrpSpPr>
          <p:grpSpPr>
            <a:xfrm>
              <a:off x="890585" y="2315401"/>
              <a:ext cx="1580146" cy="224589"/>
              <a:chOff x="914402" y="1973179"/>
              <a:chExt cx="1580146" cy="224589"/>
            </a:xfrm>
          </p:grpSpPr>
          <p:sp>
            <p:nvSpPr>
              <p:cNvPr id="545" name="Google Shape;545;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6" name="Google Shape;546;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7" name="Google Shape;547;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8" name="Google Shape;548;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9" name="Google Shape;549;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0" name="Google Shape;550;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1" name="Google Shape;551;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2" name="Google Shape;552;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53" name="Google Shape;553;p31"/>
            <p:cNvGrpSpPr/>
            <p:nvPr/>
          </p:nvGrpSpPr>
          <p:grpSpPr>
            <a:xfrm>
              <a:off x="890585" y="2486512"/>
              <a:ext cx="1580146" cy="224589"/>
              <a:chOff x="914402" y="1973179"/>
              <a:chExt cx="1580146" cy="224589"/>
            </a:xfrm>
          </p:grpSpPr>
          <p:sp>
            <p:nvSpPr>
              <p:cNvPr id="554" name="Google Shape;554;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5" name="Google Shape;555;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6" name="Google Shape;556;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7" name="Google Shape;557;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8" name="Google Shape;558;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9" name="Google Shape;559;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0" name="Google Shape;560;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1" name="Google Shape;561;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62" name="Google Shape;562;p31"/>
            <p:cNvGrpSpPr/>
            <p:nvPr/>
          </p:nvGrpSpPr>
          <p:grpSpPr>
            <a:xfrm>
              <a:off x="890585" y="2657623"/>
              <a:ext cx="1580146" cy="224589"/>
              <a:chOff x="914402" y="1973179"/>
              <a:chExt cx="1580146" cy="224589"/>
            </a:xfrm>
          </p:grpSpPr>
          <p:sp>
            <p:nvSpPr>
              <p:cNvPr id="563" name="Google Shape;563;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4" name="Google Shape;564;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5" name="Google Shape;565;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6" name="Google Shape;566;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7" name="Google Shape;567;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8" name="Google Shape;568;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9" name="Google Shape;569;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0" name="Google Shape;570;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71" name="Google Shape;571;p31"/>
            <p:cNvGrpSpPr/>
            <p:nvPr/>
          </p:nvGrpSpPr>
          <p:grpSpPr>
            <a:xfrm>
              <a:off x="890585" y="2828734"/>
              <a:ext cx="1580146" cy="224589"/>
              <a:chOff x="914402" y="1973179"/>
              <a:chExt cx="1580146" cy="224589"/>
            </a:xfrm>
          </p:grpSpPr>
          <p:sp>
            <p:nvSpPr>
              <p:cNvPr id="572" name="Google Shape;57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3" name="Google Shape;573;p31"/>
              <p:cNvSpPr/>
              <p:nvPr/>
            </p:nvSpPr>
            <p:spPr>
              <a:xfrm>
                <a:off x="1110345"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4" name="Google Shape;57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5" name="Google Shape;57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6" name="Google Shape;57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7" name="Google Shape;57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8" name="Google Shape;57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9" name="Google Shape;57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80" name="Google Shape;580;p31"/>
            <p:cNvGrpSpPr/>
            <p:nvPr/>
          </p:nvGrpSpPr>
          <p:grpSpPr>
            <a:xfrm>
              <a:off x="896888" y="2999844"/>
              <a:ext cx="1580146" cy="224589"/>
              <a:chOff x="914402" y="1973179"/>
              <a:chExt cx="1580146" cy="224589"/>
            </a:xfrm>
          </p:grpSpPr>
          <p:sp>
            <p:nvSpPr>
              <p:cNvPr id="581" name="Google Shape;58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2" name="Google Shape;58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3" name="Google Shape;58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4" name="Google Shape;58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5" name="Google Shape;58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6" name="Google Shape;58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7" name="Google Shape;587;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8" name="Google Shape;58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grpSp>
        <p:nvGrpSpPr>
          <p:cNvPr id="589" name="Google Shape;589;p31"/>
          <p:cNvGrpSpPr/>
          <p:nvPr/>
        </p:nvGrpSpPr>
        <p:grpSpPr>
          <a:xfrm>
            <a:off x="5075683" y="2009313"/>
            <a:ext cx="1708238" cy="1331494"/>
            <a:chOff x="842457" y="1925053"/>
            <a:chExt cx="1708238" cy="1331494"/>
          </a:xfrm>
        </p:grpSpPr>
        <p:sp>
          <p:nvSpPr>
            <p:cNvPr id="590" name="Google Shape;590;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591" name="Google Shape;591;p31"/>
            <p:cNvGrpSpPr/>
            <p:nvPr/>
          </p:nvGrpSpPr>
          <p:grpSpPr>
            <a:xfrm>
              <a:off x="890585" y="1973179"/>
              <a:ext cx="1580146" cy="224589"/>
              <a:chOff x="914402" y="1973179"/>
              <a:chExt cx="1580146" cy="224589"/>
            </a:xfrm>
          </p:grpSpPr>
          <p:sp>
            <p:nvSpPr>
              <p:cNvPr id="592" name="Google Shape;59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3" name="Google Shape;593;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4" name="Google Shape;59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5" name="Google Shape;59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6" name="Google Shape;59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7" name="Google Shape;59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8" name="Google Shape;59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9" name="Google Shape;59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00" name="Google Shape;600;p31"/>
            <p:cNvGrpSpPr/>
            <p:nvPr/>
          </p:nvGrpSpPr>
          <p:grpSpPr>
            <a:xfrm>
              <a:off x="890585" y="2144290"/>
              <a:ext cx="1580146" cy="224589"/>
              <a:chOff x="914402" y="1973179"/>
              <a:chExt cx="1580146" cy="224589"/>
            </a:xfrm>
          </p:grpSpPr>
          <p:sp>
            <p:nvSpPr>
              <p:cNvPr id="601" name="Google Shape;60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2" name="Google Shape;60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3" name="Google Shape;60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4" name="Google Shape;60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5" name="Google Shape;60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6" name="Google Shape;60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7" name="Google Shape;607;p31"/>
              <p:cNvSpPr/>
              <p:nvPr/>
            </p:nvSpPr>
            <p:spPr>
              <a:xfrm>
                <a:off x="2090060"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8" name="Google Shape;60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09" name="Google Shape;609;p31"/>
            <p:cNvGrpSpPr/>
            <p:nvPr/>
          </p:nvGrpSpPr>
          <p:grpSpPr>
            <a:xfrm>
              <a:off x="890585" y="2315401"/>
              <a:ext cx="1580146" cy="224589"/>
              <a:chOff x="914402" y="1973179"/>
              <a:chExt cx="1580146" cy="224589"/>
            </a:xfrm>
          </p:grpSpPr>
          <p:sp>
            <p:nvSpPr>
              <p:cNvPr id="610" name="Google Shape;610;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1" name="Google Shape;611;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2" name="Google Shape;612;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3" name="Google Shape;613;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4" name="Google Shape;614;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5" name="Google Shape;615;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6" name="Google Shape;616;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7" name="Google Shape;617;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18" name="Google Shape;618;p31"/>
            <p:cNvGrpSpPr/>
            <p:nvPr/>
          </p:nvGrpSpPr>
          <p:grpSpPr>
            <a:xfrm>
              <a:off x="890585" y="2486512"/>
              <a:ext cx="1580146" cy="224589"/>
              <a:chOff x="914402" y="1973179"/>
              <a:chExt cx="1580146" cy="224589"/>
            </a:xfrm>
          </p:grpSpPr>
          <p:sp>
            <p:nvSpPr>
              <p:cNvPr id="619" name="Google Shape;619;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0" name="Google Shape;620;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1" name="Google Shape;621;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2" name="Google Shape;622;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3" name="Google Shape;623;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4" name="Google Shape;624;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5" name="Google Shape;625;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6" name="Google Shape;626;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27" name="Google Shape;627;p31"/>
            <p:cNvGrpSpPr/>
            <p:nvPr/>
          </p:nvGrpSpPr>
          <p:grpSpPr>
            <a:xfrm>
              <a:off x="890585" y="2657623"/>
              <a:ext cx="1580146" cy="224589"/>
              <a:chOff x="914402" y="1973179"/>
              <a:chExt cx="1580146" cy="224589"/>
            </a:xfrm>
          </p:grpSpPr>
          <p:sp>
            <p:nvSpPr>
              <p:cNvPr id="628" name="Google Shape;628;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9" name="Google Shape;629;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0" name="Google Shape;630;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1" name="Google Shape;631;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2" name="Google Shape;632;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3" name="Google Shape;633;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4" name="Google Shape;634;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5" name="Google Shape;635;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36" name="Google Shape;636;p31"/>
            <p:cNvGrpSpPr/>
            <p:nvPr/>
          </p:nvGrpSpPr>
          <p:grpSpPr>
            <a:xfrm>
              <a:off x="890585" y="2828734"/>
              <a:ext cx="1580146" cy="224589"/>
              <a:chOff x="914402" y="1973179"/>
              <a:chExt cx="1580146" cy="224589"/>
            </a:xfrm>
          </p:grpSpPr>
          <p:sp>
            <p:nvSpPr>
              <p:cNvPr id="637" name="Google Shape;63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8" name="Google Shape;63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9" name="Google Shape;63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0" name="Google Shape;64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1" name="Google Shape;64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2" name="Google Shape;64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3" name="Google Shape;64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4" name="Google Shape;64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45" name="Google Shape;645;p31"/>
            <p:cNvGrpSpPr/>
            <p:nvPr/>
          </p:nvGrpSpPr>
          <p:grpSpPr>
            <a:xfrm>
              <a:off x="896888" y="2999844"/>
              <a:ext cx="1580146" cy="224589"/>
              <a:chOff x="914402" y="1973179"/>
              <a:chExt cx="1580146" cy="224589"/>
            </a:xfrm>
          </p:grpSpPr>
          <p:sp>
            <p:nvSpPr>
              <p:cNvPr id="646" name="Google Shape;64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7" name="Google Shape;64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8" name="Google Shape;64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9" name="Google Shape;64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50" name="Google Shape;65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51" name="Google Shape;65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52" name="Google Shape;65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53" name="Google Shape;65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sp>
        <p:nvSpPr>
          <p:cNvPr id="654" name="Google Shape;654;p31"/>
          <p:cNvSpPr txBox="1"/>
          <p:nvPr/>
        </p:nvSpPr>
        <p:spPr>
          <a:xfrm>
            <a:off x="1227930" y="1111274"/>
            <a:ext cx="8905195" cy="40011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chemeClr val="dk1"/>
                </a:solidFill>
                <a:latin typeface="Arial"/>
                <a:ea typeface="Arial"/>
                <a:cs typeface="Arial"/>
                <a:sym typeface="Arial"/>
              </a:rPr>
              <a:t>Example: </a:t>
            </a:r>
            <a:r>
              <a:rPr lang="en-GB" sz="2000" dirty="0">
                <a:solidFill>
                  <a:schemeClr val="dk1"/>
                </a:solidFill>
                <a:latin typeface="Arial"/>
                <a:ea typeface="Arial"/>
                <a:cs typeface="Arial"/>
                <a:sym typeface="Arial"/>
              </a:rPr>
              <a:t>POPLAR</a:t>
            </a:r>
            <a:r>
              <a:rPr lang="en-GB" sz="2000" b="1" dirty="0">
                <a:solidFill>
                  <a:schemeClr val="dk1"/>
                </a:solidFill>
                <a:latin typeface="Arial"/>
                <a:ea typeface="Arial"/>
                <a:cs typeface="Arial"/>
                <a:sym typeface="Arial"/>
              </a:rPr>
              <a:t> </a:t>
            </a:r>
            <a:r>
              <a:rPr lang="en-GB" sz="2000" dirty="0">
                <a:solidFill>
                  <a:schemeClr val="dk1"/>
                </a:solidFill>
                <a:latin typeface="Arial"/>
                <a:ea typeface="Arial"/>
                <a:cs typeface="Arial"/>
                <a:sym typeface="Arial"/>
              </a:rPr>
              <a:t>[2]</a:t>
            </a:r>
            <a:endParaRPr sz="2000" b="1" dirty="0">
              <a:solidFill>
                <a:schemeClr val="dk1"/>
              </a:solidFill>
              <a:latin typeface="Arial"/>
              <a:ea typeface="Arial"/>
              <a:cs typeface="Arial"/>
              <a:sym typeface="Arial"/>
            </a:endParaRPr>
          </a:p>
        </p:txBody>
      </p:sp>
      <p:sp>
        <p:nvSpPr>
          <p:cNvPr id="655" name="Google Shape;655;p31"/>
          <p:cNvSpPr txBox="1"/>
          <p:nvPr/>
        </p:nvSpPr>
        <p:spPr>
          <a:xfrm>
            <a:off x="3079473" y="5317908"/>
            <a:ext cx="7032694" cy="1200329"/>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chemeClr val="dk1"/>
                </a:solidFill>
                <a:latin typeface="Arial"/>
                <a:ea typeface="Arial"/>
                <a:cs typeface="Arial"/>
                <a:sym typeface="Arial"/>
              </a:rPr>
              <a:t>6 randomized blocks</a:t>
            </a:r>
            <a:endParaRPr sz="1400" dirty="0">
              <a:solidFill>
                <a:srgbClr val="000000"/>
              </a:solidFill>
              <a:latin typeface="Arial"/>
              <a:ea typeface="Arial"/>
              <a:cs typeface="Arial"/>
              <a:sym typeface="Arial"/>
            </a:endParaRPr>
          </a:p>
          <a:p>
            <a:pPr>
              <a:buClr>
                <a:srgbClr val="000000"/>
              </a:buClr>
              <a:buSzPts val="1800"/>
            </a:pPr>
            <a:r>
              <a:rPr lang="en-GB" dirty="0">
                <a:solidFill>
                  <a:schemeClr val="dk1"/>
                </a:solidFill>
                <a:latin typeface="Arial"/>
                <a:ea typeface="Arial"/>
                <a:cs typeface="Arial"/>
                <a:sym typeface="Arial"/>
              </a:rPr>
              <a:t>1 observation unit = one tree</a:t>
            </a:r>
            <a:endParaRPr dirty="0">
              <a:solidFill>
                <a:schemeClr val="dk1"/>
              </a:solidFill>
              <a:latin typeface="Arial"/>
              <a:ea typeface="Arial"/>
              <a:cs typeface="Arial"/>
              <a:sym typeface="Arial"/>
            </a:endParaRPr>
          </a:p>
          <a:p>
            <a:pPr>
              <a:buClr>
                <a:srgbClr val="000000"/>
              </a:buClr>
              <a:buSzPts val="1800"/>
            </a:pPr>
            <a:r>
              <a:rPr lang="en-GB" dirty="0">
                <a:solidFill>
                  <a:schemeClr val="dk1"/>
                </a:solidFill>
                <a:latin typeface="Arial"/>
                <a:ea typeface="Arial"/>
                <a:cs typeface="Arial"/>
                <a:sym typeface="Arial"/>
              </a:rPr>
              <a:t>No treatment</a:t>
            </a:r>
            <a:endParaRPr dirty="0">
              <a:solidFill>
                <a:schemeClr val="dk1"/>
              </a:solidFill>
              <a:latin typeface="Arial"/>
              <a:ea typeface="Arial"/>
              <a:cs typeface="Arial"/>
              <a:sym typeface="Arial"/>
            </a:endParaRPr>
          </a:p>
          <a:p>
            <a:pPr>
              <a:buClr>
                <a:srgbClr val="000000"/>
              </a:buClr>
              <a:buSzPts val="1800"/>
            </a:pPr>
            <a:r>
              <a:rPr lang="en-GB" dirty="0">
                <a:solidFill>
                  <a:schemeClr val="dk1"/>
                </a:solidFill>
                <a:latin typeface="Arial"/>
                <a:ea typeface="Arial"/>
                <a:cs typeface="Arial"/>
                <a:sym typeface="Arial"/>
              </a:rPr>
              <a:t>6 replicates defined by their position in each block: row and column</a:t>
            </a:r>
            <a:endParaRPr dirty="0">
              <a:solidFill>
                <a:schemeClr val="dk1"/>
              </a:solidFill>
              <a:latin typeface="Arial"/>
              <a:ea typeface="Arial"/>
              <a:cs typeface="Arial"/>
              <a:sym typeface="Arial"/>
            </a:endParaRPr>
          </a:p>
        </p:txBody>
      </p:sp>
      <p:sp>
        <p:nvSpPr>
          <p:cNvPr id="656" name="Google Shape;656;p31"/>
          <p:cNvSpPr txBox="1"/>
          <p:nvPr/>
        </p:nvSpPr>
        <p:spPr>
          <a:xfrm>
            <a:off x="8462721" y="916831"/>
            <a:ext cx="3365024" cy="918324"/>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en-GB" sz="1400" b="1" dirty="0">
                <a:solidFill>
                  <a:srgbClr val="FF0000"/>
                </a:solidFill>
                <a:latin typeface="Arial"/>
                <a:ea typeface="Arial"/>
                <a:cs typeface="Arial"/>
                <a:sym typeface="Arial"/>
              </a:rPr>
              <a:t>[Biological material]</a:t>
            </a:r>
          </a:p>
          <a:p>
            <a:r>
              <a:rPr lang="en-GB" sz="1400" b="1" dirty="0" err="1">
                <a:solidFill>
                  <a:srgbClr val="FF0000"/>
                </a:solidFill>
                <a:latin typeface="Arial"/>
                <a:ea typeface="Arial"/>
                <a:cs typeface="Arial"/>
                <a:sym typeface="Arial"/>
              </a:rPr>
              <a:t>Populus</a:t>
            </a:r>
            <a:r>
              <a:rPr lang="en-GB" sz="1400" b="1" dirty="0">
                <a:solidFill>
                  <a:srgbClr val="FF0000"/>
                </a:solidFill>
                <a:latin typeface="Arial"/>
                <a:ea typeface="Arial"/>
                <a:cs typeface="Arial"/>
                <a:sym typeface="Arial"/>
              </a:rPr>
              <a:t> </a:t>
            </a:r>
            <a:r>
              <a:rPr lang="en-GB" sz="1400" b="1" dirty="0" err="1">
                <a:solidFill>
                  <a:srgbClr val="FF0000"/>
                </a:solidFill>
                <a:latin typeface="Arial"/>
                <a:ea typeface="Arial"/>
                <a:cs typeface="Arial"/>
                <a:sym typeface="Arial"/>
              </a:rPr>
              <a:t>deltoïdes</a:t>
            </a:r>
            <a:endParaRPr dirty="0"/>
          </a:p>
          <a:p>
            <a:r>
              <a:rPr lang="en-GB" sz="1400" b="1" dirty="0">
                <a:solidFill>
                  <a:srgbClr val="FF0000"/>
                </a:solidFill>
                <a:latin typeface="Arial"/>
                <a:ea typeface="Arial"/>
                <a:cs typeface="Arial"/>
                <a:sym typeface="Arial"/>
              </a:rPr>
              <a:t>INRA:73028-62</a:t>
            </a:r>
            <a:endParaRPr dirty="0"/>
          </a:p>
          <a:p>
            <a:r>
              <a:rPr lang="en-GB" sz="1400" b="1" dirty="0">
                <a:solidFill>
                  <a:srgbClr val="FF0000"/>
                </a:solidFill>
                <a:latin typeface="Arial"/>
                <a:ea typeface="Arial"/>
                <a:cs typeface="Arial"/>
                <a:sym typeface="Arial"/>
              </a:rPr>
              <a:t>doi:10.15454/1.4921786081024297E12</a:t>
            </a:r>
            <a:endParaRPr dirty="0"/>
          </a:p>
        </p:txBody>
      </p:sp>
      <p:cxnSp>
        <p:nvCxnSpPr>
          <p:cNvPr id="657" name="Google Shape;657;p31"/>
          <p:cNvCxnSpPr>
            <a:cxnSpLocks/>
            <a:stCxn id="656" idx="2"/>
            <a:endCxn id="573" idx="7"/>
          </p:cNvCxnSpPr>
          <p:nvPr/>
        </p:nvCxnSpPr>
        <p:spPr>
          <a:xfrm flipH="1">
            <a:off x="7856955" y="1835155"/>
            <a:ext cx="2288278" cy="1110729"/>
          </a:xfrm>
          <a:prstGeom prst="straightConnector1">
            <a:avLst/>
          </a:prstGeom>
          <a:noFill/>
          <a:ln w="9525" cap="flat" cmpd="sng">
            <a:solidFill>
              <a:srgbClr val="FF0000"/>
            </a:solidFill>
            <a:prstDash val="solid"/>
            <a:round/>
            <a:headEnd type="none" w="sm" len="sm"/>
            <a:tailEnd type="triangle" w="med" len="med"/>
          </a:ln>
        </p:spPr>
      </p:cxnSp>
      <p:cxnSp>
        <p:nvCxnSpPr>
          <p:cNvPr id="658" name="Google Shape;658;p31"/>
          <p:cNvCxnSpPr>
            <a:cxnSpLocks/>
            <a:stCxn id="656" idx="2"/>
            <a:endCxn id="287" idx="6"/>
          </p:cNvCxnSpPr>
          <p:nvPr/>
        </p:nvCxnSpPr>
        <p:spPr>
          <a:xfrm flipH="1">
            <a:off x="8083439" y="1835155"/>
            <a:ext cx="2061794" cy="2385212"/>
          </a:xfrm>
          <a:prstGeom prst="straightConnector1">
            <a:avLst/>
          </a:prstGeom>
          <a:noFill/>
          <a:ln w="9525" cap="flat" cmpd="sng">
            <a:solidFill>
              <a:srgbClr val="FF0000"/>
            </a:solidFill>
            <a:prstDash val="solid"/>
            <a:round/>
            <a:headEnd type="none" w="sm" len="sm"/>
            <a:tailEnd type="triangle" w="med" len="med"/>
          </a:ln>
        </p:spPr>
      </p:cxnSp>
      <p:cxnSp>
        <p:nvCxnSpPr>
          <p:cNvPr id="659" name="Google Shape;659;p31"/>
          <p:cNvCxnSpPr>
            <a:cxnSpLocks/>
            <a:stCxn id="656" idx="2"/>
            <a:endCxn id="607" idx="0"/>
          </p:cNvCxnSpPr>
          <p:nvPr/>
        </p:nvCxnSpPr>
        <p:spPr>
          <a:xfrm flipH="1">
            <a:off x="6403743" y="1835155"/>
            <a:ext cx="3741490" cy="393395"/>
          </a:xfrm>
          <a:prstGeom prst="straightConnector1">
            <a:avLst/>
          </a:prstGeom>
          <a:noFill/>
          <a:ln w="9525" cap="flat" cmpd="sng">
            <a:solidFill>
              <a:srgbClr val="FF0000"/>
            </a:solidFill>
            <a:prstDash val="solid"/>
            <a:round/>
            <a:headEnd type="none" w="sm" len="sm"/>
            <a:tailEnd type="triangle" w="med" len="med"/>
          </a:ln>
        </p:spPr>
      </p:cxnSp>
      <p:cxnSp>
        <p:nvCxnSpPr>
          <p:cNvPr id="660" name="Google Shape;660;p31"/>
          <p:cNvCxnSpPr>
            <a:cxnSpLocks/>
            <a:stCxn id="656" idx="2"/>
            <a:endCxn id="362" idx="2"/>
          </p:cNvCxnSpPr>
          <p:nvPr/>
        </p:nvCxnSpPr>
        <p:spPr>
          <a:xfrm flipH="1">
            <a:off x="3360465" y="1835155"/>
            <a:ext cx="6784768" cy="847912"/>
          </a:xfrm>
          <a:prstGeom prst="straightConnector1">
            <a:avLst/>
          </a:prstGeom>
          <a:noFill/>
          <a:ln w="9525" cap="flat" cmpd="sng">
            <a:solidFill>
              <a:srgbClr val="FF0000"/>
            </a:solidFill>
            <a:prstDash val="solid"/>
            <a:round/>
            <a:headEnd type="none" w="sm" len="sm"/>
            <a:tailEnd type="triangle" w="med" len="med"/>
          </a:ln>
        </p:spPr>
      </p:cxnSp>
      <p:cxnSp>
        <p:nvCxnSpPr>
          <p:cNvPr id="661" name="Google Shape;661;p31"/>
          <p:cNvCxnSpPr>
            <a:cxnSpLocks/>
            <a:stCxn id="656" idx="2"/>
            <a:endCxn id="435" idx="0"/>
          </p:cNvCxnSpPr>
          <p:nvPr/>
        </p:nvCxnSpPr>
        <p:spPr>
          <a:xfrm flipH="1">
            <a:off x="5619971" y="1835155"/>
            <a:ext cx="4525262" cy="2615139"/>
          </a:xfrm>
          <a:prstGeom prst="straightConnector1">
            <a:avLst/>
          </a:prstGeom>
          <a:noFill/>
          <a:ln w="9525" cap="flat" cmpd="sng">
            <a:solidFill>
              <a:srgbClr val="FF0000"/>
            </a:solidFill>
            <a:prstDash val="solid"/>
            <a:round/>
            <a:headEnd type="none" w="sm" len="sm"/>
            <a:tailEnd type="triangle" w="med" len="med"/>
          </a:ln>
        </p:spPr>
      </p:cxnSp>
      <p:cxnSp>
        <p:nvCxnSpPr>
          <p:cNvPr id="662" name="Google Shape;662;p31"/>
          <p:cNvCxnSpPr>
            <a:cxnSpLocks/>
            <a:stCxn id="656" idx="2"/>
            <a:endCxn id="485" idx="2"/>
          </p:cNvCxnSpPr>
          <p:nvPr/>
        </p:nvCxnSpPr>
        <p:spPr>
          <a:xfrm flipH="1">
            <a:off x="3774942" y="1835155"/>
            <a:ext cx="6370291" cy="2385212"/>
          </a:xfrm>
          <a:prstGeom prst="straightConnector1">
            <a:avLst/>
          </a:prstGeom>
          <a:noFill/>
          <a:ln w="9525" cap="flat" cmpd="sng">
            <a:solidFill>
              <a:srgbClr val="FF0000"/>
            </a:solidFill>
            <a:prstDash val="solid"/>
            <a:round/>
            <a:headEnd type="none" w="sm" len="sm"/>
            <a:tailEnd type="triangle" w="med" len="med"/>
          </a:ln>
        </p:spPr>
      </p:cxnSp>
      <p:sp>
        <p:nvSpPr>
          <p:cNvPr id="663" name="Google Shape;755;p32">
            <a:extLst>
              <a:ext uri="{FF2B5EF4-FFF2-40B4-BE49-F238E27FC236}">
                <a16:creationId xmlns:a16="http://schemas.microsoft.com/office/drawing/2014/main" id="{3CE910FB-0579-4714-95E3-EDC25E3C34C7}"/>
              </a:ext>
            </a:extLst>
          </p:cNvPr>
          <p:cNvSpPr txBox="1"/>
          <p:nvPr/>
        </p:nvSpPr>
        <p:spPr>
          <a:xfrm>
            <a:off x="449477" y="2158493"/>
            <a:ext cx="1775272" cy="96023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noAutofit/>
          </a:bodyPr>
          <a:lstStyle/>
          <a:p>
            <a:r>
              <a:rPr lang="en-GB" sz="1400" b="1" dirty="0">
                <a:solidFill>
                  <a:srgbClr val="FF9900"/>
                </a:solidFill>
                <a:latin typeface="Arial"/>
                <a:ea typeface="Arial"/>
                <a:cs typeface="Arial"/>
                <a:sym typeface="Arial"/>
              </a:rPr>
              <a:t>[observation unit] </a:t>
            </a:r>
          </a:p>
          <a:p>
            <a:r>
              <a:rPr lang="en-GB" sz="1400" b="1" dirty="0" err="1">
                <a:solidFill>
                  <a:srgbClr val="FF9900"/>
                </a:solidFill>
                <a:latin typeface="Arial"/>
                <a:ea typeface="Arial"/>
                <a:cs typeface="Arial"/>
                <a:sym typeface="Arial"/>
              </a:rPr>
              <a:t>Populus</a:t>
            </a:r>
            <a:r>
              <a:rPr lang="en-GB" sz="1400" b="1" dirty="0">
                <a:solidFill>
                  <a:srgbClr val="FF9900"/>
                </a:solidFill>
                <a:latin typeface="Arial"/>
                <a:ea typeface="Arial"/>
                <a:cs typeface="Arial"/>
                <a:sym typeface="Arial"/>
              </a:rPr>
              <a:t> </a:t>
            </a:r>
            <a:r>
              <a:rPr lang="en-GB" sz="1400" b="1" dirty="0" err="1">
                <a:solidFill>
                  <a:srgbClr val="FF9900"/>
                </a:solidFill>
                <a:latin typeface="Arial"/>
                <a:ea typeface="Arial"/>
                <a:cs typeface="Arial"/>
                <a:sym typeface="Arial"/>
              </a:rPr>
              <a:t>deltoïdes</a:t>
            </a:r>
            <a:endParaRPr dirty="0">
              <a:solidFill>
                <a:srgbClr val="FF9900"/>
              </a:solidFill>
            </a:endParaRPr>
          </a:p>
          <a:p>
            <a:r>
              <a:rPr lang="en-GB" sz="1400" b="1" dirty="0">
                <a:solidFill>
                  <a:srgbClr val="FF9900"/>
                </a:solidFill>
                <a:latin typeface="Arial"/>
                <a:ea typeface="Arial"/>
                <a:cs typeface="Arial"/>
                <a:sym typeface="Arial"/>
              </a:rPr>
              <a:t>INRA:73028-62</a:t>
            </a:r>
            <a:endParaRPr dirty="0">
              <a:solidFill>
                <a:srgbClr val="FF9900"/>
              </a:solidFill>
            </a:endParaRPr>
          </a:p>
          <a:p>
            <a:r>
              <a:rPr lang="en-GB" sz="1400" b="1" dirty="0">
                <a:solidFill>
                  <a:srgbClr val="FF9900"/>
                </a:solidFill>
                <a:latin typeface="Arial"/>
                <a:ea typeface="Arial"/>
                <a:cs typeface="Arial"/>
                <a:sym typeface="Arial"/>
              </a:rPr>
              <a:t>Block1-Row4-Col4</a:t>
            </a:r>
            <a:endParaRPr dirty="0">
              <a:solidFill>
                <a:srgbClr val="FF9900"/>
              </a:solidFill>
            </a:endParaRPr>
          </a:p>
        </p:txBody>
      </p:sp>
      <p:cxnSp>
        <p:nvCxnSpPr>
          <p:cNvPr id="664" name="Google Shape;754;p32">
            <a:extLst>
              <a:ext uri="{FF2B5EF4-FFF2-40B4-BE49-F238E27FC236}">
                <a16:creationId xmlns:a16="http://schemas.microsoft.com/office/drawing/2014/main" id="{07B54938-82BC-4961-9FCF-A5102A410FA9}"/>
              </a:ext>
            </a:extLst>
          </p:cNvPr>
          <p:cNvCxnSpPr>
            <a:cxnSpLocks/>
            <a:stCxn id="663" idx="3"/>
            <a:endCxn id="362" idx="2"/>
          </p:cNvCxnSpPr>
          <p:nvPr/>
        </p:nvCxnSpPr>
        <p:spPr>
          <a:xfrm>
            <a:off x="2224749" y="2638608"/>
            <a:ext cx="1135716" cy="44459"/>
          </a:xfrm>
          <a:prstGeom prst="straightConnector1">
            <a:avLst/>
          </a:prstGeom>
          <a:ln>
            <a:headEnd type="none" w="sm" len="sm"/>
            <a:tailEnd type="triangle" w="med" len="med"/>
          </a:ln>
        </p:spPr>
        <p:style>
          <a:lnRef idx="2">
            <a:schemeClr val="accent2"/>
          </a:lnRef>
          <a:fillRef idx="1">
            <a:schemeClr val="lt1"/>
          </a:fillRef>
          <a:effectRef idx="0">
            <a:schemeClr val="accent2"/>
          </a:effectRef>
          <a:fontRef idx="minor">
            <a:schemeClr val="dk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2"/>
          <p:cNvSpPr txBox="1"/>
          <p:nvPr/>
        </p:nvSpPr>
        <p:spPr>
          <a:xfrm>
            <a:off x="1481960" y="271915"/>
            <a:ext cx="9322674"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dirty="0">
                <a:solidFill>
                  <a:srgbClr val="0070C0"/>
                </a:solidFill>
                <a:latin typeface="Arial"/>
                <a:ea typeface="Arial"/>
                <a:cs typeface="Arial"/>
                <a:sym typeface="Arial"/>
              </a:rPr>
              <a:t>MIAPPE main sections – Observation Unit &amp; Samples</a:t>
            </a:r>
            <a:endParaRPr sz="2800" b="1" dirty="0">
              <a:solidFill>
                <a:srgbClr val="0070C0"/>
              </a:solidFill>
              <a:latin typeface="Arial"/>
              <a:ea typeface="Arial"/>
              <a:cs typeface="Arial"/>
              <a:sym typeface="Arial"/>
            </a:endParaRPr>
          </a:p>
        </p:txBody>
      </p:sp>
      <p:sp>
        <p:nvSpPr>
          <p:cNvPr id="669" name="Google Shape;669;p32"/>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grpSp>
        <p:nvGrpSpPr>
          <p:cNvPr id="670" name="Google Shape;670;p32"/>
          <p:cNvGrpSpPr/>
          <p:nvPr/>
        </p:nvGrpSpPr>
        <p:grpSpPr>
          <a:xfrm>
            <a:off x="3022178" y="2753892"/>
            <a:ext cx="1708238" cy="1331494"/>
            <a:chOff x="842457" y="1925053"/>
            <a:chExt cx="1708238" cy="1331494"/>
          </a:xfrm>
        </p:grpSpPr>
        <p:sp>
          <p:nvSpPr>
            <p:cNvPr id="671" name="Google Shape;671;p32"/>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nvGrpSpPr>
            <p:cNvPr id="672" name="Google Shape;672;p32"/>
            <p:cNvGrpSpPr/>
            <p:nvPr/>
          </p:nvGrpSpPr>
          <p:grpSpPr>
            <a:xfrm>
              <a:off x="890585" y="1973179"/>
              <a:ext cx="1580146" cy="224589"/>
              <a:chOff x="914402" y="1973179"/>
              <a:chExt cx="1580146" cy="224589"/>
            </a:xfrm>
          </p:grpSpPr>
          <p:sp>
            <p:nvSpPr>
              <p:cNvPr id="673" name="Google Shape;673;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4" name="Google Shape;674;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5" name="Google Shape;675;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6" name="Google Shape;676;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7" name="Google Shape;677;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8" name="Google Shape;678;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9" name="Google Shape;679;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0" name="Google Shape;680;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681" name="Google Shape;681;p32"/>
            <p:cNvGrpSpPr/>
            <p:nvPr/>
          </p:nvGrpSpPr>
          <p:grpSpPr>
            <a:xfrm>
              <a:off x="890585" y="2144290"/>
              <a:ext cx="1580146" cy="224589"/>
              <a:chOff x="914402" y="1973179"/>
              <a:chExt cx="1580146" cy="224589"/>
            </a:xfrm>
          </p:grpSpPr>
          <p:sp>
            <p:nvSpPr>
              <p:cNvPr id="682" name="Google Shape;682;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3" name="Google Shape;683;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4" name="Google Shape;684;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5" name="Google Shape;685;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6" name="Google Shape;686;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7" name="Google Shape;687;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8" name="Google Shape;688;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9" name="Google Shape;689;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690" name="Google Shape;690;p32"/>
            <p:cNvGrpSpPr/>
            <p:nvPr/>
          </p:nvGrpSpPr>
          <p:grpSpPr>
            <a:xfrm>
              <a:off x="890585" y="2315401"/>
              <a:ext cx="1580146" cy="224589"/>
              <a:chOff x="914402" y="1973179"/>
              <a:chExt cx="1580146" cy="224589"/>
            </a:xfrm>
          </p:grpSpPr>
          <p:sp>
            <p:nvSpPr>
              <p:cNvPr id="691" name="Google Shape;691;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2" name="Google Shape;692;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3" name="Google Shape;693;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4" name="Google Shape;694;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5" name="Google Shape;695;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6" name="Google Shape;696;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7" name="Google Shape;697;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8" name="Google Shape;698;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699" name="Google Shape;699;p32"/>
            <p:cNvGrpSpPr/>
            <p:nvPr/>
          </p:nvGrpSpPr>
          <p:grpSpPr>
            <a:xfrm>
              <a:off x="890585" y="2486512"/>
              <a:ext cx="1580146" cy="224589"/>
              <a:chOff x="914402" y="1973179"/>
              <a:chExt cx="1580146" cy="224589"/>
            </a:xfrm>
          </p:grpSpPr>
          <p:sp>
            <p:nvSpPr>
              <p:cNvPr id="700" name="Google Shape;700;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1" name="Google Shape;701;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2" name="Google Shape;702;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3" name="Google Shape;703;p32"/>
              <p:cNvSpPr/>
              <p:nvPr/>
            </p:nvSpPr>
            <p:spPr>
              <a:xfrm>
                <a:off x="1502231"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4" name="Google Shape;704;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5" name="Google Shape;705;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6" name="Google Shape;706;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7" name="Google Shape;707;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708" name="Google Shape;708;p32"/>
            <p:cNvGrpSpPr/>
            <p:nvPr/>
          </p:nvGrpSpPr>
          <p:grpSpPr>
            <a:xfrm>
              <a:off x="890585" y="2657623"/>
              <a:ext cx="1580146" cy="224589"/>
              <a:chOff x="914402" y="1973179"/>
              <a:chExt cx="1580146" cy="224589"/>
            </a:xfrm>
          </p:grpSpPr>
          <p:sp>
            <p:nvSpPr>
              <p:cNvPr id="709" name="Google Shape;709;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0" name="Google Shape;710;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1" name="Google Shape;711;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2" name="Google Shape;712;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3" name="Google Shape;713;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4" name="Google Shape;714;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5" name="Google Shape;715;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6" name="Google Shape;716;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717" name="Google Shape;717;p32"/>
            <p:cNvGrpSpPr/>
            <p:nvPr/>
          </p:nvGrpSpPr>
          <p:grpSpPr>
            <a:xfrm>
              <a:off x="890585" y="2828734"/>
              <a:ext cx="1580146" cy="224589"/>
              <a:chOff x="914402" y="1973179"/>
              <a:chExt cx="1580146" cy="224589"/>
            </a:xfrm>
          </p:grpSpPr>
          <p:sp>
            <p:nvSpPr>
              <p:cNvPr id="718" name="Google Shape;718;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9" name="Google Shape;719;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0" name="Google Shape;720;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1" name="Google Shape;721;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2" name="Google Shape;722;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3" name="Google Shape;723;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4" name="Google Shape;724;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5" name="Google Shape;725;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726" name="Google Shape;726;p32"/>
            <p:cNvGrpSpPr/>
            <p:nvPr/>
          </p:nvGrpSpPr>
          <p:grpSpPr>
            <a:xfrm>
              <a:off x="896888" y="2999844"/>
              <a:ext cx="1580146" cy="224589"/>
              <a:chOff x="914402" y="1973179"/>
              <a:chExt cx="1580146" cy="224589"/>
            </a:xfrm>
          </p:grpSpPr>
          <p:sp>
            <p:nvSpPr>
              <p:cNvPr id="727" name="Google Shape;727;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8" name="Google Shape;728;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9" name="Google Shape;729;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30" name="Google Shape;730;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31" name="Google Shape;731;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32" name="Google Shape;732;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33" name="Google Shape;733;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34" name="Google Shape;734;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sp>
        <p:nvSpPr>
          <p:cNvPr id="735" name="Google Shape;735;p32"/>
          <p:cNvSpPr txBox="1"/>
          <p:nvPr/>
        </p:nvSpPr>
        <p:spPr>
          <a:xfrm>
            <a:off x="1227930" y="1111274"/>
            <a:ext cx="8905195" cy="40011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a:solidFill>
                  <a:schemeClr val="dk1"/>
                </a:solidFill>
                <a:latin typeface="Arial"/>
                <a:ea typeface="Arial"/>
                <a:cs typeface="Arial"/>
                <a:sym typeface="Arial"/>
              </a:rPr>
              <a:t>Example: </a:t>
            </a:r>
            <a:r>
              <a:rPr lang="en-GB" sz="2000">
                <a:solidFill>
                  <a:schemeClr val="dk1"/>
                </a:solidFill>
                <a:latin typeface="Arial"/>
                <a:ea typeface="Arial"/>
                <a:cs typeface="Arial"/>
                <a:sym typeface="Arial"/>
              </a:rPr>
              <a:t>Monclus </a:t>
            </a:r>
            <a:r>
              <a:rPr lang="en-GB" sz="2000" i="1">
                <a:solidFill>
                  <a:schemeClr val="dk1"/>
                </a:solidFill>
                <a:latin typeface="Arial"/>
                <a:ea typeface="Arial"/>
                <a:cs typeface="Arial"/>
                <a:sym typeface="Arial"/>
              </a:rPr>
              <a:t>et al., 2012, </a:t>
            </a:r>
            <a:r>
              <a:rPr lang="en-GB" sz="2000">
                <a:solidFill>
                  <a:schemeClr val="dk1"/>
                </a:solidFill>
                <a:latin typeface="Arial"/>
                <a:ea typeface="Arial"/>
                <a:cs typeface="Arial"/>
                <a:sym typeface="Arial"/>
              </a:rPr>
              <a:t>[2]</a:t>
            </a:r>
            <a:endParaRPr sz="2000" b="1">
              <a:solidFill>
                <a:schemeClr val="dk1"/>
              </a:solidFill>
              <a:latin typeface="Arial"/>
              <a:ea typeface="Arial"/>
              <a:cs typeface="Arial"/>
              <a:sym typeface="Arial"/>
            </a:endParaRPr>
          </a:p>
        </p:txBody>
      </p:sp>
      <p:sp>
        <p:nvSpPr>
          <p:cNvPr id="736" name="Google Shape;736;p32"/>
          <p:cNvSpPr txBox="1"/>
          <p:nvPr/>
        </p:nvSpPr>
        <p:spPr>
          <a:xfrm>
            <a:off x="2597915" y="4298864"/>
            <a:ext cx="2980303" cy="646331"/>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a:solidFill>
                  <a:schemeClr val="dk1"/>
                </a:solidFill>
                <a:latin typeface="Arial"/>
                <a:ea typeface="Arial"/>
                <a:cs typeface="Arial"/>
                <a:sym typeface="Arial"/>
              </a:rPr>
              <a:t>For each tree of each block</a:t>
            </a:r>
            <a:endParaRPr sz="1400">
              <a:solidFill>
                <a:srgbClr val="000000"/>
              </a:solidFill>
              <a:latin typeface="Arial"/>
              <a:ea typeface="Arial"/>
              <a:cs typeface="Arial"/>
              <a:sym typeface="Arial"/>
            </a:endParaRPr>
          </a:p>
          <a:p>
            <a:pPr>
              <a:buClr>
                <a:srgbClr val="000000"/>
              </a:buClr>
              <a:buSzPts val="1800"/>
            </a:pPr>
            <a:r>
              <a:rPr lang="en-GB">
                <a:solidFill>
                  <a:schemeClr val="dk1"/>
                </a:solidFill>
                <a:latin typeface="Arial"/>
                <a:ea typeface="Arial"/>
                <a:cs typeface="Arial"/>
                <a:sym typeface="Arial"/>
              </a:rPr>
              <a:t>= for each observation unit</a:t>
            </a:r>
            <a:endParaRPr>
              <a:solidFill>
                <a:schemeClr val="dk1"/>
              </a:solidFill>
              <a:latin typeface="Arial"/>
              <a:ea typeface="Arial"/>
              <a:cs typeface="Arial"/>
              <a:sym typeface="Arial"/>
            </a:endParaRPr>
          </a:p>
        </p:txBody>
      </p:sp>
      <p:cxnSp>
        <p:nvCxnSpPr>
          <p:cNvPr id="737" name="Google Shape;737;p32"/>
          <p:cNvCxnSpPr>
            <a:stCxn id="703" idx="2"/>
          </p:cNvCxnSpPr>
          <p:nvPr/>
        </p:nvCxnSpPr>
        <p:spPr>
          <a:xfrm rot="10800000" flipH="1">
            <a:off x="3658135" y="3368845"/>
            <a:ext cx="2123100" cy="58800"/>
          </a:xfrm>
          <a:prstGeom prst="straightConnector1">
            <a:avLst/>
          </a:prstGeom>
          <a:noFill/>
          <a:ln w="9525" cap="flat" cmpd="sng">
            <a:solidFill>
              <a:srgbClr val="FF0000"/>
            </a:solidFill>
            <a:prstDash val="solid"/>
            <a:miter lim="800000"/>
            <a:headEnd type="none" w="sm" len="sm"/>
            <a:tailEnd type="triangle" w="med" len="med"/>
          </a:ln>
        </p:spPr>
      </p:cxnSp>
      <p:sp>
        <p:nvSpPr>
          <p:cNvPr id="738" name="Google Shape;738;p32"/>
          <p:cNvSpPr txBox="1"/>
          <p:nvPr/>
        </p:nvSpPr>
        <p:spPr>
          <a:xfrm>
            <a:off x="5781174" y="3197718"/>
            <a:ext cx="1236236"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a:solidFill>
                  <a:schemeClr val="dk1"/>
                </a:solidFill>
                <a:latin typeface="Arial"/>
                <a:ea typeface="Arial"/>
                <a:cs typeface="Arial"/>
                <a:sym typeface="Arial"/>
              </a:rPr>
              <a:t>One leaf</a:t>
            </a:r>
            <a:endParaRPr>
              <a:solidFill>
                <a:schemeClr val="dk1"/>
              </a:solidFill>
              <a:latin typeface="Arial"/>
              <a:ea typeface="Arial"/>
              <a:cs typeface="Arial"/>
              <a:sym typeface="Arial"/>
            </a:endParaRPr>
          </a:p>
        </p:txBody>
      </p:sp>
      <p:cxnSp>
        <p:nvCxnSpPr>
          <p:cNvPr id="739" name="Google Shape;739;p32"/>
          <p:cNvCxnSpPr>
            <a:stCxn id="738" idx="3"/>
          </p:cNvCxnSpPr>
          <p:nvPr/>
        </p:nvCxnSpPr>
        <p:spPr>
          <a:xfrm rot="10800000" flipH="1">
            <a:off x="7017410" y="2801884"/>
            <a:ext cx="544500" cy="58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0" name="Google Shape;740;p32"/>
          <p:cNvCxnSpPr>
            <a:stCxn id="738" idx="3"/>
          </p:cNvCxnSpPr>
          <p:nvPr/>
        </p:nvCxnSpPr>
        <p:spPr>
          <a:xfrm rot="10800000" flipH="1">
            <a:off x="7017410" y="3197584"/>
            <a:ext cx="544500" cy="18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1" name="Google Shape;741;p32"/>
          <p:cNvCxnSpPr>
            <a:stCxn id="738" idx="3"/>
          </p:cNvCxnSpPr>
          <p:nvPr/>
        </p:nvCxnSpPr>
        <p:spPr>
          <a:xfrm>
            <a:off x="7017410" y="3382384"/>
            <a:ext cx="544500" cy="104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2" name="Google Shape;742;p32"/>
          <p:cNvCxnSpPr>
            <a:stCxn id="738" idx="3"/>
          </p:cNvCxnSpPr>
          <p:nvPr/>
        </p:nvCxnSpPr>
        <p:spPr>
          <a:xfrm>
            <a:off x="7017410" y="3382384"/>
            <a:ext cx="544500" cy="446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3" name="Google Shape;743;p32"/>
          <p:cNvCxnSpPr>
            <a:stCxn id="738" idx="3"/>
          </p:cNvCxnSpPr>
          <p:nvPr/>
        </p:nvCxnSpPr>
        <p:spPr>
          <a:xfrm>
            <a:off x="7017410" y="3382384"/>
            <a:ext cx="544500" cy="86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4" name="Google Shape;744;p32"/>
          <p:cNvCxnSpPr>
            <a:stCxn id="738" idx="3"/>
          </p:cNvCxnSpPr>
          <p:nvPr/>
        </p:nvCxnSpPr>
        <p:spPr>
          <a:xfrm rot="10800000" flipH="1">
            <a:off x="7017410" y="2540284"/>
            <a:ext cx="544500" cy="842100"/>
          </a:xfrm>
          <a:prstGeom prst="straightConnector1">
            <a:avLst/>
          </a:prstGeom>
          <a:noFill/>
          <a:ln w="9525" cap="flat" cmpd="sng">
            <a:solidFill>
              <a:schemeClr val="accent1"/>
            </a:solidFill>
            <a:prstDash val="solid"/>
            <a:miter lim="800000"/>
            <a:headEnd type="none" w="sm" len="sm"/>
            <a:tailEnd type="triangle" w="med" len="med"/>
          </a:ln>
        </p:spPr>
      </p:cxnSp>
      <p:sp>
        <p:nvSpPr>
          <p:cNvPr id="745" name="Google Shape;745;p32"/>
          <p:cNvSpPr/>
          <p:nvPr/>
        </p:nvSpPr>
        <p:spPr>
          <a:xfrm>
            <a:off x="7742272" y="2361561"/>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46" name="Google Shape;746;p32"/>
          <p:cNvSpPr/>
          <p:nvPr/>
        </p:nvSpPr>
        <p:spPr>
          <a:xfrm>
            <a:off x="7742272" y="2705247"/>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47" name="Google Shape;747;p32"/>
          <p:cNvSpPr/>
          <p:nvPr/>
        </p:nvSpPr>
        <p:spPr>
          <a:xfrm>
            <a:off x="7742272" y="3048933"/>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48" name="Google Shape;748;p32"/>
          <p:cNvSpPr/>
          <p:nvPr/>
        </p:nvSpPr>
        <p:spPr>
          <a:xfrm>
            <a:off x="7742272" y="3392619"/>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49" name="Google Shape;749;p32"/>
          <p:cNvSpPr/>
          <p:nvPr/>
        </p:nvSpPr>
        <p:spPr>
          <a:xfrm>
            <a:off x="7742272" y="3736305"/>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50" name="Google Shape;750;p32"/>
          <p:cNvSpPr/>
          <p:nvPr/>
        </p:nvSpPr>
        <p:spPr>
          <a:xfrm>
            <a:off x="7742272" y="4079991"/>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51" name="Google Shape;751;p32"/>
          <p:cNvSpPr txBox="1"/>
          <p:nvPr/>
        </p:nvSpPr>
        <p:spPr>
          <a:xfrm>
            <a:off x="7446139" y="4483529"/>
            <a:ext cx="1338828"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a:solidFill>
                  <a:schemeClr val="dk1"/>
                </a:solidFill>
                <a:latin typeface="Arial"/>
                <a:ea typeface="Arial"/>
                <a:cs typeface="Arial"/>
                <a:sym typeface="Arial"/>
              </a:rPr>
              <a:t>6 leaf disks</a:t>
            </a:r>
            <a:endParaRPr>
              <a:solidFill>
                <a:schemeClr val="dk1"/>
              </a:solidFill>
              <a:latin typeface="Arial"/>
              <a:ea typeface="Arial"/>
              <a:cs typeface="Arial"/>
              <a:sym typeface="Arial"/>
            </a:endParaRPr>
          </a:p>
        </p:txBody>
      </p:sp>
      <p:sp>
        <p:nvSpPr>
          <p:cNvPr id="752" name="Google Shape;752;p32"/>
          <p:cNvSpPr txBox="1"/>
          <p:nvPr/>
        </p:nvSpPr>
        <p:spPr>
          <a:xfrm>
            <a:off x="7133450" y="1805147"/>
            <a:ext cx="1710725"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a:solidFill>
                  <a:schemeClr val="dk1"/>
                </a:solidFill>
                <a:latin typeface="Arial"/>
                <a:ea typeface="Arial"/>
                <a:cs typeface="Arial"/>
                <a:sym typeface="Arial"/>
              </a:rPr>
              <a:t>Set of samples</a:t>
            </a:r>
            <a:endParaRPr>
              <a:solidFill>
                <a:schemeClr val="dk1"/>
              </a:solidFill>
              <a:latin typeface="Arial"/>
              <a:ea typeface="Arial"/>
              <a:cs typeface="Arial"/>
              <a:sym typeface="Arial"/>
            </a:endParaRPr>
          </a:p>
        </p:txBody>
      </p:sp>
      <p:sp>
        <p:nvSpPr>
          <p:cNvPr id="753" name="Google Shape;753;p32"/>
          <p:cNvSpPr txBox="1"/>
          <p:nvPr/>
        </p:nvSpPr>
        <p:spPr>
          <a:xfrm>
            <a:off x="1299410" y="5120008"/>
            <a:ext cx="9593179" cy="923330"/>
          </a:xfrm>
          <a:prstGeom prst="rect">
            <a:avLst/>
          </a:prstGeom>
          <a:solidFill>
            <a:srgbClr val="FEE599"/>
          </a:solidFill>
          <a:ln>
            <a:noFill/>
          </a:ln>
        </p:spPr>
        <p:txBody>
          <a:bodyPr spcFirstLastPara="1" wrap="square" lIns="91425" tIns="45700" rIns="91425" bIns="45700" anchor="t" anchorCtr="0">
            <a:noAutofit/>
          </a:bodyPr>
          <a:lstStyle/>
          <a:p>
            <a:pPr>
              <a:buClr>
                <a:srgbClr val="000000"/>
              </a:buClr>
              <a:buSzPts val="1800"/>
            </a:pPr>
            <a:r>
              <a:rPr lang="en-GB" dirty="0">
                <a:solidFill>
                  <a:schemeClr val="dk1"/>
                </a:solidFill>
                <a:latin typeface="Arial"/>
                <a:ea typeface="Arial"/>
                <a:cs typeface="Arial"/>
                <a:sym typeface="Arial"/>
              </a:rPr>
              <a:t>Different types of processing of the leaf disks depending on the measurement: can be captured by different sets of samples (e.g. if subsampling generates repetitions) or in the method of the observed variable.</a:t>
            </a:r>
            <a:endParaRPr dirty="0">
              <a:solidFill>
                <a:schemeClr val="dk1"/>
              </a:solidFill>
              <a:latin typeface="Arial"/>
              <a:ea typeface="Arial"/>
              <a:cs typeface="Arial"/>
              <a:sym typeface="Arial"/>
            </a:endParaRPr>
          </a:p>
        </p:txBody>
      </p:sp>
      <p:cxnSp>
        <p:nvCxnSpPr>
          <p:cNvPr id="754" name="Google Shape;754;p32"/>
          <p:cNvCxnSpPr>
            <a:stCxn id="755" idx="2"/>
            <a:endCxn id="703" idx="7"/>
          </p:cNvCxnSpPr>
          <p:nvPr/>
        </p:nvCxnSpPr>
        <p:spPr>
          <a:xfrm>
            <a:off x="2939295" y="2561239"/>
            <a:ext cx="896700" cy="786900"/>
          </a:xfrm>
          <a:prstGeom prst="straightConnector1">
            <a:avLst/>
          </a:prstGeom>
          <a:noFill/>
          <a:ln w="9525" cap="flat" cmpd="sng">
            <a:solidFill>
              <a:srgbClr val="FF0000"/>
            </a:solidFill>
            <a:prstDash val="solid"/>
            <a:miter lim="800000"/>
            <a:headEnd type="none" w="sm" len="sm"/>
            <a:tailEnd type="triangle" w="med" len="med"/>
          </a:ln>
        </p:spPr>
      </p:cxnSp>
      <p:sp>
        <p:nvSpPr>
          <p:cNvPr id="755" name="Google Shape;755;p32"/>
          <p:cNvSpPr txBox="1"/>
          <p:nvPr/>
        </p:nvSpPr>
        <p:spPr>
          <a:xfrm>
            <a:off x="1227929" y="1607133"/>
            <a:ext cx="3422732" cy="954107"/>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en-GB" sz="1400" b="1">
                <a:solidFill>
                  <a:srgbClr val="FF0000"/>
                </a:solidFill>
                <a:latin typeface="Arial"/>
                <a:ea typeface="Arial"/>
                <a:cs typeface="Arial"/>
                <a:sym typeface="Arial"/>
              </a:rPr>
              <a:t>Populus deltoïdes</a:t>
            </a:r>
            <a:endParaRPr/>
          </a:p>
          <a:p>
            <a:r>
              <a:rPr lang="en-GB" sz="1400" b="1">
                <a:solidFill>
                  <a:srgbClr val="FF0000"/>
                </a:solidFill>
                <a:latin typeface="Arial"/>
                <a:ea typeface="Arial"/>
                <a:cs typeface="Arial"/>
                <a:sym typeface="Arial"/>
              </a:rPr>
              <a:t>INRA:73028-62</a:t>
            </a:r>
            <a:endParaRPr/>
          </a:p>
          <a:p>
            <a:r>
              <a:rPr lang="en-GB" sz="1400" b="1">
                <a:solidFill>
                  <a:srgbClr val="FF0000"/>
                </a:solidFill>
                <a:latin typeface="Arial"/>
                <a:ea typeface="Arial"/>
                <a:cs typeface="Arial"/>
                <a:sym typeface="Arial"/>
              </a:rPr>
              <a:t>doi:10.15454/1.4921786081024297E12</a:t>
            </a:r>
            <a:endParaRPr/>
          </a:p>
          <a:p>
            <a:r>
              <a:rPr lang="en-GB" sz="1400" b="1">
                <a:solidFill>
                  <a:srgbClr val="FF0000"/>
                </a:solidFill>
                <a:latin typeface="Arial"/>
                <a:ea typeface="Arial"/>
                <a:cs typeface="Arial"/>
                <a:sym typeface="Arial"/>
              </a:rPr>
              <a:t>[observation unit] : Block1-Row4-Col4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cxnSp>
        <p:nvCxnSpPr>
          <p:cNvPr id="113" name="Shape 113"/>
          <p:cNvCxnSpPr>
            <a:stCxn id="152" idx="3"/>
            <a:endCxn id="114" idx="7"/>
          </p:cNvCxnSpPr>
          <p:nvPr/>
        </p:nvCxnSpPr>
        <p:spPr>
          <a:xfrm flipH="1">
            <a:off x="4667084" y="2975861"/>
            <a:ext cx="1147265" cy="476928"/>
          </a:xfrm>
          <a:prstGeom prst="straightConnector1">
            <a:avLst/>
          </a:prstGeom>
          <a:noFill/>
          <a:ln w="38100" cap="flat" cmpd="sng">
            <a:solidFill>
              <a:srgbClr val="347C2C"/>
            </a:solidFill>
            <a:prstDash val="solid"/>
            <a:round/>
            <a:headEnd type="none" w="lg" len="lg"/>
            <a:tailEnd type="none" w="lg" len="lg"/>
          </a:ln>
        </p:spPr>
      </p:cxnSp>
      <p:cxnSp>
        <p:nvCxnSpPr>
          <p:cNvPr id="116" name="Shape 116"/>
          <p:cNvCxnSpPr>
            <a:stCxn id="117" idx="6"/>
            <a:endCxn id="152" idx="5"/>
          </p:cNvCxnSpPr>
          <p:nvPr/>
        </p:nvCxnSpPr>
        <p:spPr>
          <a:xfrm flipH="1" flipV="1">
            <a:off x="6535598" y="2975861"/>
            <a:ext cx="462031" cy="306464"/>
          </a:xfrm>
          <a:prstGeom prst="straightConnector1">
            <a:avLst/>
          </a:prstGeom>
          <a:noFill/>
          <a:ln w="38100" cap="flat" cmpd="sng">
            <a:solidFill>
              <a:schemeClr val="accent6"/>
            </a:solidFill>
            <a:prstDash val="solid"/>
            <a:round/>
            <a:headEnd type="none" w="lg" len="lg"/>
            <a:tailEnd type="none" w="lg" len="lg"/>
          </a:ln>
        </p:spPr>
      </p:cxnSp>
      <p:grpSp>
        <p:nvGrpSpPr>
          <p:cNvPr id="119" name="Shape 119"/>
          <p:cNvGrpSpPr/>
          <p:nvPr/>
        </p:nvGrpSpPr>
        <p:grpSpPr>
          <a:xfrm>
            <a:off x="8832305" y="797351"/>
            <a:ext cx="1785300" cy="1193975"/>
            <a:chOff x="7358600" y="2877575"/>
            <a:chExt cx="1785300" cy="1193975"/>
          </a:xfrm>
        </p:grpSpPr>
        <p:sp>
          <p:nvSpPr>
            <p:cNvPr id="120" name="Shape 120"/>
            <p:cNvSpPr/>
            <p:nvPr/>
          </p:nvSpPr>
          <p:spPr>
            <a:xfrm rot="-5400000" flipH="1">
              <a:off x="7694662" y="2626900"/>
              <a:ext cx="1192800" cy="1696500"/>
            </a:xfrm>
            <a:prstGeom prst="round2SameRect">
              <a:avLst>
                <a:gd name="adj1" fmla="val 16667"/>
                <a:gd name="adj2" fmla="val 0"/>
              </a:avLst>
            </a:prstGeom>
            <a:solidFill>
              <a:srgbClr val="FFFFFF"/>
            </a:solidFill>
            <a:ln w="9525" cap="flat" cmpd="sng">
              <a:solidFill>
                <a:schemeClr val="dk1"/>
              </a:solidFill>
              <a:prstDash val="solid"/>
              <a:round/>
              <a:headEnd type="none" w="med" len="med"/>
              <a:tailEnd type="none" w="med" len="med"/>
            </a:ln>
          </p:spPr>
          <p:txBody>
            <a:bodyPr lIns="91425" tIns="91425" rIns="91425" bIns="91425" anchor="t" anchorCtr="0">
              <a:noAutofit/>
            </a:bodyPr>
            <a:lstStyle/>
            <a:p>
              <a:pPr algn="ctr"/>
              <a:endParaRPr b="1">
                <a:solidFill>
                  <a:prstClr val="black"/>
                </a:solidFill>
                <a:latin typeface="Calibri"/>
                <a:ea typeface=""/>
                <a:cs typeface=""/>
              </a:endParaRPr>
            </a:p>
          </p:txBody>
        </p:sp>
        <p:sp>
          <p:nvSpPr>
            <p:cNvPr id="121" name="Shape 121"/>
            <p:cNvSpPr txBox="1"/>
            <p:nvPr/>
          </p:nvSpPr>
          <p:spPr>
            <a:xfrm>
              <a:off x="7358600" y="2877575"/>
              <a:ext cx="1785300" cy="1192800"/>
            </a:xfrm>
            <a:prstGeom prst="rect">
              <a:avLst/>
            </a:prstGeom>
            <a:noFill/>
            <a:ln>
              <a:noFill/>
            </a:ln>
          </p:spPr>
          <p:txBody>
            <a:bodyPr lIns="91425" tIns="91425" rIns="91425" bIns="91425" anchor="ctr" anchorCtr="0">
              <a:noAutofit/>
            </a:bodyPr>
            <a:lstStyle/>
            <a:p>
              <a:pPr algn="r"/>
              <a:r>
                <a:rPr lang="fr" sz="3000" b="1">
                  <a:solidFill>
                    <a:srgbClr val="F79646"/>
                  </a:solidFill>
                  <a:latin typeface="Calibri"/>
                  <a:ea typeface="Calibri"/>
                  <a:cs typeface="Calibri"/>
                  <a:sym typeface="Calibri"/>
                </a:rPr>
                <a:t>European </a:t>
              </a:r>
            </a:p>
            <a:p>
              <a:pPr algn="r"/>
              <a:r>
                <a:rPr lang="fr" sz="3000" b="1">
                  <a:solidFill>
                    <a:srgbClr val="F79646"/>
                  </a:solidFill>
                  <a:latin typeface="Calibri"/>
                  <a:ea typeface="Calibri"/>
                  <a:cs typeface="Calibri"/>
                  <a:sym typeface="Calibri"/>
                </a:rPr>
                <a:t>Networks</a:t>
              </a:r>
            </a:p>
          </p:txBody>
        </p:sp>
      </p:grpSp>
      <p:cxnSp>
        <p:nvCxnSpPr>
          <p:cNvPr id="122" name="Shape 122"/>
          <p:cNvCxnSpPr>
            <a:stCxn id="123" idx="4"/>
            <a:endCxn id="124" idx="0"/>
          </p:cNvCxnSpPr>
          <p:nvPr/>
        </p:nvCxnSpPr>
        <p:spPr>
          <a:xfrm>
            <a:off x="6741990" y="980475"/>
            <a:ext cx="302743" cy="574952"/>
          </a:xfrm>
          <a:prstGeom prst="straightConnector1">
            <a:avLst/>
          </a:prstGeom>
          <a:noFill/>
          <a:ln w="38100" cap="flat" cmpd="sng">
            <a:solidFill>
              <a:schemeClr val="accent2"/>
            </a:solidFill>
            <a:prstDash val="solid"/>
            <a:round/>
            <a:headEnd type="none" w="lg" len="lg"/>
            <a:tailEnd type="none" w="lg" len="lg"/>
          </a:ln>
        </p:spPr>
      </p:cxnSp>
      <p:sp>
        <p:nvSpPr>
          <p:cNvPr id="125" name="Shape 125"/>
          <p:cNvSpPr/>
          <p:nvPr/>
        </p:nvSpPr>
        <p:spPr>
          <a:xfrm flipH="1">
            <a:off x="7861554" y="917227"/>
            <a:ext cx="438273" cy="402692"/>
          </a:xfrm>
          <a:prstGeom prst="ellipse">
            <a:avLst/>
          </a:prstGeom>
          <a:solidFill>
            <a:schemeClr val="accent2"/>
          </a:solidFill>
          <a:ln>
            <a:noFill/>
          </a:ln>
        </p:spPr>
        <p:txBody>
          <a:bodyPr lIns="91425" tIns="91425" rIns="91425" bIns="91425" anchor="ctr" anchorCtr="0">
            <a:noAutofit/>
          </a:bodyPr>
          <a:lstStyle/>
          <a:p>
            <a:endParaRPr>
              <a:solidFill>
                <a:prstClr val="black"/>
              </a:solidFill>
              <a:latin typeface="Calibri"/>
              <a:ea typeface=""/>
              <a:cs typeface=""/>
            </a:endParaRPr>
          </a:p>
        </p:txBody>
      </p:sp>
      <p:sp>
        <p:nvSpPr>
          <p:cNvPr id="126" name="Shape 126"/>
          <p:cNvSpPr/>
          <p:nvPr/>
        </p:nvSpPr>
        <p:spPr>
          <a:xfrm flipH="1">
            <a:off x="7880833" y="2027463"/>
            <a:ext cx="438273" cy="402693"/>
          </a:xfrm>
          <a:prstGeom prst="ellipse">
            <a:avLst/>
          </a:prstGeom>
          <a:solidFill>
            <a:schemeClr val="accent2"/>
          </a:solidFill>
          <a:ln>
            <a:noFill/>
          </a:ln>
        </p:spPr>
        <p:txBody>
          <a:bodyPr lIns="91425" tIns="91425" rIns="91425" bIns="91425" anchor="ctr" anchorCtr="0">
            <a:noAutofit/>
          </a:bodyPr>
          <a:lstStyle/>
          <a:p>
            <a:endParaRPr>
              <a:solidFill>
                <a:prstClr val="black"/>
              </a:solidFill>
              <a:latin typeface="Calibri"/>
              <a:ea typeface=""/>
              <a:cs typeface=""/>
            </a:endParaRPr>
          </a:p>
        </p:txBody>
      </p:sp>
      <p:sp>
        <p:nvSpPr>
          <p:cNvPr id="123" name="Shape 123"/>
          <p:cNvSpPr/>
          <p:nvPr/>
        </p:nvSpPr>
        <p:spPr>
          <a:xfrm flipH="1">
            <a:off x="6522854" y="577782"/>
            <a:ext cx="438273" cy="402693"/>
          </a:xfrm>
          <a:prstGeom prst="ellipse">
            <a:avLst/>
          </a:prstGeom>
          <a:solidFill>
            <a:schemeClr val="accent2"/>
          </a:solidFill>
          <a:ln>
            <a:noFill/>
          </a:ln>
        </p:spPr>
        <p:txBody>
          <a:bodyPr lIns="91425" tIns="91425" rIns="91425" bIns="91425" anchor="ctr" anchorCtr="0">
            <a:noAutofit/>
          </a:bodyPr>
          <a:lstStyle/>
          <a:p>
            <a:endParaRPr>
              <a:solidFill>
                <a:prstClr val="black"/>
              </a:solidFill>
              <a:latin typeface="Calibri"/>
              <a:ea typeface=""/>
              <a:cs typeface=""/>
            </a:endParaRPr>
          </a:p>
        </p:txBody>
      </p:sp>
      <p:sp>
        <p:nvSpPr>
          <p:cNvPr id="124" name="Shape 124"/>
          <p:cNvSpPr/>
          <p:nvPr/>
        </p:nvSpPr>
        <p:spPr>
          <a:xfrm rot="269393" flipH="1">
            <a:off x="6809889" y="1554810"/>
            <a:ext cx="438171" cy="402599"/>
          </a:xfrm>
          <a:prstGeom prst="ellipse">
            <a:avLst/>
          </a:prstGeom>
          <a:solidFill>
            <a:schemeClr val="accent2"/>
          </a:solidFill>
          <a:ln>
            <a:noFill/>
          </a:ln>
        </p:spPr>
        <p:txBody>
          <a:bodyPr lIns="91425" tIns="91425" rIns="91425" bIns="91425" anchor="ctr" anchorCtr="0">
            <a:noAutofit/>
          </a:bodyPr>
          <a:lstStyle/>
          <a:p>
            <a:endParaRPr>
              <a:solidFill>
                <a:prstClr val="black"/>
              </a:solidFill>
              <a:latin typeface="Calibri"/>
              <a:ea typeface=""/>
              <a:cs typeface=""/>
            </a:endParaRPr>
          </a:p>
        </p:txBody>
      </p:sp>
      <p:cxnSp>
        <p:nvCxnSpPr>
          <p:cNvPr id="127" name="Shape 127"/>
          <p:cNvCxnSpPr>
            <a:stCxn id="126" idx="6"/>
            <a:endCxn id="124" idx="2"/>
          </p:cNvCxnSpPr>
          <p:nvPr/>
        </p:nvCxnSpPr>
        <p:spPr>
          <a:xfrm flipH="1" flipV="1">
            <a:off x="7247389" y="1773259"/>
            <a:ext cx="633443" cy="455551"/>
          </a:xfrm>
          <a:prstGeom prst="straightConnector1">
            <a:avLst/>
          </a:prstGeom>
          <a:noFill/>
          <a:ln w="38100" cap="flat" cmpd="sng">
            <a:solidFill>
              <a:schemeClr val="accent2"/>
            </a:solidFill>
            <a:prstDash val="solid"/>
            <a:round/>
            <a:headEnd type="none" w="lg" len="lg"/>
            <a:tailEnd type="none" w="lg" len="lg"/>
          </a:ln>
        </p:spPr>
      </p:cxnSp>
      <p:cxnSp>
        <p:nvCxnSpPr>
          <p:cNvPr id="128" name="Shape 128"/>
          <p:cNvCxnSpPr>
            <a:stCxn id="125" idx="5"/>
            <a:endCxn id="124" idx="1"/>
          </p:cNvCxnSpPr>
          <p:nvPr/>
        </p:nvCxnSpPr>
        <p:spPr>
          <a:xfrm flipH="1">
            <a:off x="7194559" y="1260945"/>
            <a:ext cx="731179" cy="365387"/>
          </a:xfrm>
          <a:prstGeom prst="straightConnector1">
            <a:avLst/>
          </a:prstGeom>
          <a:noFill/>
          <a:ln w="38100" cap="flat" cmpd="sng">
            <a:solidFill>
              <a:schemeClr val="accent2"/>
            </a:solidFill>
            <a:prstDash val="solid"/>
            <a:round/>
            <a:headEnd type="none" w="lg" len="lg"/>
            <a:tailEnd type="none" w="lg" len="lg"/>
          </a:ln>
        </p:spPr>
      </p:cxnSp>
      <p:cxnSp>
        <p:nvCxnSpPr>
          <p:cNvPr id="129" name="Shape 129"/>
          <p:cNvCxnSpPr>
            <a:stCxn id="125" idx="7"/>
            <a:endCxn id="123" idx="2"/>
          </p:cNvCxnSpPr>
          <p:nvPr/>
        </p:nvCxnSpPr>
        <p:spPr>
          <a:xfrm flipH="1" flipV="1">
            <a:off x="6961127" y="779130"/>
            <a:ext cx="964611" cy="197071"/>
          </a:xfrm>
          <a:prstGeom prst="straightConnector1">
            <a:avLst/>
          </a:prstGeom>
          <a:noFill/>
          <a:ln w="38100" cap="flat" cmpd="sng">
            <a:solidFill>
              <a:schemeClr val="accent2"/>
            </a:solidFill>
            <a:prstDash val="solid"/>
            <a:round/>
            <a:headEnd type="none" w="lg" len="lg"/>
            <a:tailEnd type="none" w="lg" len="lg"/>
          </a:ln>
        </p:spPr>
      </p:cxnSp>
      <p:cxnSp>
        <p:nvCxnSpPr>
          <p:cNvPr id="130" name="Shape 130"/>
          <p:cNvCxnSpPr>
            <a:stCxn id="126" idx="0"/>
            <a:endCxn id="125" idx="4"/>
          </p:cNvCxnSpPr>
          <p:nvPr/>
        </p:nvCxnSpPr>
        <p:spPr>
          <a:xfrm flipH="1" flipV="1">
            <a:off x="8080690" y="1319919"/>
            <a:ext cx="19279" cy="707544"/>
          </a:xfrm>
          <a:prstGeom prst="straightConnector1">
            <a:avLst/>
          </a:prstGeom>
          <a:noFill/>
          <a:ln w="38100" cap="flat" cmpd="sng">
            <a:solidFill>
              <a:schemeClr val="accent2"/>
            </a:solidFill>
            <a:prstDash val="solid"/>
            <a:round/>
            <a:headEnd type="none" w="lg" len="lg"/>
            <a:tailEnd type="none" w="lg" len="lg"/>
          </a:ln>
        </p:spPr>
      </p:cxnSp>
      <p:cxnSp>
        <p:nvCxnSpPr>
          <p:cNvPr id="131" name="Shape 131"/>
          <p:cNvCxnSpPr>
            <a:stCxn id="132" idx="4"/>
            <a:endCxn id="133" idx="0"/>
          </p:cNvCxnSpPr>
          <p:nvPr/>
        </p:nvCxnSpPr>
        <p:spPr>
          <a:xfrm>
            <a:off x="5028279" y="1154994"/>
            <a:ext cx="22475" cy="374087"/>
          </a:xfrm>
          <a:prstGeom prst="straightConnector1">
            <a:avLst/>
          </a:prstGeom>
          <a:noFill/>
          <a:ln w="38100" cap="flat" cmpd="sng">
            <a:solidFill>
              <a:schemeClr val="accent1"/>
            </a:solidFill>
            <a:prstDash val="solid"/>
            <a:round/>
            <a:headEnd type="none" w="lg" len="lg"/>
            <a:tailEnd type="none" w="lg" len="lg"/>
          </a:ln>
        </p:spPr>
      </p:cxnSp>
      <p:sp>
        <p:nvSpPr>
          <p:cNvPr id="134" name="Shape 134"/>
          <p:cNvSpPr/>
          <p:nvPr/>
        </p:nvSpPr>
        <p:spPr>
          <a:xfrm>
            <a:off x="3907121" y="1266707"/>
            <a:ext cx="438273" cy="402692"/>
          </a:xfrm>
          <a:prstGeom prst="ellipse">
            <a:avLst/>
          </a:prstGeom>
          <a:solidFill>
            <a:schemeClr val="accent1"/>
          </a:solidFill>
          <a:ln>
            <a:noFill/>
          </a:ln>
        </p:spPr>
        <p:txBody>
          <a:bodyPr lIns="91425" tIns="91425" rIns="91425" bIns="91425" anchor="ctr" anchorCtr="0">
            <a:noAutofit/>
          </a:bodyPr>
          <a:lstStyle/>
          <a:p>
            <a:endParaRPr>
              <a:solidFill>
                <a:prstClr val="black"/>
              </a:solidFill>
              <a:latin typeface="Calibri"/>
              <a:ea typeface=""/>
              <a:cs typeface=""/>
            </a:endParaRPr>
          </a:p>
        </p:txBody>
      </p:sp>
      <p:sp>
        <p:nvSpPr>
          <p:cNvPr id="132" name="Shape 132"/>
          <p:cNvSpPr/>
          <p:nvPr/>
        </p:nvSpPr>
        <p:spPr>
          <a:xfrm>
            <a:off x="4809144" y="752300"/>
            <a:ext cx="438273" cy="402693"/>
          </a:xfrm>
          <a:prstGeom prst="ellipse">
            <a:avLst/>
          </a:prstGeom>
          <a:solidFill>
            <a:schemeClr val="accent1"/>
          </a:solidFill>
          <a:ln>
            <a:noFill/>
          </a:ln>
        </p:spPr>
        <p:txBody>
          <a:bodyPr lIns="91425" tIns="91425" rIns="91425" bIns="91425" anchor="ctr" anchorCtr="0">
            <a:noAutofit/>
          </a:bodyPr>
          <a:lstStyle/>
          <a:p>
            <a:endParaRPr>
              <a:solidFill>
                <a:prstClr val="black"/>
              </a:solidFill>
              <a:latin typeface="Calibri"/>
              <a:ea typeface=""/>
              <a:cs typeface=""/>
            </a:endParaRPr>
          </a:p>
        </p:txBody>
      </p:sp>
      <p:sp>
        <p:nvSpPr>
          <p:cNvPr id="133" name="Shape 133"/>
          <p:cNvSpPr/>
          <p:nvPr/>
        </p:nvSpPr>
        <p:spPr>
          <a:xfrm rot="-607708">
            <a:off x="4867021" y="1525942"/>
            <a:ext cx="438284" cy="402703"/>
          </a:xfrm>
          <a:prstGeom prst="ellipse">
            <a:avLst/>
          </a:prstGeom>
          <a:solidFill>
            <a:schemeClr val="accent1"/>
          </a:solidFill>
          <a:ln>
            <a:noFill/>
          </a:ln>
        </p:spPr>
        <p:txBody>
          <a:bodyPr lIns="91425" tIns="91425" rIns="91425" bIns="91425" anchor="ctr" anchorCtr="0">
            <a:noAutofit/>
          </a:bodyPr>
          <a:lstStyle/>
          <a:p>
            <a:endParaRPr>
              <a:solidFill>
                <a:prstClr val="black"/>
              </a:solidFill>
              <a:latin typeface="Calibri"/>
              <a:ea typeface=""/>
              <a:cs typeface=""/>
            </a:endParaRPr>
          </a:p>
        </p:txBody>
      </p:sp>
      <p:cxnSp>
        <p:nvCxnSpPr>
          <p:cNvPr id="135" name="Shape 135"/>
          <p:cNvCxnSpPr>
            <a:stCxn id="136" idx="7"/>
            <a:endCxn id="152" idx="3"/>
          </p:cNvCxnSpPr>
          <p:nvPr/>
        </p:nvCxnSpPr>
        <p:spPr>
          <a:xfrm>
            <a:off x="4233737" y="2825162"/>
            <a:ext cx="1580611" cy="150700"/>
          </a:xfrm>
          <a:prstGeom prst="straightConnector1">
            <a:avLst/>
          </a:prstGeom>
          <a:noFill/>
          <a:ln w="38100" cap="flat" cmpd="sng">
            <a:solidFill>
              <a:srgbClr val="347C2C"/>
            </a:solidFill>
            <a:prstDash val="solid"/>
            <a:round/>
            <a:headEnd type="none" w="lg" len="lg"/>
            <a:tailEnd type="none" w="lg" len="lg"/>
          </a:ln>
        </p:spPr>
      </p:cxnSp>
      <p:cxnSp>
        <p:nvCxnSpPr>
          <p:cNvPr id="137" name="Shape 137"/>
          <p:cNvCxnSpPr>
            <a:stCxn id="134" idx="5"/>
            <a:endCxn id="133" idx="1"/>
          </p:cNvCxnSpPr>
          <p:nvPr/>
        </p:nvCxnSpPr>
        <p:spPr>
          <a:xfrm>
            <a:off x="4281209" y="1610426"/>
            <a:ext cx="627375" cy="3959"/>
          </a:xfrm>
          <a:prstGeom prst="straightConnector1">
            <a:avLst/>
          </a:prstGeom>
          <a:noFill/>
          <a:ln w="38100" cap="flat" cmpd="sng">
            <a:solidFill>
              <a:schemeClr val="accent1"/>
            </a:solidFill>
            <a:prstDash val="solid"/>
            <a:round/>
            <a:headEnd type="none" w="lg" len="lg"/>
            <a:tailEnd type="none" w="lg" len="lg"/>
          </a:ln>
        </p:spPr>
      </p:cxnSp>
      <p:cxnSp>
        <p:nvCxnSpPr>
          <p:cNvPr id="138" name="Shape 138"/>
          <p:cNvCxnSpPr>
            <a:stCxn id="134" idx="7"/>
            <a:endCxn id="132" idx="2"/>
          </p:cNvCxnSpPr>
          <p:nvPr/>
        </p:nvCxnSpPr>
        <p:spPr>
          <a:xfrm flipV="1">
            <a:off x="4281209" y="953649"/>
            <a:ext cx="527935" cy="372033"/>
          </a:xfrm>
          <a:prstGeom prst="straightConnector1">
            <a:avLst/>
          </a:prstGeom>
          <a:noFill/>
          <a:ln w="38100" cap="flat" cmpd="sng">
            <a:solidFill>
              <a:schemeClr val="accent1"/>
            </a:solidFill>
            <a:prstDash val="solid"/>
            <a:round/>
            <a:headEnd type="none" w="lg" len="lg"/>
            <a:tailEnd type="none" w="lg" len="lg"/>
          </a:ln>
        </p:spPr>
      </p:cxnSp>
      <p:cxnSp>
        <p:nvCxnSpPr>
          <p:cNvPr id="139" name="Shape 139"/>
          <p:cNvCxnSpPr>
            <a:stCxn id="124" idx="6"/>
            <a:endCxn id="133" idx="6"/>
          </p:cNvCxnSpPr>
          <p:nvPr/>
        </p:nvCxnSpPr>
        <p:spPr>
          <a:xfrm flipH="1" flipV="1">
            <a:off x="5301889" y="1688757"/>
            <a:ext cx="1508672" cy="50201"/>
          </a:xfrm>
          <a:prstGeom prst="straightConnector1">
            <a:avLst/>
          </a:prstGeom>
          <a:noFill/>
          <a:ln w="38100" cap="flat" cmpd="sng">
            <a:solidFill>
              <a:schemeClr val="accent2"/>
            </a:solidFill>
            <a:prstDash val="solid"/>
            <a:round/>
            <a:headEnd type="none" w="lg" len="lg"/>
            <a:tailEnd type="none" w="lg" len="lg"/>
          </a:ln>
        </p:spPr>
      </p:cxnSp>
      <p:pic>
        <p:nvPicPr>
          <p:cNvPr id="142" name="Shape 142" descr="http://ist.blogs.inra.fr/wdi/wp-content/uploads/sites/8/2015/07/logo_wheatIS.jpg"/>
          <p:cNvPicPr preferRelativeResize="0"/>
          <p:nvPr/>
        </p:nvPicPr>
        <p:blipFill rotWithShape="1">
          <a:blip r:embed="rId3">
            <a:alphaModFix/>
          </a:blip>
          <a:srcRect/>
          <a:stretch/>
        </p:blipFill>
        <p:spPr>
          <a:xfrm>
            <a:off x="1640301" y="4649603"/>
            <a:ext cx="1057983" cy="491535"/>
          </a:xfrm>
          <a:prstGeom prst="rect">
            <a:avLst/>
          </a:prstGeom>
          <a:noFill/>
          <a:ln>
            <a:noFill/>
          </a:ln>
        </p:spPr>
      </p:pic>
      <p:pic>
        <p:nvPicPr>
          <p:cNvPr id="143" name="Shape 143" descr="Wheat Initiativ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267389" y="5113627"/>
            <a:ext cx="1049236" cy="326867"/>
          </a:xfrm>
          <a:prstGeom prst="rect">
            <a:avLst/>
          </a:prstGeom>
          <a:noFill/>
          <a:ln>
            <a:noFill/>
          </a:ln>
        </p:spPr>
      </p:pic>
      <p:grpSp>
        <p:nvGrpSpPr>
          <p:cNvPr id="148" name="Shape 148"/>
          <p:cNvGrpSpPr/>
          <p:nvPr/>
        </p:nvGrpSpPr>
        <p:grpSpPr>
          <a:xfrm>
            <a:off x="1631104" y="797951"/>
            <a:ext cx="1800600" cy="1192800"/>
            <a:chOff x="-17112" y="2872975"/>
            <a:chExt cx="1800600" cy="1192800"/>
          </a:xfrm>
        </p:grpSpPr>
        <p:sp>
          <p:nvSpPr>
            <p:cNvPr id="149" name="Shape 149"/>
            <p:cNvSpPr/>
            <p:nvPr/>
          </p:nvSpPr>
          <p:spPr>
            <a:xfrm rot="5400000">
              <a:off x="241687" y="2621125"/>
              <a:ext cx="1192800" cy="1696500"/>
            </a:xfrm>
            <a:prstGeom prst="round2SameRect">
              <a:avLst>
                <a:gd name="adj1" fmla="val 16667"/>
                <a:gd name="adj2" fmla="val 0"/>
              </a:avLst>
            </a:prstGeom>
            <a:solidFill>
              <a:srgbClr val="FFFFFF"/>
            </a:solidFill>
            <a:ln w="9525" cap="flat" cmpd="sng">
              <a:solidFill>
                <a:schemeClr val="dk1"/>
              </a:solidFill>
              <a:prstDash val="solid"/>
              <a:round/>
              <a:headEnd type="none" w="med" len="med"/>
              <a:tailEnd type="none" w="med" len="med"/>
            </a:ln>
          </p:spPr>
          <p:txBody>
            <a:bodyPr lIns="91425" tIns="91425" rIns="91425" bIns="91425" anchor="t" anchorCtr="0">
              <a:noAutofit/>
            </a:bodyPr>
            <a:lstStyle/>
            <a:p>
              <a:pPr algn="ctr"/>
              <a:endParaRPr b="1">
                <a:solidFill>
                  <a:prstClr val="black"/>
                </a:solidFill>
                <a:latin typeface="Calibri"/>
                <a:ea typeface=""/>
                <a:cs typeface=""/>
              </a:endParaRPr>
            </a:p>
          </p:txBody>
        </p:sp>
        <p:sp>
          <p:nvSpPr>
            <p:cNvPr id="150" name="Shape 150"/>
            <p:cNvSpPr txBox="1"/>
            <p:nvPr/>
          </p:nvSpPr>
          <p:spPr>
            <a:xfrm>
              <a:off x="-17112" y="2880525"/>
              <a:ext cx="1800600" cy="1172100"/>
            </a:xfrm>
            <a:prstGeom prst="rect">
              <a:avLst/>
            </a:prstGeom>
            <a:noFill/>
            <a:ln>
              <a:noFill/>
            </a:ln>
          </p:spPr>
          <p:txBody>
            <a:bodyPr lIns="91425" tIns="91425" rIns="91425" bIns="91425" anchor="t" anchorCtr="0">
              <a:noAutofit/>
            </a:bodyPr>
            <a:lstStyle/>
            <a:p>
              <a:r>
                <a:rPr lang="fr-FR" sz="3000" b="1">
                  <a:solidFill>
                    <a:srgbClr val="1F497D"/>
                  </a:solidFill>
                  <a:latin typeface="Calibri"/>
                  <a:ea typeface="Calibri"/>
                  <a:cs typeface="Calibri"/>
                  <a:sym typeface="Calibri"/>
                </a:rPr>
                <a:t>National</a:t>
              </a:r>
              <a:endParaRPr lang="fr-FR" sz="3000" b="1" dirty="0">
                <a:solidFill>
                  <a:srgbClr val="1F497D"/>
                </a:solidFill>
                <a:latin typeface="Calibri"/>
                <a:ea typeface="Calibri"/>
                <a:cs typeface="Calibri"/>
                <a:sym typeface="Calibri"/>
              </a:endParaRPr>
            </a:p>
            <a:p>
              <a:r>
                <a:rPr lang="fr" sz="3000" b="1" dirty="0">
                  <a:solidFill>
                    <a:srgbClr val="1F497D"/>
                  </a:solidFill>
                  <a:latin typeface="Calibri"/>
                  <a:ea typeface="Calibri"/>
                  <a:cs typeface="Calibri"/>
                  <a:sym typeface="Calibri"/>
                </a:rPr>
                <a:t>Networks</a:t>
              </a:r>
            </a:p>
          </p:txBody>
        </p:sp>
      </p:grpSp>
      <p:cxnSp>
        <p:nvCxnSpPr>
          <p:cNvPr id="151" name="Shape 151"/>
          <p:cNvCxnSpPr>
            <a:stCxn id="124" idx="4"/>
            <a:endCxn id="152" idx="7"/>
          </p:cNvCxnSpPr>
          <p:nvPr/>
        </p:nvCxnSpPr>
        <p:spPr>
          <a:xfrm flipH="1">
            <a:off x="6535597" y="1956790"/>
            <a:ext cx="477620" cy="297823"/>
          </a:xfrm>
          <a:prstGeom prst="straightConnector1">
            <a:avLst/>
          </a:prstGeom>
          <a:noFill/>
          <a:ln w="38100" cap="flat" cmpd="sng">
            <a:solidFill>
              <a:schemeClr val="accent2"/>
            </a:solidFill>
            <a:prstDash val="solid"/>
            <a:round/>
            <a:headEnd type="none" w="lg" len="lg"/>
            <a:tailEnd type="none" w="lg" len="lg"/>
          </a:ln>
        </p:spPr>
      </p:cxnSp>
      <p:cxnSp>
        <p:nvCxnSpPr>
          <p:cNvPr id="153" name="Shape 153"/>
          <p:cNvCxnSpPr>
            <a:stCxn id="133" idx="4"/>
            <a:endCxn id="152" idx="1"/>
          </p:cNvCxnSpPr>
          <p:nvPr/>
        </p:nvCxnSpPr>
        <p:spPr>
          <a:xfrm>
            <a:off x="5121571" y="1925505"/>
            <a:ext cx="692776" cy="329107"/>
          </a:xfrm>
          <a:prstGeom prst="straightConnector1">
            <a:avLst/>
          </a:prstGeom>
          <a:noFill/>
          <a:ln w="38100" cap="flat" cmpd="sng">
            <a:solidFill>
              <a:schemeClr val="accent1"/>
            </a:solidFill>
            <a:prstDash val="solid"/>
            <a:round/>
            <a:headEnd type="none" w="lg" len="lg"/>
            <a:tailEnd type="none" w="lg" len="lg"/>
          </a:ln>
        </p:spPr>
      </p:cxnSp>
      <p:sp>
        <p:nvSpPr>
          <p:cNvPr id="136" name="Shape 136"/>
          <p:cNvSpPr/>
          <p:nvPr/>
        </p:nvSpPr>
        <p:spPr>
          <a:xfrm rot="1702656">
            <a:off x="3810629" y="2675444"/>
            <a:ext cx="438243" cy="402664"/>
          </a:xfrm>
          <a:prstGeom prst="ellipse">
            <a:avLst/>
          </a:prstGeom>
          <a:solidFill>
            <a:srgbClr val="347C2C"/>
          </a:solidFill>
          <a:ln>
            <a:noFill/>
          </a:ln>
        </p:spPr>
        <p:txBody>
          <a:bodyPr lIns="91425" tIns="91425" rIns="91425" bIns="91425" anchor="ctr" anchorCtr="0">
            <a:noAutofit/>
          </a:bodyPr>
          <a:lstStyle/>
          <a:p>
            <a:endParaRPr>
              <a:solidFill>
                <a:prstClr val="black"/>
              </a:solidFill>
              <a:latin typeface="Calibri"/>
              <a:ea typeface=""/>
              <a:cs typeface=""/>
            </a:endParaRPr>
          </a:p>
        </p:txBody>
      </p:sp>
      <p:sp>
        <p:nvSpPr>
          <p:cNvPr id="117" name="Shape 117"/>
          <p:cNvSpPr/>
          <p:nvPr/>
        </p:nvSpPr>
        <p:spPr>
          <a:xfrm rot="873229" flipH="1">
            <a:off x="6990595" y="3136041"/>
            <a:ext cx="438287" cy="402705"/>
          </a:xfrm>
          <a:prstGeom prst="ellipse">
            <a:avLst/>
          </a:prstGeom>
          <a:solidFill>
            <a:schemeClr val="accent6"/>
          </a:solidFill>
          <a:ln>
            <a:noFill/>
          </a:ln>
        </p:spPr>
        <p:txBody>
          <a:bodyPr lIns="91425" tIns="91425" rIns="91425" bIns="91425" anchor="ctr" anchorCtr="0">
            <a:noAutofit/>
          </a:bodyPr>
          <a:lstStyle/>
          <a:p>
            <a:endParaRPr>
              <a:solidFill>
                <a:prstClr val="black"/>
              </a:solidFill>
              <a:latin typeface="Calibri"/>
              <a:ea typeface=""/>
              <a:cs typeface=""/>
            </a:endParaRPr>
          </a:p>
        </p:txBody>
      </p:sp>
      <p:grpSp>
        <p:nvGrpSpPr>
          <p:cNvPr id="160" name="Shape 160"/>
          <p:cNvGrpSpPr/>
          <p:nvPr/>
        </p:nvGrpSpPr>
        <p:grpSpPr>
          <a:xfrm>
            <a:off x="1559497" y="3367575"/>
            <a:ext cx="1800612" cy="1192800"/>
            <a:chOff x="-10162" y="2872975"/>
            <a:chExt cx="1800612" cy="1192800"/>
          </a:xfrm>
        </p:grpSpPr>
        <p:sp>
          <p:nvSpPr>
            <p:cNvPr id="161" name="Shape 161"/>
            <p:cNvSpPr/>
            <p:nvPr/>
          </p:nvSpPr>
          <p:spPr>
            <a:xfrm rot="5400000">
              <a:off x="241687" y="2621125"/>
              <a:ext cx="1192800" cy="1696500"/>
            </a:xfrm>
            <a:prstGeom prst="round2SameRect">
              <a:avLst>
                <a:gd name="adj1" fmla="val 16667"/>
                <a:gd name="adj2" fmla="val 0"/>
              </a:avLst>
            </a:prstGeom>
            <a:solidFill>
              <a:srgbClr val="FFFFFF"/>
            </a:solidFill>
            <a:ln w="9525" cap="flat" cmpd="sng">
              <a:solidFill>
                <a:schemeClr val="dk1"/>
              </a:solidFill>
              <a:prstDash val="solid"/>
              <a:round/>
              <a:headEnd type="none" w="med" len="med"/>
              <a:tailEnd type="none" w="med" len="med"/>
            </a:ln>
          </p:spPr>
          <p:txBody>
            <a:bodyPr lIns="91425" tIns="91425" rIns="91425" bIns="91425" anchor="t" anchorCtr="0">
              <a:noAutofit/>
            </a:bodyPr>
            <a:lstStyle/>
            <a:p>
              <a:pPr algn="ctr"/>
              <a:endParaRPr b="1">
                <a:solidFill>
                  <a:prstClr val="black"/>
                </a:solidFill>
                <a:latin typeface="Calibri"/>
                <a:ea typeface=""/>
                <a:cs typeface=""/>
              </a:endParaRPr>
            </a:p>
          </p:txBody>
        </p:sp>
        <p:sp>
          <p:nvSpPr>
            <p:cNvPr id="162" name="Shape 162"/>
            <p:cNvSpPr txBox="1"/>
            <p:nvPr/>
          </p:nvSpPr>
          <p:spPr>
            <a:xfrm>
              <a:off x="-10150" y="2880525"/>
              <a:ext cx="1800600" cy="1172100"/>
            </a:xfrm>
            <a:prstGeom prst="rect">
              <a:avLst/>
            </a:prstGeom>
            <a:noFill/>
            <a:ln>
              <a:noFill/>
            </a:ln>
          </p:spPr>
          <p:txBody>
            <a:bodyPr lIns="91425" tIns="91425" rIns="91425" bIns="91425" anchor="t" anchorCtr="0">
              <a:noAutofit/>
            </a:bodyPr>
            <a:lstStyle/>
            <a:p>
              <a:r>
                <a:rPr lang="fr" sz="3000" b="1">
                  <a:solidFill>
                    <a:srgbClr val="347C2C"/>
                  </a:solidFill>
                  <a:latin typeface="Calibri"/>
                  <a:ea typeface="Calibri"/>
                  <a:cs typeface="Calibri"/>
                  <a:sym typeface="Calibri"/>
                </a:rPr>
                <a:t>Global Networks</a:t>
              </a:r>
            </a:p>
          </p:txBody>
        </p:sp>
      </p:grpSp>
      <p:sp>
        <p:nvSpPr>
          <p:cNvPr id="114" name="Shape 114"/>
          <p:cNvSpPr/>
          <p:nvPr/>
        </p:nvSpPr>
        <p:spPr>
          <a:xfrm rot="553353">
            <a:off x="4272099" y="3367124"/>
            <a:ext cx="438360" cy="402773"/>
          </a:xfrm>
          <a:prstGeom prst="ellipse">
            <a:avLst/>
          </a:prstGeom>
          <a:solidFill>
            <a:srgbClr val="347C2C"/>
          </a:solidFill>
          <a:ln>
            <a:noFill/>
          </a:ln>
        </p:spPr>
        <p:txBody>
          <a:bodyPr lIns="91425" tIns="91425" rIns="91425" bIns="91425" anchor="ctr" anchorCtr="0">
            <a:noAutofit/>
          </a:bodyPr>
          <a:lstStyle/>
          <a:p>
            <a:endParaRPr>
              <a:solidFill>
                <a:prstClr val="black"/>
              </a:solidFill>
              <a:latin typeface="Calibri"/>
              <a:ea typeface=""/>
              <a:cs typeface=""/>
            </a:endParaRPr>
          </a:p>
        </p:txBody>
      </p:sp>
      <p:cxnSp>
        <p:nvCxnSpPr>
          <p:cNvPr id="163" name="Shape 163"/>
          <p:cNvCxnSpPr>
            <a:stCxn id="136" idx="5"/>
            <a:endCxn id="114" idx="1"/>
          </p:cNvCxnSpPr>
          <p:nvPr/>
        </p:nvCxnSpPr>
        <p:spPr>
          <a:xfrm>
            <a:off x="4098412" y="3075674"/>
            <a:ext cx="262709" cy="327439"/>
          </a:xfrm>
          <a:prstGeom prst="straightConnector1">
            <a:avLst/>
          </a:prstGeom>
          <a:noFill/>
          <a:ln w="38100" cap="flat" cmpd="sng">
            <a:solidFill>
              <a:srgbClr val="347C2C"/>
            </a:solidFill>
            <a:prstDash val="solid"/>
            <a:round/>
            <a:headEnd type="none" w="lg" len="lg"/>
            <a:tailEnd type="none" w="lg" len="lg"/>
          </a:ln>
        </p:spPr>
      </p:cxnSp>
      <p:sp>
        <p:nvSpPr>
          <p:cNvPr id="6" name="Titre 5"/>
          <p:cNvSpPr>
            <a:spLocks noGrp="1"/>
          </p:cNvSpPr>
          <p:nvPr>
            <p:ph type="title"/>
          </p:nvPr>
        </p:nvSpPr>
        <p:spPr>
          <a:xfrm>
            <a:off x="2999656" y="0"/>
            <a:ext cx="7211144" cy="726416"/>
          </a:xfrm>
        </p:spPr>
        <p:txBody>
          <a:bodyPr/>
          <a:lstStyle/>
          <a:p>
            <a:r>
              <a:rPr lang="fr-FR" dirty="0" err="1"/>
              <a:t>Interoperability</a:t>
            </a:r>
            <a:r>
              <a:rPr lang="fr-FR" dirty="0"/>
              <a:t> in International network</a:t>
            </a:r>
          </a:p>
        </p:txBody>
      </p:sp>
      <p:sp>
        <p:nvSpPr>
          <p:cNvPr id="4" name="Espace réservé du numéro de diapositive 3">
            <a:extLst>
              <a:ext uri="{FF2B5EF4-FFF2-40B4-BE49-F238E27FC236}">
                <a16:creationId xmlns:a16="http://schemas.microsoft.com/office/drawing/2014/main" id="{BCF92A56-D7FE-9E45-BA8C-3385E84F8A80}"/>
              </a:ext>
            </a:extLst>
          </p:cNvPr>
          <p:cNvSpPr>
            <a:spLocks noGrp="1"/>
          </p:cNvSpPr>
          <p:nvPr>
            <p:ph type="sldNum" sz="quarter" idx="11"/>
          </p:nvPr>
        </p:nvSpPr>
        <p:spPr>
          <a:xfrm>
            <a:off x="9347200" y="6381334"/>
            <a:ext cx="2844800" cy="216023"/>
          </a:xfrm>
          <a:prstGeom prst="rect">
            <a:avLst/>
          </a:prstGeom>
        </p:spPr>
        <p:txBody>
          <a:bodyPr/>
          <a:lstStyle>
            <a:defPPr>
              <a:defRPr lang="en-US"/>
            </a:defPPr>
            <a:lvl1pPr marL="0" algn="r" defTabSz="457200" rtl="0" eaLnBrk="1" latinLnBrk="0" hangingPunct="1">
              <a:defRPr sz="14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2FB34B-B982-584C-87D1-A762E7D52625}" type="slidenum">
              <a:rPr lang="fr-FR" smtClean="0">
                <a:solidFill>
                  <a:prstClr val="white"/>
                </a:solidFill>
              </a:rPr>
              <a:pPr/>
              <a:t>4</a:t>
            </a:fld>
            <a:endParaRPr lang="fr-FR" dirty="0"/>
          </a:p>
        </p:txBody>
      </p:sp>
      <p:sp>
        <p:nvSpPr>
          <p:cNvPr id="7" name="Espace réservé de la date 6"/>
          <p:cNvSpPr>
            <a:spLocks noGrp="1"/>
          </p:cNvSpPr>
          <p:nvPr>
            <p:ph type="dt" sz="half" idx="10"/>
          </p:nvPr>
        </p:nvSpPr>
        <p:spPr>
          <a:xfrm>
            <a:off x="9347200" y="8796867"/>
            <a:ext cx="2844800" cy="383117"/>
          </a:xfrm>
          <a:prstGeom prst="rect">
            <a:avLst/>
          </a:prstGeom>
        </p:spPr>
        <p:txBody>
          <a:bodyPr/>
          <a:lstStyle>
            <a:defPPr>
              <a:defRPr lang="fr-FR"/>
            </a:defPPr>
            <a:lvl1pPr marL="0" algn="r" defTabSz="1219170" rtl="0" eaLnBrk="1" latinLnBrk="0" hangingPunct="1">
              <a:defRPr sz="1867" kern="1200">
                <a:solidFill>
                  <a:schemeClr val="bg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a:t>18 September 2018</a:t>
            </a:r>
            <a:endParaRPr lang="fr-FR" dirty="0"/>
          </a:p>
        </p:txBody>
      </p:sp>
      <p:sp>
        <p:nvSpPr>
          <p:cNvPr id="152" name="Shape 152"/>
          <p:cNvSpPr/>
          <p:nvPr/>
        </p:nvSpPr>
        <p:spPr>
          <a:xfrm>
            <a:off x="5664973" y="2105237"/>
            <a:ext cx="1020001" cy="1020001"/>
          </a:xfrm>
          <a:prstGeom prst="ellipse">
            <a:avLst/>
          </a:prstGeom>
          <a:solidFill>
            <a:srgbClr val="EFEFEF"/>
          </a:solidFill>
          <a:ln w="28575" cap="flat" cmpd="sng">
            <a:solidFill>
              <a:srgbClr val="CCCCCC"/>
            </a:solidFill>
            <a:prstDash val="solid"/>
            <a:round/>
            <a:headEnd type="none" w="med" len="med"/>
            <a:tailEnd type="none" w="med" len="med"/>
          </a:ln>
        </p:spPr>
        <p:txBody>
          <a:bodyPr lIns="91425" tIns="91425" rIns="91425" bIns="91425" anchor="ctr" anchorCtr="0">
            <a:noAutofit/>
          </a:bodyPr>
          <a:lstStyle/>
          <a:p>
            <a:endParaRPr>
              <a:solidFill>
                <a:prstClr val="black"/>
              </a:solidFill>
              <a:latin typeface="Calibri"/>
              <a:ea typeface=""/>
              <a:cs typeface=""/>
            </a:endParaRPr>
          </a:p>
        </p:txBody>
      </p:sp>
      <p:pic>
        <p:nvPicPr>
          <p:cNvPr id="57" name="Picture 4" descr="C:\Users\cnodet\Documents\IT\AMAIZING v  03082012\WP9 dissemination\outils comm\logos haute def\logo amaizing.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44878" y="2511555"/>
            <a:ext cx="546887" cy="3304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Imag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91415" y="2927141"/>
            <a:ext cx="677517" cy="370175"/>
          </a:xfrm>
          <a:prstGeom prst="rect">
            <a:avLst/>
          </a:prstGeom>
        </p:spPr>
      </p:pic>
      <p:sp>
        <p:nvSpPr>
          <p:cNvPr id="60" name="Shape 115"/>
          <p:cNvSpPr/>
          <p:nvPr/>
        </p:nvSpPr>
        <p:spPr>
          <a:xfrm>
            <a:off x="3413829" y="3787093"/>
            <a:ext cx="5962435" cy="2535743"/>
          </a:xfrm>
          <a:prstGeom prst="round2SameRect">
            <a:avLst>
              <a:gd name="adj1" fmla="val 18051"/>
              <a:gd name="adj2" fmla="val 0"/>
            </a:avLst>
          </a:prstGeom>
          <a:solidFill>
            <a:srgbClr val="FFFFFF"/>
          </a:solidFill>
          <a:ln w="9525" cap="flat" cmpd="sng">
            <a:solidFill>
              <a:schemeClr val="dk1"/>
            </a:solidFill>
            <a:prstDash val="solid"/>
            <a:round/>
            <a:headEnd type="none" w="med" len="med"/>
            <a:tailEnd type="none" w="med" len="med"/>
          </a:ln>
        </p:spPr>
        <p:txBody>
          <a:bodyPr lIns="91425" tIns="0" rIns="91425" bIns="91425" anchor="t" anchorCtr="0">
            <a:noAutofit/>
          </a:bodyPr>
          <a:lstStyle/>
          <a:p>
            <a:pPr algn="ctr"/>
            <a:r>
              <a:rPr lang="fr" sz="2000" b="1" dirty="0"/>
              <a:t>International </a:t>
            </a:r>
            <a:r>
              <a:rPr lang="fr-FR" sz="2000" b="1" dirty="0"/>
              <a:t>data </a:t>
            </a:r>
            <a:r>
              <a:rPr lang="fr" sz="2000" b="1" dirty="0"/>
              <a:t>standards</a:t>
            </a:r>
          </a:p>
        </p:txBody>
      </p:sp>
      <p:pic>
        <p:nvPicPr>
          <p:cNvPr id="61" name="Shape 14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452947" y="4385609"/>
            <a:ext cx="1547699" cy="453803"/>
          </a:xfrm>
          <a:prstGeom prst="rect">
            <a:avLst/>
          </a:prstGeom>
          <a:noFill/>
          <a:ln>
            <a:noFill/>
          </a:ln>
        </p:spPr>
      </p:pic>
      <p:pic>
        <p:nvPicPr>
          <p:cNvPr id="62" name="Shape 164" descr="http://www.cropontology.org/images/Crop_Ontology_logo.png"/>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300114" y="5141137"/>
            <a:ext cx="1619700" cy="572400"/>
          </a:xfrm>
          <a:prstGeom prst="rect">
            <a:avLst/>
          </a:prstGeom>
          <a:noFill/>
          <a:ln>
            <a:noFill/>
          </a:ln>
        </p:spPr>
      </p:pic>
      <p:pic>
        <p:nvPicPr>
          <p:cNvPr id="64" name="Image 6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89627" y="4585666"/>
            <a:ext cx="1506060" cy="386007"/>
          </a:xfrm>
          <a:prstGeom prst="rect">
            <a:avLst/>
          </a:prstGeom>
        </p:spPr>
      </p:pic>
      <p:sp>
        <p:nvSpPr>
          <p:cNvPr id="65" name="ZoneTexte 64"/>
          <p:cNvSpPr txBox="1"/>
          <p:nvPr/>
        </p:nvSpPr>
        <p:spPr>
          <a:xfrm>
            <a:off x="3498867" y="4932144"/>
            <a:ext cx="1146339" cy="307777"/>
          </a:xfrm>
          <a:prstGeom prst="rect">
            <a:avLst/>
          </a:prstGeom>
          <a:noFill/>
        </p:spPr>
        <p:txBody>
          <a:bodyPr wrap="none" rtlCol="0">
            <a:spAutoFit/>
          </a:bodyPr>
          <a:lstStyle/>
          <a:p>
            <a:r>
              <a:rPr lang="fr-FR" sz="1400" dirty="0"/>
              <a:t>Web services</a:t>
            </a:r>
          </a:p>
        </p:txBody>
      </p:sp>
      <p:sp>
        <p:nvSpPr>
          <p:cNvPr id="66" name="ZoneTexte 65"/>
          <p:cNvSpPr txBox="1"/>
          <p:nvPr/>
        </p:nvSpPr>
        <p:spPr>
          <a:xfrm>
            <a:off x="5208823" y="5692583"/>
            <a:ext cx="1948290" cy="523220"/>
          </a:xfrm>
          <a:prstGeom prst="rect">
            <a:avLst/>
          </a:prstGeom>
          <a:noFill/>
        </p:spPr>
        <p:txBody>
          <a:bodyPr wrap="none" rtlCol="0">
            <a:spAutoFit/>
          </a:bodyPr>
          <a:lstStyle/>
          <a:p>
            <a:r>
              <a:rPr lang="en-US" sz="1400" dirty="0"/>
              <a:t>Controlled vocabularies </a:t>
            </a:r>
          </a:p>
          <a:p>
            <a:r>
              <a:rPr lang="en-US" sz="1400" dirty="0"/>
              <a:t>Trait dictionaries</a:t>
            </a:r>
          </a:p>
        </p:txBody>
      </p:sp>
      <p:sp>
        <p:nvSpPr>
          <p:cNvPr id="67" name="ZoneTexte 66"/>
          <p:cNvSpPr txBox="1"/>
          <p:nvPr/>
        </p:nvSpPr>
        <p:spPr>
          <a:xfrm>
            <a:off x="7358608" y="4836289"/>
            <a:ext cx="1689822" cy="307777"/>
          </a:xfrm>
          <a:prstGeom prst="rect">
            <a:avLst/>
          </a:prstGeom>
          <a:noFill/>
        </p:spPr>
        <p:txBody>
          <a:bodyPr wrap="none" rtlCol="0">
            <a:spAutoFit/>
          </a:bodyPr>
          <a:lstStyle/>
          <a:p>
            <a:r>
              <a:rPr lang="fr-FR" sz="1400" dirty="0"/>
              <a:t>Minimal information</a:t>
            </a:r>
          </a:p>
        </p:txBody>
      </p:sp>
      <p:pic>
        <p:nvPicPr>
          <p:cNvPr id="68" name="Picture 20" descr="FAO-logo">
            <a:hlinkClick r:id="rId10"/>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b="-11010"/>
          <a:stretch/>
        </p:blipFill>
        <p:spPr bwMode="auto">
          <a:xfrm>
            <a:off x="8151292" y="5447523"/>
            <a:ext cx="419539" cy="433181"/>
          </a:xfrm>
          <a:prstGeom prst="rect">
            <a:avLst/>
          </a:prstGeom>
          <a:noFill/>
          <a:extLst>
            <a:ext uri="{909E8E84-426E-40DD-AFC4-6F175D3DCCD1}">
              <a14:hiddenFill xmlns:a14="http://schemas.microsoft.com/office/drawing/2010/main">
                <a:solidFill>
                  <a:srgbClr val="FFFFFF"/>
                </a:solidFill>
              </a14:hiddenFill>
            </a:ext>
          </a:extLst>
        </p:spPr>
      </p:pic>
      <p:sp>
        <p:nvSpPr>
          <p:cNvPr id="69" name="ZoneTexte 68"/>
          <p:cNvSpPr txBox="1"/>
          <p:nvPr/>
        </p:nvSpPr>
        <p:spPr>
          <a:xfrm>
            <a:off x="8128468" y="5848817"/>
            <a:ext cx="638316" cy="307777"/>
          </a:xfrm>
          <a:prstGeom prst="rect">
            <a:avLst/>
          </a:prstGeom>
          <a:noFill/>
        </p:spPr>
        <p:txBody>
          <a:bodyPr wrap="none" rtlCol="0">
            <a:spAutoFit/>
          </a:bodyPr>
          <a:lstStyle/>
          <a:p>
            <a:r>
              <a:rPr lang="fr-FR" sz="1400" dirty="0"/>
              <a:t>MCPD</a:t>
            </a:r>
          </a:p>
        </p:txBody>
      </p:sp>
      <p:pic>
        <p:nvPicPr>
          <p:cNvPr id="70" name="Picture 17" descr="bioversity-logo">
            <a:hlinkClick r:id="rId12"/>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681204" y="5440494"/>
            <a:ext cx="434589" cy="382439"/>
          </a:xfrm>
          <a:prstGeom prst="rect">
            <a:avLst/>
          </a:prstGeom>
          <a:noFill/>
          <a:extLst>
            <a:ext uri="{909E8E84-426E-40DD-AFC4-6F175D3DCCD1}">
              <a14:hiddenFill xmlns:a14="http://schemas.microsoft.com/office/drawing/2010/main">
                <a:solidFill>
                  <a:srgbClr val="FFFFFF"/>
                </a:solidFill>
              </a14:hiddenFill>
            </a:ext>
          </a:extLst>
        </p:spPr>
      </p:pic>
      <p:pic>
        <p:nvPicPr>
          <p:cNvPr id="168" name="Imag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94496" y="4405952"/>
            <a:ext cx="1030933" cy="581673"/>
          </a:xfrm>
          <a:prstGeom prst="rect">
            <a:avLst/>
          </a:prstGeom>
        </p:spPr>
      </p:pic>
      <p:pic>
        <p:nvPicPr>
          <p:cNvPr id="5124" name="Picture 4" descr="mage associée"/>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492089" y="5178154"/>
            <a:ext cx="682592" cy="8071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cueil"/>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464813" y="1998300"/>
            <a:ext cx="1043608" cy="434837"/>
          </a:xfrm>
          <a:prstGeom prst="rect">
            <a:avLst/>
          </a:prstGeom>
          <a:noFill/>
          <a:extLst>
            <a:ext uri="{909E8E84-426E-40DD-AFC4-6F175D3DCCD1}">
              <a14:hiddenFill xmlns:a14="http://schemas.microsoft.com/office/drawing/2010/main">
                <a:solidFill>
                  <a:srgbClr val="FFFFFF"/>
                </a:solidFill>
              </a14:hiddenFill>
            </a:ext>
          </a:extLst>
        </p:spPr>
      </p:pic>
      <p:pic>
        <p:nvPicPr>
          <p:cNvPr id="63" name="Shape 156" descr="http://www.elixir-europe.org/global/images/ELIXIR_logo.png">
            <a:extLst>
              <a:ext uri="{FF2B5EF4-FFF2-40B4-BE49-F238E27FC236}">
                <a16:creationId xmlns:a16="http://schemas.microsoft.com/office/drawing/2014/main" id="{B67ACDC2-763E-974C-B440-03DD66E7DC59}"/>
              </a:ext>
            </a:extLst>
          </p:cNvPr>
          <p:cNvPicPr preferRelativeResize="0"/>
          <p:nvPr/>
        </p:nvPicPr>
        <p:blipFill rotWithShape="1">
          <a:blip r:embed="rId17">
            <a:alphaModFix/>
          </a:blip>
          <a:srcRect/>
          <a:stretch/>
        </p:blipFill>
        <p:spPr>
          <a:xfrm>
            <a:off x="9146721" y="2151346"/>
            <a:ext cx="781249" cy="574707"/>
          </a:xfrm>
          <a:prstGeom prst="rect">
            <a:avLst/>
          </a:prstGeom>
          <a:solidFill>
            <a:schemeClr val="bg1"/>
          </a:solidFill>
          <a:ln>
            <a:noFill/>
          </a:ln>
        </p:spPr>
      </p:pic>
      <p:pic>
        <p:nvPicPr>
          <p:cNvPr id="9" name="Image 8">
            <a:extLst>
              <a:ext uri="{FF2B5EF4-FFF2-40B4-BE49-F238E27FC236}">
                <a16:creationId xmlns:a16="http://schemas.microsoft.com/office/drawing/2014/main" id="{9754F793-8EE7-6641-9329-79CD86AC335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543460" y="2490849"/>
            <a:ext cx="1185077" cy="418593"/>
          </a:xfrm>
          <a:prstGeom prst="rect">
            <a:avLst/>
          </a:prstGeom>
        </p:spPr>
      </p:pic>
      <p:pic>
        <p:nvPicPr>
          <p:cNvPr id="2" name="Image 1">
            <a:extLst>
              <a:ext uri="{FF2B5EF4-FFF2-40B4-BE49-F238E27FC236}">
                <a16:creationId xmlns:a16="http://schemas.microsoft.com/office/drawing/2014/main" id="{188AB829-8AA8-6549-B21D-43DCFE2BE5FB}"/>
              </a:ext>
            </a:extLst>
          </p:cNvPr>
          <p:cNvPicPr>
            <a:picLocks noChangeAspect="1"/>
          </p:cNvPicPr>
          <p:nvPr/>
        </p:nvPicPr>
        <p:blipFill>
          <a:blip r:embed="rId19"/>
          <a:stretch>
            <a:fillRect/>
          </a:stretch>
        </p:blipFill>
        <p:spPr>
          <a:xfrm>
            <a:off x="2322177" y="2025246"/>
            <a:ext cx="1181138" cy="367465"/>
          </a:xfrm>
          <a:prstGeom prst="rect">
            <a:avLst/>
          </a:prstGeom>
        </p:spPr>
      </p:pic>
      <p:pic>
        <p:nvPicPr>
          <p:cNvPr id="1026" name="Picture 2">
            <a:extLst>
              <a:ext uri="{FF2B5EF4-FFF2-40B4-BE49-F238E27FC236}">
                <a16:creationId xmlns:a16="http://schemas.microsoft.com/office/drawing/2014/main" id="{6966E576-5521-21D5-E4DD-86835CE58BE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5555" y="2942972"/>
            <a:ext cx="974873" cy="25742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6C61FB4-E477-9AF4-9E85-D93386E0177D}"/>
              </a:ext>
            </a:extLst>
          </p:cNvPr>
          <p:cNvPicPr>
            <a:picLocks noChangeAspect="1"/>
          </p:cNvPicPr>
          <p:nvPr/>
        </p:nvPicPr>
        <p:blipFill>
          <a:blip r:embed="rId21"/>
          <a:stretch>
            <a:fillRect/>
          </a:stretch>
        </p:blipFill>
        <p:spPr>
          <a:xfrm>
            <a:off x="10210800" y="2234440"/>
            <a:ext cx="1948291" cy="316541"/>
          </a:xfrm>
          <a:prstGeom prst="rect">
            <a:avLst/>
          </a:prstGeom>
        </p:spPr>
      </p:pic>
      <p:pic>
        <p:nvPicPr>
          <p:cNvPr id="8" name="Picture 2">
            <a:extLst>
              <a:ext uri="{FF2B5EF4-FFF2-40B4-BE49-F238E27FC236}">
                <a16:creationId xmlns:a16="http://schemas.microsoft.com/office/drawing/2014/main" id="{B7DDEED4-D6F8-91FC-6B4B-B33F1603321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37345" y="2823218"/>
            <a:ext cx="1882479" cy="62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850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879681A-CB5E-4603-F291-2023116EFD1E}"/>
              </a:ext>
            </a:extLst>
          </p:cNvPr>
          <p:cNvSpPr>
            <a:spLocks noGrp="1"/>
          </p:cNvSpPr>
          <p:nvPr>
            <p:ph type="title"/>
          </p:nvPr>
        </p:nvSpPr>
        <p:spPr/>
        <p:txBody>
          <a:bodyPr>
            <a:normAutofit/>
          </a:bodyPr>
          <a:lstStyle/>
          <a:p>
            <a:r>
              <a:rPr lang="fr-FR" dirty="0"/>
              <a:t>MIAPPE V1.1 </a:t>
            </a:r>
            <a:r>
              <a:rPr lang="fr-FR" dirty="0" err="1"/>
              <a:t>Overview</a:t>
            </a:r>
            <a:r>
              <a:rPr lang="fr-FR" dirty="0"/>
              <a:t> – </a:t>
            </a:r>
            <a:r>
              <a:rPr lang="en-GB" sz="3200" dirty="0"/>
              <a:t>Other important sections</a:t>
            </a:r>
            <a:endParaRPr lang="fr-FR" sz="2200" dirty="0"/>
          </a:p>
        </p:txBody>
      </p:sp>
      <p:grpSp>
        <p:nvGrpSpPr>
          <p:cNvPr id="3" name="Groupe 2">
            <a:extLst>
              <a:ext uri="{FF2B5EF4-FFF2-40B4-BE49-F238E27FC236}">
                <a16:creationId xmlns:a16="http://schemas.microsoft.com/office/drawing/2014/main" id="{D06192D6-9456-414A-8D3B-66114E7EA523}"/>
              </a:ext>
            </a:extLst>
          </p:cNvPr>
          <p:cNvGrpSpPr/>
          <p:nvPr/>
        </p:nvGrpSpPr>
        <p:grpSpPr>
          <a:xfrm>
            <a:off x="2221944" y="1037889"/>
            <a:ext cx="7768379" cy="5748143"/>
            <a:chOff x="2221944" y="1037889"/>
            <a:chExt cx="7768379" cy="5748143"/>
          </a:xfrm>
        </p:grpSpPr>
        <p:grpSp>
          <p:nvGrpSpPr>
            <p:cNvPr id="2" name="Groupe 1">
              <a:extLst>
                <a:ext uri="{FF2B5EF4-FFF2-40B4-BE49-F238E27FC236}">
                  <a16:creationId xmlns:a16="http://schemas.microsoft.com/office/drawing/2014/main" id="{D46050F2-BC4A-49B4-8425-A40560B46903}"/>
                </a:ext>
              </a:extLst>
            </p:cNvPr>
            <p:cNvGrpSpPr/>
            <p:nvPr/>
          </p:nvGrpSpPr>
          <p:grpSpPr>
            <a:xfrm>
              <a:off x="2221944" y="1037889"/>
              <a:ext cx="7768379" cy="5748143"/>
              <a:chOff x="2221944" y="1037889"/>
              <a:chExt cx="7768379" cy="5748143"/>
            </a:xfrm>
          </p:grpSpPr>
          <p:grpSp>
            <p:nvGrpSpPr>
              <p:cNvPr id="14" name="Groupe 13">
                <a:extLst>
                  <a:ext uri="{FF2B5EF4-FFF2-40B4-BE49-F238E27FC236}">
                    <a16:creationId xmlns:a16="http://schemas.microsoft.com/office/drawing/2014/main" id="{B577CF4C-85A7-40A7-919A-BE228E1B18E7}"/>
                  </a:ext>
                </a:extLst>
              </p:cNvPr>
              <p:cNvGrpSpPr/>
              <p:nvPr/>
            </p:nvGrpSpPr>
            <p:grpSpPr>
              <a:xfrm>
                <a:off x="2221944" y="1037889"/>
                <a:ext cx="7768379" cy="5748143"/>
                <a:chOff x="1202442" y="1080931"/>
                <a:chExt cx="7768379" cy="5748143"/>
              </a:xfrm>
            </p:grpSpPr>
            <p:pic>
              <p:nvPicPr>
                <p:cNvPr id="15" name="Google Shape;187;p24">
                  <a:extLst>
                    <a:ext uri="{FF2B5EF4-FFF2-40B4-BE49-F238E27FC236}">
                      <a16:creationId xmlns:a16="http://schemas.microsoft.com/office/drawing/2014/main" id="{908B501D-6CB3-432E-A108-2A383D04AF02}"/>
                    </a:ext>
                  </a:extLst>
                </p:cNvPr>
                <p:cNvPicPr preferRelativeResize="0"/>
                <p:nvPr/>
              </p:nvPicPr>
              <p:blipFill rotWithShape="1">
                <a:blip r:embed="rId2">
                  <a:alphaModFix/>
                </a:blip>
                <a:srcRect/>
                <a:stretch/>
              </p:blipFill>
              <p:spPr>
                <a:xfrm>
                  <a:off x="1202442" y="1080931"/>
                  <a:ext cx="7768379" cy="5748143"/>
                </a:xfrm>
                <a:prstGeom prst="rect">
                  <a:avLst/>
                </a:prstGeom>
                <a:noFill/>
                <a:ln>
                  <a:noFill/>
                </a:ln>
              </p:spPr>
            </p:pic>
            <p:sp>
              <p:nvSpPr>
                <p:cNvPr id="16" name="Google Shape;188;p24">
                  <a:extLst>
                    <a:ext uri="{FF2B5EF4-FFF2-40B4-BE49-F238E27FC236}">
                      <a16:creationId xmlns:a16="http://schemas.microsoft.com/office/drawing/2014/main" id="{5B8345E1-8BB9-4DD3-8414-64BA47048E93}"/>
                    </a:ext>
                  </a:extLst>
                </p:cNvPr>
                <p:cNvSpPr txBox="1"/>
                <p:nvPr/>
              </p:nvSpPr>
              <p:spPr>
                <a:xfrm>
                  <a:off x="3801980" y="1280986"/>
                  <a:ext cx="1624163"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Investigation</a:t>
                  </a:r>
                  <a:endParaRPr sz="2000" b="0" i="0" u="none" strike="noStrike" cap="none" dirty="0">
                    <a:solidFill>
                      <a:schemeClr val="dk1"/>
                    </a:solidFill>
                    <a:latin typeface="Arial"/>
                    <a:ea typeface="Arial"/>
                    <a:cs typeface="Arial"/>
                    <a:sym typeface="Arial"/>
                  </a:endParaRPr>
                </a:p>
              </p:txBody>
            </p:sp>
            <p:sp>
              <p:nvSpPr>
                <p:cNvPr id="17" name="Google Shape;189;p24">
                  <a:extLst>
                    <a:ext uri="{FF2B5EF4-FFF2-40B4-BE49-F238E27FC236}">
                      <a16:creationId xmlns:a16="http://schemas.microsoft.com/office/drawing/2014/main" id="{944E0102-BAB6-427D-9410-29D64E7592C5}"/>
                    </a:ext>
                  </a:extLst>
                </p:cNvPr>
                <p:cNvSpPr txBox="1"/>
                <p:nvPr/>
              </p:nvSpPr>
              <p:spPr>
                <a:xfrm>
                  <a:off x="4193913" y="3251783"/>
                  <a:ext cx="840295"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Study</a:t>
                  </a:r>
                  <a:endParaRPr sz="2000" b="0" i="0" u="none" strike="noStrike" cap="none" dirty="0">
                    <a:solidFill>
                      <a:schemeClr val="dk1"/>
                    </a:solidFill>
                    <a:latin typeface="Arial"/>
                    <a:ea typeface="Arial"/>
                    <a:cs typeface="Arial"/>
                    <a:sym typeface="Arial"/>
                  </a:endParaRPr>
                </a:p>
              </p:txBody>
            </p:sp>
            <p:sp>
              <p:nvSpPr>
                <p:cNvPr id="18" name="Google Shape;190;p24">
                  <a:extLst>
                    <a:ext uri="{FF2B5EF4-FFF2-40B4-BE49-F238E27FC236}">
                      <a16:creationId xmlns:a16="http://schemas.microsoft.com/office/drawing/2014/main" id="{622DF2FD-A119-42C6-B276-A96FE3CD18B1}"/>
                    </a:ext>
                  </a:extLst>
                </p:cNvPr>
                <p:cNvSpPr txBox="1"/>
                <p:nvPr/>
              </p:nvSpPr>
              <p:spPr>
                <a:xfrm>
                  <a:off x="3801980" y="5136974"/>
                  <a:ext cx="2220450" cy="707886"/>
                </a:xfrm>
                <a:prstGeom prst="rect">
                  <a:avLst/>
                </a:prstGeom>
                <a:solidFill>
                  <a:srgbClr val="FF66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Assay</a:t>
                  </a:r>
                  <a:endParaRPr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(Observed variable)</a:t>
                  </a:r>
                  <a:endParaRPr b="0" i="0" u="none" strike="noStrike" cap="none" dirty="0">
                    <a:solidFill>
                      <a:schemeClr val="dk1"/>
                    </a:solidFill>
                    <a:latin typeface="Arial"/>
                    <a:ea typeface="Arial"/>
                    <a:cs typeface="Arial"/>
                    <a:sym typeface="Arial"/>
                  </a:endParaRPr>
                </a:p>
              </p:txBody>
            </p:sp>
          </p:grpSp>
          <p:sp>
            <p:nvSpPr>
              <p:cNvPr id="8" name="Google Shape;228;p28">
                <a:extLst>
                  <a:ext uri="{FF2B5EF4-FFF2-40B4-BE49-F238E27FC236}">
                    <a16:creationId xmlns:a16="http://schemas.microsoft.com/office/drawing/2014/main" id="{83690127-92DB-4CB2-BCD7-F26090D2CF4F}"/>
                  </a:ext>
                </a:extLst>
              </p:cNvPr>
              <p:cNvSpPr txBox="1"/>
              <p:nvPr/>
            </p:nvSpPr>
            <p:spPr>
              <a:xfrm>
                <a:off x="6506930" y="4240546"/>
                <a:ext cx="2093843"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chemeClr val="dk1"/>
                    </a:solidFill>
                    <a:latin typeface="Arial"/>
                    <a:ea typeface="Arial"/>
                    <a:cs typeface="Arial"/>
                    <a:sym typeface="Arial"/>
                  </a:rPr>
                  <a:t>Observation Unit</a:t>
                </a:r>
                <a:endParaRPr sz="1400" b="0" i="0" u="none" strike="noStrike" cap="none">
                  <a:solidFill>
                    <a:srgbClr val="000000"/>
                  </a:solidFill>
                  <a:latin typeface="Arial"/>
                  <a:ea typeface="Arial"/>
                  <a:cs typeface="Arial"/>
                  <a:sym typeface="Arial"/>
                </a:endParaRPr>
              </a:p>
            </p:txBody>
          </p:sp>
          <p:sp>
            <p:nvSpPr>
              <p:cNvPr id="9" name="Google Shape;229;p28">
                <a:extLst>
                  <a:ext uri="{FF2B5EF4-FFF2-40B4-BE49-F238E27FC236}">
                    <a16:creationId xmlns:a16="http://schemas.microsoft.com/office/drawing/2014/main" id="{845C1DD5-4344-4D8D-9F58-084661236EBF}"/>
                  </a:ext>
                </a:extLst>
              </p:cNvPr>
              <p:cNvSpPr txBox="1"/>
              <p:nvPr/>
            </p:nvSpPr>
            <p:spPr>
              <a:xfrm>
                <a:off x="7052519" y="5128797"/>
                <a:ext cx="1055097"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Sample</a:t>
                </a:r>
                <a:endParaRPr sz="2000" b="0" i="0" u="none" strike="noStrike" cap="none" dirty="0">
                  <a:solidFill>
                    <a:schemeClr val="dk1"/>
                  </a:solidFill>
                  <a:latin typeface="Arial"/>
                  <a:ea typeface="Arial"/>
                  <a:cs typeface="Arial"/>
                  <a:sym typeface="Arial"/>
                </a:endParaRPr>
              </a:p>
            </p:txBody>
          </p:sp>
          <p:sp>
            <p:nvSpPr>
              <p:cNvPr id="10" name="Google Shape;230;p28">
                <a:extLst>
                  <a:ext uri="{FF2B5EF4-FFF2-40B4-BE49-F238E27FC236}">
                    <a16:creationId xmlns:a16="http://schemas.microsoft.com/office/drawing/2014/main" id="{19C81006-AC5F-4739-A7EF-578000DEB8D2}"/>
                  </a:ext>
                </a:extLst>
              </p:cNvPr>
              <p:cNvSpPr txBox="1"/>
              <p:nvPr/>
            </p:nvSpPr>
            <p:spPr>
              <a:xfrm>
                <a:off x="6398177" y="3463679"/>
                <a:ext cx="2268570"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Biological material</a:t>
                </a:r>
                <a:endParaRPr sz="2000" b="0" i="0" u="none" strike="noStrike" cap="none" dirty="0">
                  <a:solidFill>
                    <a:schemeClr val="dk1"/>
                  </a:solidFill>
                  <a:latin typeface="Arial"/>
                  <a:ea typeface="Arial"/>
                  <a:cs typeface="Arial"/>
                  <a:sym typeface="Arial"/>
                </a:endParaRPr>
              </a:p>
            </p:txBody>
          </p:sp>
        </p:grpSp>
        <p:sp>
          <p:nvSpPr>
            <p:cNvPr id="12" name="Google Shape;769;p33">
              <a:extLst>
                <a:ext uri="{FF2B5EF4-FFF2-40B4-BE49-F238E27FC236}">
                  <a16:creationId xmlns:a16="http://schemas.microsoft.com/office/drawing/2014/main" id="{EFBA37CA-4990-4DC3-96D6-5C45BA86F869}"/>
                </a:ext>
              </a:extLst>
            </p:cNvPr>
            <p:cNvSpPr txBox="1"/>
            <p:nvPr/>
          </p:nvSpPr>
          <p:spPr>
            <a:xfrm>
              <a:off x="3493751" y="3674280"/>
              <a:ext cx="1342162" cy="400110"/>
            </a:xfrm>
            <a:prstGeom prst="rect">
              <a:avLst/>
            </a:prstGeom>
            <a:solidFill>
              <a:srgbClr val="9CC2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Treatment</a:t>
              </a:r>
              <a:endParaRPr sz="2000" b="0" i="0" u="none" strike="noStrike" cap="none" dirty="0">
                <a:solidFill>
                  <a:schemeClr val="dk1"/>
                </a:solidFill>
                <a:latin typeface="Arial"/>
                <a:ea typeface="Arial"/>
                <a:cs typeface="Arial"/>
                <a:sym typeface="Arial"/>
              </a:endParaRPr>
            </a:p>
          </p:txBody>
        </p:sp>
        <p:sp>
          <p:nvSpPr>
            <p:cNvPr id="13" name="Google Shape;770;p33">
              <a:extLst>
                <a:ext uri="{FF2B5EF4-FFF2-40B4-BE49-F238E27FC236}">
                  <a16:creationId xmlns:a16="http://schemas.microsoft.com/office/drawing/2014/main" id="{74AFF231-B2CA-4C9D-B6DD-2C88FFE4F9EC}"/>
                </a:ext>
              </a:extLst>
            </p:cNvPr>
            <p:cNvSpPr txBox="1"/>
            <p:nvPr/>
          </p:nvSpPr>
          <p:spPr>
            <a:xfrm>
              <a:off x="3647276" y="3208741"/>
              <a:ext cx="968535" cy="400110"/>
            </a:xfrm>
            <a:prstGeom prst="rect">
              <a:avLst/>
            </a:prstGeom>
            <a:solidFill>
              <a:srgbClr val="9CC2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Events</a:t>
              </a:r>
              <a:endParaRPr sz="2000" b="0" i="0" u="none" strike="noStrike" cap="none" dirty="0">
                <a:solidFill>
                  <a:schemeClr val="dk1"/>
                </a:solidFill>
                <a:latin typeface="Arial"/>
                <a:ea typeface="Arial"/>
                <a:cs typeface="Arial"/>
                <a:sym typeface="Arial"/>
              </a:endParaRPr>
            </a:p>
          </p:txBody>
        </p:sp>
        <p:sp>
          <p:nvSpPr>
            <p:cNvPr id="19" name="Google Shape;772;p33">
              <a:extLst>
                <a:ext uri="{FF2B5EF4-FFF2-40B4-BE49-F238E27FC236}">
                  <a16:creationId xmlns:a16="http://schemas.microsoft.com/office/drawing/2014/main" id="{4B6E39D8-3510-41B4-ABE6-C3FDB5887DAF}"/>
                </a:ext>
              </a:extLst>
            </p:cNvPr>
            <p:cNvSpPr txBox="1"/>
            <p:nvPr/>
          </p:nvSpPr>
          <p:spPr>
            <a:xfrm>
              <a:off x="3259197" y="2456112"/>
              <a:ext cx="1624163" cy="400110"/>
            </a:xfrm>
            <a:prstGeom prst="rect">
              <a:avLst/>
            </a:prstGeom>
            <a:solidFill>
              <a:srgbClr val="9CC2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Environment</a:t>
              </a:r>
              <a:endParaRPr sz="2000" b="0" i="0" u="none" strike="noStrike" cap="none" dirty="0">
                <a:solidFill>
                  <a:schemeClr val="dk1"/>
                </a:solidFill>
                <a:latin typeface="Arial"/>
                <a:ea typeface="Arial"/>
                <a:cs typeface="Arial"/>
                <a:sym typeface="Arial"/>
              </a:endParaRPr>
            </a:p>
          </p:txBody>
        </p:sp>
        <p:sp>
          <p:nvSpPr>
            <p:cNvPr id="20" name="Google Shape;774;p33">
              <a:extLst>
                <a:ext uri="{FF2B5EF4-FFF2-40B4-BE49-F238E27FC236}">
                  <a16:creationId xmlns:a16="http://schemas.microsoft.com/office/drawing/2014/main" id="{935E4635-53BE-41F7-942A-61E0AE7C4501}"/>
                </a:ext>
              </a:extLst>
            </p:cNvPr>
            <p:cNvSpPr txBox="1"/>
            <p:nvPr/>
          </p:nvSpPr>
          <p:spPr>
            <a:xfrm>
              <a:off x="4748014" y="6289579"/>
              <a:ext cx="1771096" cy="400110"/>
            </a:xfrm>
            <a:prstGeom prst="rect">
              <a:avLst/>
            </a:prstGeom>
            <a:solidFill>
              <a:srgbClr val="9CC2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Files: data,…</a:t>
              </a:r>
              <a:endParaRPr sz="2000" b="0" i="0" u="none" strike="noStrike" cap="none"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992165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4"/>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MIAPPE main sections – Experimental Factor</a:t>
            </a:r>
            <a:endParaRPr sz="2800" b="1" dirty="0">
              <a:solidFill>
                <a:srgbClr val="0070C0"/>
              </a:solidFill>
              <a:latin typeface="Arial"/>
              <a:ea typeface="Arial"/>
              <a:cs typeface="Arial"/>
              <a:sym typeface="Arial"/>
            </a:endParaRPr>
          </a:p>
        </p:txBody>
      </p:sp>
      <p:sp>
        <p:nvSpPr>
          <p:cNvPr id="782" name="Google Shape;782;p34"/>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783" name="Google Shape;783;p34"/>
          <p:cNvSpPr txBox="1"/>
          <p:nvPr/>
        </p:nvSpPr>
        <p:spPr>
          <a:xfrm>
            <a:off x="216429" y="1192153"/>
            <a:ext cx="9225880" cy="54951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A treatment </a:t>
            </a:r>
            <a:r>
              <a:rPr lang="en-GB" sz="2000" dirty="0">
                <a:solidFill>
                  <a:schemeClr val="dk1"/>
                </a:solidFill>
                <a:latin typeface="Arial"/>
                <a:ea typeface="Arial"/>
                <a:cs typeface="Arial"/>
                <a:sym typeface="Arial"/>
              </a:rPr>
              <a:t>is a biotic or abiotic experimental factor, the effects of which are being ascertained in the study. </a:t>
            </a:r>
            <a:r>
              <a:rPr lang="en-GB" sz="2000" dirty="0">
                <a:solidFill>
                  <a:srgbClr val="0070C0"/>
                </a:solidFill>
                <a:latin typeface="Arial"/>
                <a:ea typeface="Arial"/>
                <a:cs typeface="Arial"/>
                <a:sym typeface="Arial"/>
              </a:rPr>
              <a:t>It should take different values among the various observation units of the study</a:t>
            </a:r>
            <a:r>
              <a:rPr lang="en-GB" sz="2000" dirty="0">
                <a:solidFill>
                  <a:schemeClr val="dk1"/>
                </a:solidFill>
                <a:latin typeface="Arial"/>
                <a:ea typeface="Arial"/>
                <a:cs typeface="Arial"/>
                <a:sym typeface="Arial"/>
              </a:rPr>
              <a:t>.</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include a name, a description and a value of the treatment</a:t>
            </a:r>
            <a:endParaRPr sz="2000" b="1" dirty="0">
              <a:solidFill>
                <a:srgbClr val="FF6600"/>
              </a:solidFill>
              <a:latin typeface="Arial"/>
              <a:ea typeface="Arial"/>
              <a:cs typeface="Arial"/>
              <a:sym typeface="Arial"/>
            </a:endParaRPr>
          </a:p>
          <a:p>
            <a:pPr>
              <a:buClr>
                <a:srgbClr val="000000"/>
              </a:buClr>
              <a:buSzPts val="2000"/>
            </a:pPr>
            <a:endParaRPr sz="2000" b="1" dirty="0">
              <a:solidFill>
                <a:srgbClr val="FF6600"/>
              </a:solidFill>
              <a:latin typeface="Arial"/>
              <a:ea typeface="Arial"/>
              <a:cs typeface="Arial"/>
              <a:sym typeface="Arial"/>
            </a:endParaRPr>
          </a:p>
          <a:p>
            <a:pPr>
              <a:buClr>
                <a:srgbClr val="000000"/>
              </a:buClr>
              <a:buSzPts val="2000"/>
            </a:pPr>
            <a:r>
              <a:rPr lang="en-GB" sz="2000" b="1" dirty="0">
                <a:solidFill>
                  <a:schemeClr val="dk1"/>
                </a:solidFill>
                <a:latin typeface="Arial"/>
                <a:ea typeface="Arial"/>
                <a:cs typeface="Arial"/>
                <a:sym typeface="Arial"/>
              </a:rPr>
              <a:t>Example: </a:t>
            </a:r>
            <a:r>
              <a:rPr lang="en-GB" sz="2000" dirty="0">
                <a:solidFill>
                  <a:schemeClr val="dk1"/>
                </a:solidFill>
                <a:latin typeface="Arial"/>
                <a:ea typeface="Arial"/>
                <a:cs typeface="Arial"/>
                <a:sym typeface="Arial"/>
              </a:rPr>
              <a:t>MAIZE [1]</a:t>
            </a:r>
          </a:p>
          <a:p>
            <a:pPr marL="342900" indent="-342900">
              <a:buClr>
                <a:srgbClr val="000000"/>
              </a:buClr>
              <a:buSzPts val="2000"/>
              <a:buFont typeface="Arial" panose="020B0604020202020204" pitchFamily="34" charset="0"/>
              <a:buChar char="•"/>
            </a:pPr>
            <a:r>
              <a:rPr lang="en-US" sz="2000" dirty="0">
                <a:solidFill>
                  <a:schemeClr val="dk1"/>
                </a:solidFill>
                <a:latin typeface="Arial"/>
                <a:ea typeface="Arial"/>
                <a:cs typeface="Arial"/>
                <a:sym typeface="Arial"/>
              </a:rPr>
              <a:t>Two experimental factors/treatments: Rainfed, Watered</a:t>
            </a:r>
          </a:p>
          <a:p>
            <a:pPr marL="342900" indent="-342900">
              <a:buClr>
                <a:srgbClr val="000000"/>
              </a:buClr>
              <a:buSzPts val="2000"/>
              <a:buFont typeface="Arial" panose="020B0604020202020204" pitchFamily="34" charset="0"/>
              <a:buChar char="•"/>
            </a:pPr>
            <a:r>
              <a:rPr lang="en-US" sz="2000" dirty="0">
                <a:solidFill>
                  <a:schemeClr val="dk1"/>
                </a:solidFill>
                <a:latin typeface="Arial"/>
                <a:ea typeface="Arial"/>
                <a:cs typeface="Arial"/>
                <a:sym typeface="Arial"/>
              </a:rPr>
              <a:t>Block </a:t>
            </a:r>
            <a:r>
              <a:rPr lang="en-US" sz="2000" dirty="0" err="1">
                <a:solidFill>
                  <a:schemeClr val="dk1"/>
                </a:solidFill>
                <a:latin typeface="Arial"/>
                <a:ea typeface="Arial"/>
                <a:cs typeface="Arial"/>
                <a:sym typeface="Arial"/>
              </a:rPr>
              <a:t>organisation</a:t>
            </a:r>
            <a:endParaRPr lang="en-US" sz="2000" dirty="0">
              <a:solidFill>
                <a:schemeClr val="dk1"/>
              </a:solidFill>
              <a:latin typeface="Arial"/>
              <a:ea typeface="Arial"/>
              <a:cs typeface="Arial"/>
              <a:sym typeface="Arial"/>
            </a:endParaRPr>
          </a:p>
        </p:txBody>
      </p:sp>
      <p:pic>
        <p:nvPicPr>
          <p:cNvPr id="2" name="Image 1">
            <a:extLst>
              <a:ext uri="{FF2B5EF4-FFF2-40B4-BE49-F238E27FC236}">
                <a16:creationId xmlns:a16="http://schemas.microsoft.com/office/drawing/2014/main" id="{F6259A66-471A-4AC3-9063-D38B87B1ED3C}"/>
              </a:ext>
            </a:extLst>
          </p:cNvPr>
          <p:cNvPicPr>
            <a:picLocks noChangeAspect="1"/>
          </p:cNvPicPr>
          <p:nvPr/>
        </p:nvPicPr>
        <p:blipFill>
          <a:blip r:embed="rId3"/>
          <a:stretch>
            <a:fillRect/>
          </a:stretch>
        </p:blipFill>
        <p:spPr>
          <a:xfrm>
            <a:off x="9442309" y="1796745"/>
            <a:ext cx="2749691" cy="1771741"/>
          </a:xfrm>
          <a:prstGeom prst="rect">
            <a:avLst/>
          </a:prstGeom>
        </p:spPr>
      </p:pic>
      <p:pic>
        <p:nvPicPr>
          <p:cNvPr id="8" name="Image 7">
            <a:extLst>
              <a:ext uri="{FF2B5EF4-FFF2-40B4-BE49-F238E27FC236}">
                <a16:creationId xmlns:a16="http://schemas.microsoft.com/office/drawing/2014/main" id="{D560AB15-724A-4D70-AB53-22737B81569D}"/>
              </a:ext>
            </a:extLst>
          </p:cNvPr>
          <p:cNvPicPr>
            <a:picLocks noChangeAspect="1"/>
          </p:cNvPicPr>
          <p:nvPr/>
        </p:nvPicPr>
        <p:blipFill>
          <a:blip r:embed="rId4"/>
          <a:stretch>
            <a:fillRect/>
          </a:stretch>
        </p:blipFill>
        <p:spPr>
          <a:xfrm>
            <a:off x="1299001" y="4116560"/>
            <a:ext cx="8069735" cy="16581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35"/>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a:solidFill>
                  <a:srgbClr val="0070C0"/>
                </a:solidFill>
                <a:latin typeface="Arial"/>
                <a:ea typeface="Arial"/>
                <a:cs typeface="Arial"/>
                <a:sym typeface="Arial"/>
              </a:rPr>
              <a:t>MIAPPE main sections – Event</a:t>
            </a:r>
            <a:endParaRPr sz="2800" b="1">
              <a:solidFill>
                <a:srgbClr val="0070C0"/>
              </a:solidFill>
              <a:latin typeface="Arial"/>
              <a:ea typeface="Arial"/>
              <a:cs typeface="Arial"/>
              <a:sym typeface="Arial"/>
            </a:endParaRPr>
          </a:p>
        </p:txBody>
      </p:sp>
      <p:sp>
        <p:nvSpPr>
          <p:cNvPr id="792" name="Google Shape;792;p35"/>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793" name="Google Shape;793;p35"/>
          <p:cNvSpPr txBox="1"/>
          <p:nvPr/>
        </p:nvSpPr>
        <p:spPr>
          <a:xfrm>
            <a:off x="216429" y="1148700"/>
            <a:ext cx="9187778" cy="57093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An event </a:t>
            </a:r>
            <a:r>
              <a:rPr lang="en-GB" sz="2000" dirty="0">
                <a:solidFill>
                  <a:schemeClr val="dk1"/>
                </a:solidFill>
                <a:latin typeface="Arial"/>
                <a:ea typeface="Arial"/>
                <a:cs typeface="Arial"/>
                <a:sym typeface="Arial"/>
              </a:rPr>
              <a:t>is discrete occurrence at a particular time in the experiment (which can be natural, such as rain, or unnatural, such as planting, watering, etc). Can be applied at the </a:t>
            </a:r>
            <a:r>
              <a:rPr lang="en-GB" sz="2000" dirty="0">
                <a:solidFill>
                  <a:srgbClr val="0070C0"/>
                </a:solidFill>
                <a:latin typeface="Arial"/>
                <a:ea typeface="Arial"/>
                <a:cs typeface="Arial"/>
                <a:sym typeface="Arial"/>
              </a:rPr>
              <a:t>whole study level </a:t>
            </a:r>
            <a:r>
              <a:rPr lang="en-GB" sz="2000" dirty="0">
                <a:solidFill>
                  <a:schemeClr val="dk1"/>
                </a:solidFill>
                <a:latin typeface="Arial"/>
                <a:ea typeface="Arial"/>
                <a:cs typeface="Arial"/>
                <a:sym typeface="Arial"/>
              </a:rPr>
              <a:t>or at </a:t>
            </a:r>
            <a:r>
              <a:rPr lang="en-GB" sz="2000" dirty="0">
                <a:solidFill>
                  <a:srgbClr val="0070C0"/>
                </a:solidFill>
                <a:latin typeface="Arial"/>
                <a:ea typeface="Arial"/>
                <a:cs typeface="Arial"/>
                <a:sym typeface="Arial"/>
              </a:rPr>
              <a:t>the observation unit level </a:t>
            </a:r>
            <a:r>
              <a:rPr lang="en-GB" sz="2000" dirty="0">
                <a:solidFill>
                  <a:schemeClr val="dk1"/>
                </a:solidFill>
                <a:latin typeface="Arial"/>
                <a:ea typeface="Arial"/>
                <a:cs typeface="Arial"/>
                <a:sym typeface="Arial"/>
              </a:rPr>
              <a:t>but in the latter case, it is not the factor being studied but an additional information on the course of the experiment (e.g. unwanted pathogen attack).</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include a name, a description and a time/date</a:t>
            </a:r>
            <a:endParaRPr sz="1400" dirty="0">
              <a:solidFill>
                <a:srgbClr val="000000"/>
              </a:solidFill>
              <a:latin typeface="Arial"/>
              <a:ea typeface="Arial"/>
              <a:cs typeface="Arial"/>
              <a:sym typeface="Arial"/>
            </a:endParaRPr>
          </a:p>
          <a:p>
            <a:pPr>
              <a:buClr>
                <a:srgbClr val="000000"/>
              </a:buClr>
              <a:buSzPts val="2000"/>
            </a:pPr>
            <a:endParaRPr sz="2000" b="1" dirty="0">
              <a:solidFill>
                <a:srgbClr val="FF6600"/>
              </a:solidFill>
              <a:latin typeface="Arial"/>
              <a:ea typeface="Arial"/>
              <a:cs typeface="Arial"/>
              <a:sym typeface="Arial"/>
            </a:endParaRPr>
          </a:p>
          <a:p>
            <a:pPr>
              <a:buClr>
                <a:srgbClr val="000000"/>
              </a:buClr>
              <a:buSzPts val="2000"/>
            </a:pPr>
            <a:r>
              <a:rPr lang="en-GB" sz="2000" b="1" dirty="0">
                <a:solidFill>
                  <a:schemeClr val="dk1"/>
                </a:solidFill>
                <a:latin typeface="Arial"/>
                <a:ea typeface="Arial"/>
                <a:cs typeface="Arial"/>
                <a:sym typeface="Arial"/>
              </a:rPr>
              <a:t>Examples:</a:t>
            </a:r>
            <a:r>
              <a:rPr lang="en-GB" sz="2000" dirty="0">
                <a:solidFill>
                  <a:schemeClr val="dk1"/>
                </a:solidFill>
                <a:latin typeface="Arial"/>
                <a:ea typeface="Arial"/>
                <a:cs typeface="Arial"/>
                <a:sym typeface="Arial"/>
              </a:rPr>
              <a:t> POPLAR [2] </a:t>
            </a:r>
            <a:endParaRPr sz="2000" dirty="0">
              <a:solidFill>
                <a:schemeClr val="dk1"/>
              </a:solidFill>
              <a:latin typeface="Arial"/>
              <a:ea typeface="Arial"/>
              <a:cs typeface="Arial"/>
              <a:sym typeface="Arial"/>
            </a:endParaRPr>
          </a:p>
          <a:p>
            <a:pPr marL="342900" indent="-342900">
              <a:buClr>
                <a:srgbClr val="000000"/>
              </a:buClr>
              <a:buSzPts val="2000"/>
              <a:buFont typeface="Arial"/>
              <a:buChar char="•"/>
            </a:pPr>
            <a:r>
              <a:rPr lang="en-GB" sz="2000" dirty="0">
                <a:solidFill>
                  <a:schemeClr val="dk1"/>
                </a:solidFill>
                <a:latin typeface="Arial"/>
                <a:ea typeface="Arial"/>
                <a:cs typeface="Arial"/>
                <a:sym typeface="Arial"/>
              </a:rPr>
              <a:t>the field establishment date, 2003</a:t>
            </a:r>
            <a:endParaRPr sz="2000" dirty="0">
              <a:solidFill>
                <a:schemeClr val="dk1"/>
              </a:solidFill>
              <a:latin typeface="Arial"/>
              <a:ea typeface="Arial"/>
              <a:cs typeface="Arial"/>
              <a:sym typeface="Arial"/>
            </a:endParaRPr>
          </a:p>
          <a:p>
            <a:pPr marL="342900" indent="-342900">
              <a:buClr>
                <a:srgbClr val="000000"/>
              </a:buClr>
              <a:buSzPts val="2000"/>
              <a:buFont typeface="Arial"/>
              <a:buChar char="•"/>
            </a:pPr>
            <a:r>
              <a:rPr lang="en-GB" sz="2000" dirty="0">
                <a:solidFill>
                  <a:schemeClr val="dk1"/>
                </a:solidFill>
                <a:latin typeface="Arial"/>
                <a:ea typeface="Arial"/>
                <a:cs typeface="Arial"/>
                <a:sym typeface="Arial"/>
              </a:rPr>
              <a:t>the orchard was subjected to 15mm of rain on March 15, 2012 (fiction)</a:t>
            </a:r>
            <a:endParaRPr sz="2000" dirty="0">
              <a:solidFill>
                <a:schemeClr val="dk1"/>
              </a:solidFill>
              <a:latin typeface="Arial"/>
              <a:ea typeface="Arial"/>
              <a:cs typeface="Arial"/>
              <a:sym typeface="Arial"/>
            </a:endParaRPr>
          </a:p>
        </p:txBody>
      </p:sp>
      <p:graphicFrame>
        <p:nvGraphicFramePr>
          <p:cNvPr id="794" name="Google Shape;794;p35"/>
          <p:cNvGraphicFramePr/>
          <p:nvPr/>
        </p:nvGraphicFramePr>
        <p:xfrm>
          <a:off x="1478076" y="5035825"/>
          <a:ext cx="9360475" cy="1645830"/>
        </p:xfrm>
        <a:graphic>
          <a:graphicData uri="http://schemas.openxmlformats.org/drawingml/2006/table">
            <a:tbl>
              <a:tblPr>
                <a:noFill/>
              </a:tblPr>
              <a:tblGrid>
                <a:gridCol w="2514650">
                  <a:extLst>
                    <a:ext uri="{9D8B030D-6E8A-4147-A177-3AD203B41FA5}">
                      <a16:colId xmlns:a16="http://schemas.microsoft.com/office/drawing/2014/main" val="20000"/>
                    </a:ext>
                  </a:extLst>
                </a:gridCol>
                <a:gridCol w="1554500">
                  <a:extLst>
                    <a:ext uri="{9D8B030D-6E8A-4147-A177-3AD203B41FA5}">
                      <a16:colId xmlns:a16="http://schemas.microsoft.com/office/drawing/2014/main" val="20001"/>
                    </a:ext>
                  </a:extLst>
                </a:gridCol>
                <a:gridCol w="2858175">
                  <a:extLst>
                    <a:ext uri="{9D8B030D-6E8A-4147-A177-3AD203B41FA5}">
                      <a16:colId xmlns:a16="http://schemas.microsoft.com/office/drawing/2014/main" val="20002"/>
                    </a:ext>
                  </a:extLst>
                </a:gridCol>
                <a:gridCol w="2433150">
                  <a:extLst>
                    <a:ext uri="{9D8B030D-6E8A-4147-A177-3AD203B41FA5}">
                      <a16:colId xmlns:a16="http://schemas.microsoft.com/office/drawing/2014/main" val="20003"/>
                    </a:ext>
                  </a:extLst>
                </a:gridCol>
              </a:tblGrid>
              <a:tr h="402025">
                <a:tc rowSpan="2">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Study</a:t>
                      </a:r>
                      <a:endParaRPr sz="1800" b="1" u="none" strike="noStrike" cap="none"/>
                    </a:p>
                  </a:txBody>
                  <a:tcPr marL="91425" marR="91425" marT="91425" marB="91425" anchor="ctr"/>
                </a:tc>
                <a:tc gridSpan="3">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Event </a:t>
                      </a:r>
                      <a:endParaRPr sz="1800" b="1" u="none" strike="noStrike" cap="none"/>
                    </a:p>
                  </a:txBody>
                  <a:tcPr marL="91425" marR="91425" marT="91425" marB="91425" anchor="ct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402025">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Name</a:t>
                      </a:r>
                      <a:endParaRPr sz="18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Description</a:t>
                      </a:r>
                      <a:endParaRPr sz="18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Date</a:t>
                      </a:r>
                      <a:endParaRPr sz="1800" b="1" u="none" strike="noStrike" cap="none"/>
                    </a:p>
                  </a:txBody>
                  <a:tcPr marL="91425" marR="91425" marT="91425" marB="91425" anchor="ctr"/>
                </a:tc>
                <a:extLst>
                  <a:ext uri="{0D108BD9-81ED-4DB2-BD59-A6C34878D82A}">
                    <a16:rowId xmlns:a16="http://schemas.microsoft.com/office/drawing/2014/main" val="10001"/>
                  </a:ext>
                </a:extLst>
              </a:tr>
              <a:tr h="427050">
                <a:tc>
                  <a:txBody>
                    <a:bodyPr/>
                    <a:lstStyle/>
                    <a:p>
                      <a:pPr marL="0" marR="0" lvl="0" indent="0" algn="l" rtl="0">
                        <a:lnSpc>
                          <a:spcPct val="100000"/>
                        </a:lnSpc>
                        <a:spcBef>
                          <a:spcPts val="0"/>
                        </a:spcBef>
                        <a:spcAft>
                          <a:spcPts val="0"/>
                        </a:spcAft>
                        <a:buClr>
                          <a:schemeClr val="dk1"/>
                        </a:buClr>
                        <a:buSzPts val="2000"/>
                        <a:buFont typeface="Arial"/>
                        <a:buNone/>
                      </a:pPr>
                      <a:r>
                        <a:rPr lang="en-GB" sz="2000" u="none" strike="noStrike" cap="none">
                          <a:solidFill>
                            <a:schemeClr val="dk1"/>
                          </a:solidFill>
                        </a:rPr>
                        <a:t>Monclus </a:t>
                      </a:r>
                      <a:r>
                        <a:rPr lang="en-GB" sz="2000" i="1" u="none" strike="noStrike" cap="none">
                          <a:solidFill>
                            <a:schemeClr val="dk1"/>
                          </a:solidFill>
                        </a:rPr>
                        <a:t>et al., 2012</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Rain</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15mm of rain on the orchard</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2012-03-15</a:t>
                      </a:r>
                      <a:endParaRPr sz="18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795" name="Google Shape;795;p35"/>
          <p:cNvSpPr/>
          <p:nvPr/>
        </p:nvSpPr>
        <p:spPr>
          <a:xfrm>
            <a:off x="5314014" y="4612731"/>
            <a:ext cx="1069500" cy="381600"/>
          </a:xfrm>
          <a:prstGeom prst="downArrow">
            <a:avLst>
              <a:gd name="adj1" fmla="val 50000"/>
              <a:gd name="adj2" fmla="val 4391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pic>
        <p:nvPicPr>
          <p:cNvPr id="2" name="Image 1">
            <a:extLst>
              <a:ext uri="{FF2B5EF4-FFF2-40B4-BE49-F238E27FC236}">
                <a16:creationId xmlns:a16="http://schemas.microsoft.com/office/drawing/2014/main" id="{B692CB41-31C1-49AE-980C-0AD836CF5B68}"/>
              </a:ext>
            </a:extLst>
          </p:cNvPr>
          <p:cNvPicPr>
            <a:picLocks noChangeAspect="1"/>
          </p:cNvPicPr>
          <p:nvPr/>
        </p:nvPicPr>
        <p:blipFill>
          <a:blip r:embed="rId3"/>
          <a:stretch>
            <a:fillRect/>
          </a:stretch>
        </p:blipFill>
        <p:spPr>
          <a:xfrm>
            <a:off x="9404207" y="2511378"/>
            <a:ext cx="2787793" cy="183524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6"/>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a:solidFill>
                  <a:srgbClr val="0070C0"/>
                </a:solidFill>
                <a:latin typeface="Arial"/>
                <a:ea typeface="Arial"/>
                <a:cs typeface="Arial"/>
                <a:sym typeface="Arial"/>
              </a:rPr>
              <a:t>MIAPPE main sections – Environment</a:t>
            </a:r>
            <a:endParaRPr sz="2800" b="1">
              <a:solidFill>
                <a:srgbClr val="0070C0"/>
              </a:solidFill>
              <a:latin typeface="Arial"/>
              <a:ea typeface="Arial"/>
              <a:cs typeface="Arial"/>
              <a:sym typeface="Arial"/>
            </a:endParaRPr>
          </a:p>
        </p:txBody>
      </p:sp>
      <p:sp>
        <p:nvSpPr>
          <p:cNvPr id="802" name="Google Shape;802;p36"/>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803" name="Google Shape;803;p36"/>
          <p:cNvSpPr txBox="1"/>
          <p:nvPr/>
        </p:nvSpPr>
        <p:spPr>
          <a:xfrm>
            <a:off x="188495" y="1176975"/>
            <a:ext cx="9234763" cy="37857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Environment: </a:t>
            </a:r>
            <a:r>
              <a:rPr lang="en-GB" sz="2000" dirty="0">
                <a:solidFill>
                  <a:schemeClr val="dk1"/>
                </a:solidFill>
                <a:latin typeface="Arial"/>
                <a:ea typeface="Arial"/>
                <a:cs typeface="Arial"/>
                <a:sym typeface="Arial"/>
              </a:rPr>
              <a:t>Environmental parameters and other experimental conditions that are controlled throughout the study and that are not a direct subject/factor of the experimentation. If the environmental variables are measured (recorded), they are described in the observed variable section.</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include the description and the value of the environmental variable </a:t>
            </a:r>
            <a:endParaRPr sz="1400" dirty="0">
              <a:solidFill>
                <a:srgbClr val="000000"/>
              </a:solidFill>
              <a:latin typeface="Arial"/>
              <a:ea typeface="Arial"/>
              <a:cs typeface="Arial"/>
              <a:sym typeface="Arial"/>
            </a:endParaRPr>
          </a:p>
          <a:p>
            <a:pPr>
              <a:buClr>
                <a:srgbClr val="000000"/>
              </a:buClr>
              <a:buSzPts val="2000"/>
            </a:pPr>
            <a:endParaRPr sz="2000" b="1" dirty="0">
              <a:solidFill>
                <a:srgbClr val="FF6600"/>
              </a:solidFill>
              <a:latin typeface="Arial"/>
              <a:ea typeface="Arial"/>
              <a:cs typeface="Arial"/>
              <a:sym typeface="Arial"/>
            </a:endParaRPr>
          </a:p>
          <a:p>
            <a:pPr>
              <a:buClr>
                <a:srgbClr val="000000"/>
              </a:buClr>
              <a:buSzPts val="2000"/>
            </a:pPr>
            <a:r>
              <a:rPr lang="en-GB" sz="2000" b="1" dirty="0">
                <a:solidFill>
                  <a:schemeClr val="dk1"/>
                </a:solidFill>
                <a:latin typeface="Arial"/>
                <a:ea typeface="Arial"/>
                <a:cs typeface="Arial"/>
                <a:sym typeface="Arial"/>
              </a:rPr>
              <a:t>Example:</a:t>
            </a:r>
            <a:r>
              <a:rPr lang="en-GB" sz="2000" dirty="0">
                <a:solidFill>
                  <a:schemeClr val="dk1"/>
                </a:solidFill>
                <a:latin typeface="Arial"/>
                <a:ea typeface="Arial"/>
                <a:cs typeface="Arial"/>
                <a:sym typeface="Arial"/>
              </a:rPr>
              <a:t> </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p:txBody>
      </p:sp>
      <p:graphicFrame>
        <p:nvGraphicFramePr>
          <p:cNvPr id="804" name="Google Shape;804;p36"/>
          <p:cNvGraphicFramePr/>
          <p:nvPr/>
        </p:nvGraphicFramePr>
        <p:xfrm>
          <a:off x="2031475" y="4121525"/>
          <a:ext cx="7896650" cy="1371510"/>
        </p:xfrm>
        <a:graphic>
          <a:graphicData uri="http://schemas.openxmlformats.org/drawingml/2006/table">
            <a:tbl>
              <a:tblPr>
                <a:noFill/>
              </a:tblPr>
              <a:tblGrid>
                <a:gridCol w="3948325">
                  <a:extLst>
                    <a:ext uri="{9D8B030D-6E8A-4147-A177-3AD203B41FA5}">
                      <a16:colId xmlns:a16="http://schemas.microsoft.com/office/drawing/2014/main" val="20000"/>
                    </a:ext>
                  </a:extLst>
                </a:gridCol>
                <a:gridCol w="3948325">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Environment parameter</a:t>
                      </a:r>
                      <a:endParaRPr sz="18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Environment parameter Value</a:t>
                      </a:r>
                      <a:endParaRPr sz="18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Air temperature</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22°C</a:t>
                      </a:r>
                      <a:endParaRPr sz="18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Rooting medium composition</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Ca (XEO:00058): 5 mg/L; ...</a:t>
                      </a:r>
                      <a:endParaRPr sz="1800" u="none" strike="noStrike" cap="none"/>
                    </a:p>
                  </a:txBody>
                  <a:tcPr marL="91425" marR="91425" marT="91425" marB="91425"/>
                </a:tc>
                <a:extLst>
                  <a:ext uri="{0D108BD9-81ED-4DB2-BD59-A6C34878D82A}">
                    <a16:rowId xmlns:a16="http://schemas.microsoft.com/office/drawing/2014/main" val="10002"/>
                  </a:ext>
                </a:extLst>
              </a:tr>
            </a:tbl>
          </a:graphicData>
        </a:graphic>
      </p:graphicFrame>
      <p:pic>
        <p:nvPicPr>
          <p:cNvPr id="2" name="Image 1">
            <a:extLst>
              <a:ext uri="{FF2B5EF4-FFF2-40B4-BE49-F238E27FC236}">
                <a16:creationId xmlns:a16="http://schemas.microsoft.com/office/drawing/2014/main" id="{5CD5521C-3D72-41AD-81F1-47C0B0096733}"/>
              </a:ext>
            </a:extLst>
          </p:cNvPr>
          <p:cNvPicPr>
            <a:picLocks noChangeAspect="1"/>
          </p:cNvPicPr>
          <p:nvPr/>
        </p:nvPicPr>
        <p:blipFill>
          <a:blip r:embed="rId3"/>
          <a:stretch>
            <a:fillRect/>
          </a:stretch>
        </p:blipFill>
        <p:spPr>
          <a:xfrm>
            <a:off x="9423258" y="2292351"/>
            <a:ext cx="2768742" cy="133356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A32FA36-B0E1-394F-AD8A-DAA6E8B6A813}"/>
              </a:ext>
            </a:extLst>
          </p:cNvPr>
          <p:cNvSpPr>
            <a:spLocks noGrp="1"/>
          </p:cNvSpPr>
          <p:nvPr>
            <p:ph idx="1"/>
          </p:nvPr>
        </p:nvSpPr>
        <p:spPr/>
        <p:txBody>
          <a:bodyPr/>
          <a:lstStyle/>
          <a:p>
            <a:r>
              <a:rPr lang="en-GB" dirty="0">
                <a:solidFill>
                  <a:schemeClr val="tx1"/>
                </a:solidFill>
              </a:rPr>
              <a:t>Any format (Data matrix, NIRS, Images, ….)</a:t>
            </a:r>
          </a:p>
          <a:p>
            <a:r>
              <a:rPr lang="en-GB" dirty="0">
                <a:solidFill>
                  <a:schemeClr val="tx1"/>
                </a:solidFill>
              </a:rPr>
              <a:t>Mostly tabular</a:t>
            </a:r>
          </a:p>
          <a:p>
            <a:r>
              <a:rPr lang="en-GB" dirty="0">
                <a:solidFill>
                  <a:schemeClr val="tx1"/>
                </a:solidFill>
              </a:rPr>
              <a:t>Metadata on each column header</a:t>
            </a:r>
          </a:p>
        </p:txBody>
      </p:sp>
      <p:sp>
        <p:nvSpPr>
          <p:cNvPr id="2" name="Titre 1">
            <a:extLst>
              <a:ext uri="{FF2B5EF4-FFF2-40B4-BE49-F238E27FC236}">
                <a16:creationId xmlns:a16="http://schemas.microsoft.com/office/drawing/2014/main" id="{28D95C99-ED55-7A47-9CDF-FE8CB94A2D01}"/>
              </a:ext>
            </a:extLst>
          </p:cNvPr>
          <p:cNvSpPr>
            <a:spLocks noGrp="1"/>
          </p:cNvSpPr>
          <p:nvPr>
            <p:ph type="title"/>
          </p:nvPr>
        </p:nvSpPr>
        <p:spPr/>
        <p:txBody>
          <a:bodyPr>
            <a:normAutofit/>
          </a:bodyPr>
          <a:lstStyle/>
          <a:p>
            <a:r>
              <a:rPr lang="en-US" dirty="0"/>
              <a:t>MIAPPE V1.1 Overview – </a:t>
            </a:r>
            <a:r>
              <a:rPr lang="fr-FR" dirty="0"/>
              <a:t>Data file</a:t>
            </a:r>
          </a:p>
        </p:txBody>
      </p:sp>
      <p:sp>
        <p:nvSpPr>
          <p:cNvPr id="4" name="Espace réservé du numéro de diapositive 3">
            <a:extLst>
              <a:ext uri="{FF2B5EF4-FFF2-40B4-BE49-F238E27FC236}">
                <a16:creationId xmlns:a16="http://schemas.microsoft.com/office/drawing/2014/main" id="{55FAAD9D-6B42-A047-BDEA-F336762BAA33}"/>
              </a:ext>
            </a:extLst>
          </p:cNvPr>
          <p:cNvSpPr>
            <a:spLocks noGrp="1"/>
          </p:cNvSpPr>
          <p:nvPr>
            <p:ph type="sldNum" sz="quarter" idx="4294967295"/>
          </p:nvPr>
        </p:nvSpPr>
        <p:spPr>
          <a:xfrm>
            <a:off x="9347200" y="6381750"/>
            <a:ext cx="2844800" cy="215900"/>
          </a:xfrm>
          <a:prstGeom prst="rect">
            <a:avLst/>
          </a:prstGeom>
        </p:spPr>
        <p:txBody>
          <a:bodyPr/>
          <a:lstStyle/>
          <a:p>
            <a:fld id="{4F2FB34B-B982-584C-87D1-A762E7D52625}" type="slidenum">
              <a:rPr lang="fr-FR" smtClean="0">
                <a:solidFill>
                  <a:prstClr val="white"/>
                </a:solidFill>
              </a:rPr>
              <a:pPr/>
              <a:t>44</a:t>
            </a:fld>
            <a:endParaRPr lang="fr-FR" dirty="0">
              <a:solidFill>
                <a:prstClr val="white"/>
              </a:solidFill>
            </a:endParaRPr>
          </a:p>
        </p:txBody>
      </p:sp>
      <p:pic>
        <p:nvPicPr>
          <p:cNvPr id="6" name="Image 5">
            <a:extLst>
              <a:ext uri="{FF2B5EF4-FFF2-40B4-BE49-F238E27FC236}">
                <a16:creationId xmlns:a16="http://schemas.microsoft.com/office/drawing/2014/main" id="{64C9424E-570E-7A47-8E19-0FFA564496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859242"/>
            <a:ext cx="12192000" cy="3522508"/>
          </a:xfrm>
          <a:prstGeom prst="rect">
            <a:avLst/>
          </a:prstGeom>
        </p:spPr>
      </p:pic>
      <p:pic>
        <p:nvPicPr>
          <p:cNvPr id="7" name="Image 6">
            <a:extLst>
              <a:ext uri="{FF2B5EF4-FFF2-40B4-BE49-F238E27FC236}">
                <a16:creationId xmlns:a16="http://schemas.microsoft.com/office/drawing/2014/main" id="{065B5669-01BC-4AA8-B015-070A5221AEDB}"/>
              </a:ext>
            </a:extLst>
          </p:cNvPr>
          <p:cNvPicPr>
            <a:picLocks noChangeAspect="1"/>
          </p:cNvPicPr>
          <p:nvPr/>
        </p:nvPicPr>
        <p:blipFill>
          <a:blip r:embed="rId3"/>
          <a:stretch>
            <a:fillRect/>
          </a:stretch>
        </p:blipFill>
        <p:spPr>
          <a:xfrm>
            <a:off x="8990873" y="458795"/>
            <a:ext cx="2978303" cy="1930499"/>
          </a:xfrm>
          <a:prstGeom prst="rect">
            <a:avLst/>
          </a:prstGeom>
        </p:spPr>
      </p:pic>
    </p:spTree>
    <p:extLst>
      <p:ext uri="{BB962C8B-B14F-4D97-AF65-F5344CB8AC3E}">
        <p14:creationId xmlns:p14="http://schemas.microsoft.com/office/powerpoint/2010/main" val="966772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1EB0512-F4B5-F04C-AE4E-3CAC900D7945}"/>
              </a:ext>
            </a:extLst>
          </p:cNvPr>
          <p:cNvSpPr>
            <a:spLocks noGrp="1"/>
          </p:cNvSpPr>
          <p:nvPr>
            <p:ph type="ctrTitle"/>
          </p:nvPr>
        </p:nvSpPr>
        <p:spPr/>
        <p:txBody>
          <a:bodyPr/>
          <a:lstStyle/>
          <a:p>
            <a:r>
              <a:rPr lang="en-US" dirty="0"/>
              <a:t>Crop ontology</a:t>
            </a:r>
          </a:p>
        </p:txBody>
      </p:sp>
      <p:sp>
        <p:nvSpPr>
          <p:cNvPr id="2" name="Sous-titre 1">
            <a:extLst>
              <a:ext uri="{FF2B5EF4-FFF2-40B4-BE49-F238E27FC236}">
                <a16:creationId xmlns:a16="http://schemas.microsoft.com/office/drawing/2014/main" id="{99CE2A9B-F00F-4D63-ADDF-F859DFAAFBA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9442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p:txBody>
          <a:bodyPr>
            <a:normAutofit fontScale="92500" lnSpcReduction="20000"/>
          </a:bodyPr>
          <a:lstStyle/>
          <a:p>
            <a:r>
              <a:rPr lang="en-US" noProof="0" dirty="0"/>
              <a:t>Need</a:t>
            </a:r>
          </a:p>
          <a:p>
            <a:pPr lvl="1"/>
            <a:r>
              <a:rPr lang="en-US" noProof="0" dirty="0"/>
              <a:t>Importance of controlled vocabularies and ontologies for data annotation and FAIRness</a:t>
            </a:r>
          </a:p>
          <a:p>
            <a:pPr lvl="1"/>
            <a:r>
              <a:rPr lang="en-US" noProof="0" dirty="0"/>
              <a:t>Must respect crop specificities</a:t>
            </a:r>
          </a:p>
          <a:p>
            <a:endParaRPr lang="en-US" noProof="0" dirty="0"/>
          </a:p>
          <a:p>
            <a:endParaRPr lang="en-US" noProof="0" dirty="0"/>
          </a:p>
          <a:p>
            <a:endParaRPr lang="en-US" noProof="0" dirty="0"/>
          </a:p>
          <a:p>
            <a:endParaRPr lang="en-US" noProof="0" dirty="0"/>
          </a:p>
          <a:p>
            <a:r>
              <a:rPr lang="en-US" noProof="0" dirty="0"/>
              <a:t>Answer</a:t>
            </a:r>
          </a:p>
          <a:p>
            <a:pPr lvl="1"/>
            <a:r>
              <a:rPr lang="en-US" noProof="0" dirty="0"/>
              <a:t>Development of a standard to build ontologies to annotate phenotypes: “Crop Ontology”</a:t>
            </a:r>
          </a:p>
          <a:p>
            <a:pPr lvl="1"/>
            <a:r>
              <a:rPr lang="en-US" noProof="0" dirty="0"/>
              <a:t>Crop-specific vocabulary established by its community</a:t>
            </a:r>
          </a:p>
          <a:p>
            <a:pPr lvl="1">
              <a:buFont typeface="Symbol" panose="05050102010706020507" pitchFamily="18" charset="2"/>
              <a:buChar char="Þ"/>
            </a:pPr>
            <a:r>
              <a:rPr lang="en-US" noProof="0" dirty="0"/>
              <a:t> 31 ontologies crop-specific available (including woody plants): </a:t>
            </a:r>
            <a:r>
              <a:rPr lang="en-US" noProof="0" dirty="0">
                <a:hlinkClick r:id="rId2"/>
              </a:rPr>
              <a:t>www.cropontology.org</a:t>
            </a:r>
            <a:endParaRPr lang="en-US" noProof="0" dirty="0"/>
          </a:p>
          <a:p>
            <a:pPr marL="0" indent="0">
              <a:buNone/>
            </a:pPr>
            <a:endParaRPr lang="en-US" noProof="0" dirty="0"/>
          </a:p>
        </p:txBody>
      </p:sp>
      <p:sp>
        <p:nvSpPr>
          <p:cNvPr id="5" name="Titre 4"/>
          <p:cNvSpPr>
            <a:spLocks noGrp="1"/>
          </p:cNvSpPr>
          <p:nvPr>
            <p:ph type="title"/>
          </p:nvPr>
        </p:nvSpPr>
        <p:spPr/>
        <p:txBody>
          <a:bodyPr/>
          <a:lstStyle/>
          <a:p>
            <a:r>
              <a:rPr lang="en-US" noProof="0" dirty="0"/>
              <a:t>Context</a:t>
            </a:r>
          </a:p>
        </p:txBody>
      </p:sp>
      <p:sp>
        <p:nvSpPr>
          <p:cNvPr id="4" name="Espace réservé du numéro de diapositive 3"/>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46</a:t>
            </a:fld>
            <a:endParaRPr lang="fr-FR" dirty="0"/>
          </a:p>
        </p:txBody>
      </p:sp>
      <p:graphicFrame>
        <p:nvGraphicFramePr>
          <p:cNvPr id="7" name="Tableau 6"/>
          <p:cNvGraphicFramePr>
            <a:graphicFrameLocks noGrp="1"/>
          </p:cNvGraphicFramePr>
          <p:nvPr/>
        </p:nvGraphicFramePr>
        <p:xfrm>
          <a:off x="343711" y="2512936"/>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err="1"/>
                        <a:t>Study</a:t>
                      </a:r>
                      <a:endParaRPr lang="fr-FR" sz="1800" dirty="0"/>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aphicFrame>
        <p:nvGraphicFramePr>
          <p:cNvPr id="8" name="Tableau 7"/>
          <p:cNvGraphicFramePr>
            <a:graphicFrameLocks noGrp="1"/>
          </p:cNvGraphicFramePr>
          <p:nvPr/>
        </p:nvGraphicFramePr>
        <p:xfrm>
          <a:off x="5817393" y="2512936"/>
          <a:ext cx="3360421" cy="1112520"/>
        </p:xfrm>
        <a:graphic>
          <a:graphicData uri="http://schemas.openxmlformats.org/drawingml/2006/table">
            <a:tbl>
              <a:tblPr firstRow="1" bandRow="1">
                <a:tableStyleId>{912C8C85-51F0-491E-9774-3900AFEF0FD7}</a:tableStyleId>
              </a:tblPr>
              <a:tblGrid>
                <a:gridCol w="1146493">
                  <a:extLst>
                    <a:ext uri="{9D8B030D-6E8A-4147-A177-3AD203B41FA5}">
                      <a16:colId xmlns:a16="http://schemas.microsoft.com/office/drawing/2014/main" val="1441682219"/>
                    </a:ext>
                  </a:extLst>
                </a:gridCol>
                <a:gridCol w="1163955">
                  <a:extLst>
                    <a:ext uri="{9D8B030D-6E8A-4147-A177-3AD203B41FA5}">
                      <a16:colId xmlns:a16="http://schemas.microsoft.com/office/drawing/2014/main" val="3993560237"/>
                    </a:ext>
                  </a:extLst>
                </a:gridCol>
                <a:gridCol w="467043">
                  <a:extLst>
                    <a:ext uri="{9D8B030D-6E8A-4147-A177-3AD203B41FA5}">
                      <a16:colId xmlns:a16="http://schemas.microsoft.com/office/drawing/2014/main" val="859180312"/>
                    </a:ext>
                  </a:extLst>
                </a:gridCol>
                <a:gridCol w="582930">
                  <a:extLst>
                    <a:ext uri="{9D8B030D-6E8A-4147-A177-3AD203B41FA5}">
                      <a16:colId xmlns:a16="http://schemas.microsoft.com/office/drawing/2014/main" val="2078037500"/>
                    </a:ext>
                  </a:extLst>
                </a:gridCol>
              </a:tblGrid>
              <a:tr h="370840">
                <a:tc>
                  <a:txBody>
                    <a:bodyPr/>
                    <a:lstStyle/>
                    <a:p>
                      <a:r>
                        <a:rPr lang="fr-FR" sz="1800" dirty="0" err="1"/>
                        <a:t>Study</a:t>
                      </a:r>
                      <a:endParaRPr lang="fr-FR" sz="1800" dirty="0"/>
                    </a:p>
                  </a:txBody>
                  <a:tcPr/>
                </a:tc>
                <a:tc>
                  <a:txBody>
                    <a:bodyPr/>
                    <a:lstStyle/>
                    <a:p>
                      <a:r>
                        <a:rPr lang="fr-FR" sz="1800" dirty="0"/>
                        <a:t>Genotype</a:t>
                      </a:r>
                    </a:p>
                  </a:txBody>
                  <a:tcPr/>
                </a:tc>
                <a:tc>
                  <a:txBody>
                    <a:bodyPr/>
                    <a:lstStyle/>
                    <a:p>
                      <a:r>
                        <a:rPr lang="fr-FR" sz="1800" dirty="0"/>
                        <a:t>H</a:t>
                      </a:r>
                    </a:p>
                  </a:txBody>
                  <a:tcPr/>
                </a:tc>
                <a:tc>
                  <a:txBody>
                    <a:bodyPr/>
                    <a:lstStyle/>
                    <a:p>
                      <a:r>
                        <a:rPr lang="fr-FR" sz="1800" dirty="0"/>
                        <a:t>CIR</a:t>
                      </a:r>
                    </a:p>
                  </a:txBody>
                  <a:tcPr/>
                </a:tc>
                <a:extLst>
                  <a:ext uri="{0D108BD9-81ED-4DB2-BD59-A6C34878D82A}">
                    <a16:rowId xmlns:a16="http://schemas.microsoft.com/office/drawing/2014/main" val="325739604"/>
                  </a:ext>
                </a:extLst>
              </a:tr>
              <a:tr h="370840">
                <a:tc>
                  <a:txBody>
                    <a:bodyPr/>
                    <a:lstStyle/>
                    <a:p>
                      <a:r>
                        <a:rPr lang="fr-FR" sz="1800" dirty="0"/>
                        <a:t>La Nerthe</a:t>
                      </a:r>
                    </a:p>
                  </a:txBody>
                  <a:tcPr/>
                </a:tc>
                <a:tc>
                  <a:txBody>
                    <a:bodyPr/>
                    <a:lstStyle/>
                    <a:p>
                      <a:r>
                        <a:rPr lang="fr-FR" sz="1800" dirty="0"/>
                        <a:t>6579</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23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650</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La Nerthe</a:t>
                      </a:r>
                    </a:p>
                  </a:txBody>
                  <a:tcPr/>
                </a:tc>
                <a:tc>
                  <a:txBody>
                    <a:bodyPr/>
                    <a:lstStyle/>
                    <a:p>
                      <a:r>
                        <a:rPr lang="fr-FR" sz="1800" dirty="0"/>
                        <a:t>6580</a:t>
                      </a:r>
                    </a:p>
                  </a:txBody>
                  <a:tcPr/>
                </a:tc>
                <a:tc>
                  <a:txBody>
                    <a:bodyPr/>
                    <a:lstStyle/>
                    <a:p>
                      <a:r>
                        <a:rPr lang="fr-FR" sz="1800" dirty="0"/>
                        <a:t>28</a:t>
                      </a:r>
                    </a:p>
                  </a:txBody>
                  <a:tcPr/>
                </a:tc>
                <a:tc>
                  <a:txBody>
                    <a:bodyPr/>
                    <a:lstStyle/>
                    <a:p>
                      <a:r>
                        <a:rPr lang="fr-FR" sz="1800" dirty="0"/>
                        <a:t>514</a:t>
                      </a:r>
                    </a:p>
                  </a:txBody>
                  <a:tcPr/>
                </a:tc>
                <a:extLst>
                  <a:ext uri="{0D108BD9-81ED-4DB2-BD59-A6C34878D82A}">
                    <a16:rowId xmlns:a16="http://schemas.microsoft.com/office/drawing/2014/main" val="3662690855"/>
                  </a:ext>
                </a:extLst>
              </a:tr>
            </a:tbl>
          </a:graphicData>
        </a:graphic>
      </p:graphicFrame>
      <p:pic>
        <p:nvPicPr>
          <p:cNvPr id="2" name="Image 1">
            <a:extLst>
              <a:ext uri="{FF2B5EF4-FFF2-40B4-BE49-F238E27FC236}">
                <a16:creationId xmlns:a16="http://schemas.microsoft.com/office/drawing/2014/main" id="{8CE61D88-7B59-E640-A36D-65FC22A844EA}"/>
              </a:ext>
            </a:extLst>
          </p:cNvPr>
          <p:cNvPicPr>
            <a:picLocks noChangeAspect="1"/>
          </p:cNvPicPr>
          <p:nvPr/>
        </p:nvPicPr>
        <p:blipFill>
          <a:blip r:embed="rId3"/>
          <a:stretch>
            <a:fillRect/>
          </a:stretch>
        </p:blipFill>
        <p:spPr>
          <a:xfrm>
            <a:off x="9704941" y="1132223"/>
            <a:ext cx="2514600" cy="5588000"/>
          </a:xfrm>
          <a:prstGeom prst="rect">
            <a:avLst/>
          </a:prstGeom>
          <a:ln>
            <a:noFill/>
          </a:ln>
          <a:effectLst>
            <a:outerShdw blurRad="292100" dist="139700" dir="2700000" algn="tl" rotWithShape="0">
              <a:srgbClr val="333333">
                <a:alpha val="65000"/>
              </a:srgbClr>
            </a:outerShdw>
          </a:effectLst>
        </p:spPr>
      </p:pic>
      <p:grpSp>
        <p:nvGrpSpPr>
          <p:cNvPr id="11" name="Groupe 10">
            <a:extLst>
              <a:ext uri="{FF2B5EF4-FFF2-40B4-BE49-F238E27FC236}">
                <a16:creationId xmlns:a16="http://schemas.microsoft.com/office/drawing/2014/main" id="{7CC06AD1-9EC6-4DC1-9F4A-498579B671D8}"/>
              </a:ext>
            </a:extLst>
          </p:cNvPr>
          <p:cNvGrpSpPr/>
          <p:nvPr/>
        </p:nvGrpSpPr>
        <p:grpSpPr>
          <a:xfrm>
            <a:off x="10081452" y="-1454"/>
            <a:ext cx="797744" cy="523968"/>
            <a:chOff x="9374913" y="-27383"/>
            <a:chExt cx="1329599" cy="959280"/>
          </a:xfrm>
          <a:solidFill>
            <a:schemeClr val="bg1"/>
          </a:solidFill>
        </p:grpSpPr>
        <p:pic>
          <p:nvPicPr>
            <p:cNvPr id="12" name="Shape 379">
              <a:extLst>
                <a:ext uri="{FF2B5EF4-FFF2-40B4-BE49-F238E27FC236}">
                  <a16:creationId xmlns:a16="http://schemas.microsoft.com/office/drawing/2014/main" id="{A21B003D-31D3-4DD8-A7BA-118DCDC9AAF1}"/>
                </a:ext>
              </a:extLst>
            </p:cNvPr>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9862503" y="-27383"/>
              <a:ext cx="842009" cy="959280"/>
            </a:xfrm>
            <a:prstGeom prst="rect">
              <a:avLst/>
            </a:prstGeom>
            <a:grpFill/>
            <a:ln>
              <a:noFill/>
            </a:ln>
          </p:spPr>
        </p:pic>
        <p:pic>
          <p:nvPicPr>
            <p:cNvPr id="13" name="Shape 380">
              <a:extLst>
                <a:ext uri="{FF2B5EF4-FFF2-40B4-BE49-F238E27FC236}">
                  <a16:creationId xmlns:a16="http://schemas.microsoft.com/office/drawing/2014/main" id="{319EFF3F-FE21-45D5-9760-7AAC35BD6CC7}"/>
                </a:ext>
              </a:extLst>
            </p:cNvPr>
            <p:cNvPicPr preferRelativeResize="0"/>
            <p:nvPr/>
          </p:nvPicPr>
          <p:blipFill rotWithShape="1">
            <a:blip r:embed="rId5" cstate="print">
              <a:alphaModFix/>
              <a:extLst>
                <a:ext uri="{28A0092B-C50C-407E-A947-70E740481C1C}">
                  <a14:useLocalDpi xmlns:a14="http://schemas.microsoft.com/office/drawing/2010/main" val="0"/>
                </a:ext>
              </a:extLst>
            </a:blip>
            <a:srcRect/>
            <a:stretch/>
          </p:blipFill>
          <p:spPr>
            <a:xfrm>
              <a:off x="9374913" y="37710"/>
              <a:ext cx="565232" cy="815921"/>
            </a:xfrm>
            <a:prstGeom prst="rect">
              <a:avLst/>
            </a:prstGeom>
            <a:grpFill/>
            <a:ln>
              <a:noFill/>
            </a:ln>
          </p:spPr>
        </p:pic>
      </p:grpSp>
    </p:spTree>
    <p:extLst>
      <p:ext uri="{BB962C8B-B14F-4D97-AF65-F5344CB8AC3E}">
        <p14:creationId xmlns:p14="http://schemas.microsoft.com/office/powerpoint/2010/main" val="768637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noProof="0" dirty="0"/>
              <a:t>Standard model</a:t>
            </a:r>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47</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b="1" noProof="0" dirty="0">
                <a:solidFill>
                  <a:srgbClr val="C00000"/>
                </a:solidFill>
              </a:rPr>
              <a:t>Variable</a:t>
            </a:r>
            <a:r>
              <a:rPr lang="en-US" noProof="0" dirty="0"/>
              <a:t> = trait + method + scale</a:t>
            </a:r>
          </a:p>
          <a:p>
            <a:pPr marL="0" indent="0" algn="ctr">
              <a:buNone/>
            </a:pPr>
            <a:endParaRPr lang="en-US" noProof="0" dirty="0"/>
          </a:p>
          <a:p>
            <a:pPr marL="0" indent="0" algn="r">
              <a:buNone/>
            </a:pPr>
            <a:r>
              <a:rPr lang="en-US" noProof="0" dirty="0"/>
              <a:t>The phenotypic observation</a:t>
            </a:r>
          </a:p>
        </p:txBody>
      </p:sp>
      <p:graphicFrame>
        <p:nvGraphicFramePr>
          <p:cNvPr id="31" name="Tableau 30"/>
          <p:cNvGraphicFramePr>
            <a:graphicFrameLocks noGrp="1"/>
          </p:cNvGraphicFramePr>
          <p:nvPr/>
        </p:nvGraphicFramePr>
        <p:xfrm>
          <a:off x="836020" y="1938744"/>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2" name="Groupe 1"/>
          <p:cNvGrpSpPr/>
          <p:nvPr/>
        </p:nvGrpSpPr>
        <p:grpSpPr>
          <a:xfrm>
            <a:off x="4040777" y="1950715"/>
            <a:ext cx="1726671" cy="357052"/>
            <a:chOff x="4040777" y="1950715"/>
            <a:chExt cx="1726671" cy="357052"/>
          </a:xfrm>
        </p:grpSpPr>
        <p:sp>
          <p:nvSpPr>
            <p:cNvPr id="28" name="Rectangle à coins arrondis 27"/>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à coins arrondis 28"/>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à coins arrondis 31"/>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aphicFrame>
        <p:nvGraphicFramePr>
          <p:cNvPr id="15" name="Tableau 14"/>
          <p:cNvGraphicFramePr>
            <a:graphicFrameLocks noGrp="1"/>
          </p:cNvGraphicFramePr>
          <p:nvPr/>
        </p:nvGraphicFramePr>
        <p:xfrm>
          <a:off x="7868302" y="2495004"/>
          <a:ext cx="2626869" cy="3503295"/>
        </p:xfrm>
        <a:graphic>
          <a:graphicData uri="http://schemas.openxmlformats.org/drawingml/2006/table">
            <a:tbl>
              <a:tblPr/>
              <a:tblGrid>
                <a:gridCol w="827088">
                  <a:extLst>
                    <a:ext uri="{9D8B030D-6E8A-4147-A177-3AD203B41FA5}">
                      <a16:colId xmlns:a16="http://schemas.microsoft.com/office/drawing/2014/main" val="3847924657"/>
                    </a:ext>
                  </a:extLst>
                </a:gridCol>
                <a:gridCol w="1799781">
                  <a:extLst>
                    <a:ext uri="{9D8B030D-6E8A-4147-A177-3AD203B41FA5}">
                      <a16:colId xmlns:a16="http://schemas.microsoft.com/office/drawing/2014/main" val="1680816128"/>
                    </a:ext>
                  </a:extLst>
                </a:gridCol>
              </a:tblGrid>
              <a:tr h="381000">
                <a:tc rowSpan="12">
                  <a:txBody>
                    <a:bodyPr/>
                    <a:lstStyle/>
                    <a:p>
                      <a:pPr algn="ctr" fontAlgn="ctr"/>
                      <a:r>
                        <a:rPr lang="fr-FR" sz="1800" b="0" i="0" u="none" strike="noStrike" dirty="0">
                          <a:solidFill>
                            <a:srgbClr val="000000"/>
                          </a:solidFill>
                          <a:effectLst/>
                          <a:latin typeface="Calibri" panose="020F0502020204030204" pitchFamily="34" charset="0"/>
                        </a:rPr>
                        <a:t>Variable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tc>
                  <a:txBody>
                    <a:bodyPr/>
                    <a:lstStyle/>
                    <a:p>
                      <a:pPr algn="l" fontAlgn="ctr"/>
                      <a:r>
                        <a:rPr lang="fr-FR" sz="1800" b="1" i="0" u="none" strike="noStrike" dirty="0">
                          <a:solidFill>
                            <a:srgbClr val="000000"/>
                          </a:solidFill>
                          <a:effectLst/>
                          <a:latin typeface="Calibri" panose="020F0502020204030204" pitchFamily="34" charset="0"/>
                        </a:rPr>
                        <a:t>Variable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76081350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name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69879404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synonyms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22913146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Context of use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18205024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Growth stage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232894023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status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45043353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06910190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Institution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853892612"/>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Scientist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66694877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Date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20935242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Language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31564041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Crop</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65629506"/>
                  </a:ext>
                </a:extLst>
              </a:tr>
            </a:tbl>
          </a:graphicData>
        </a:graphic>
      </p:graphicFrame>
      <p:grpSp>
        <p:nvGrpSpPr>
          <p:cNvPr id="16" name="Groupe 15">
            <a:extLst>
              <a:ext uri="{FF2B5EF4-FFF2-40B4-BE49-F238E27FC236}">
                <a16:creationId xmlns:a16="http://schemas.microsoft.com/office/drawing/2014/main" id="{5A9623FE-B683-B547-B79C-4E909B7D975B}"/>
              </a:ext>
            </a:extLst>
          </p:cNvPr>
          <p:cNvGrpSpPr/>
          <p:nvPr/>
        </p:nvGrpSpPr>
        <p:grpSpPr>
          <a:xfrm>
            <a:off x="10081452" y="-1454"/>
            <a:ext cx="797744" cy="523968"/>
            <a:chOff x="9374913" y="-27383"/>
            <a:chExt cx="1329599" cy="959280"/>
          </a:xfrm>
          <a:solidFill>
            <a:schemeClr val="bg1"/>
          </a:solidFill>
        </p:grpSpPr>
        <p:pic>
          <p:nvPicPr>
            <p:cNvPr id="17" name="Shape 379">
              <a:extLst>
                <a:ext uri="{FF2B5EF4-FFF2-40B4-BE49-F238E27FC236}">
                  <a16:creationId xmlns:a16="http://schemas.microsoft.com/office/drawing/2014/main" id="{FA1262E9-7BB0-664D-86FF-0D0FE58BB362}"/>
                </a:ext>
              </a:extLst>
            </p:cNvPr>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9862503" y="-27383"/>
              <a:ext cx="842009" cy="959280"/>
            </a:xfrm>
            <a:prstGeom prst="rect">
              <a:avLst/>
            </a:prstGeom>
            <a:grpFill/>
            <a:ln>
              <a:noFill/>
            </a:ln>
          </p:spPr>
        </p:pic>
        <p:pic>
          <p:nvPicPr>
            <p:cNvPr id="18" name="Shape 380">
              <a:extLst>
                <a:ext uri="{FF2B5EF4-FFF2-40B4-BE49-F238E27FC236}">
                  <a16:creationId xmlns:a16="http://schemas.microsoft.com/office/drawing/2014/main" id="{0E8F8771-EB1F-AB4E-9A69-D61576F96476}"/>
                </a:ext>
              </a:extLst>
            </p:cNvPr>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9374913" y="37710"/>
              <a:ext cx="565232" cy="815921"/>
            </a:xfrm>
            <a:prstGeom prst="rect">
              <a:avLst/>
            </a:prstGeom>
            <a:grpFill/>
            <a:ln>
              <a:noFill/>
            </a:ln>
          </p:spPr>
        </p:pic>
      </p:grpSp>
    </p:spTree>
    <p:extLst>
      <p:ext uri="{BB962C8B-B14F-4D97-AF65-F5344CB8AC3E}">
        <p14:creationId xmlns:p14="http://schemas.microsoft.com/office/powerpoint/2010/main" val="4111510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noProof="0" dirty="0"/>
              <a:t>Standard model</a:t>
            </a:r>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48</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a:t>
            </a:r>
            <a:r>
              <a:rPr lang="en-US" b="1" noProof="0" dirty="0">
                <a:solidFill>
                  <a:srgbClr val="C00000"/>
                </a:solidFill>
              </a:rPr>
              <a:t>trait</a:t>
            </a:r>
            <a:r>
              <a:rPr lang="en-US" noProof="0" dirty="0"/>
              <a:t> + method + scale</a:t>
            </a:r>
          </a:p>
          <a:p>
            <a:pPr marL="0" indent="0" algn="ctr">
              <a:buNone/>
            </a:pPr>
            <a:endParaRPr lang="en-US" noProof="0" dirty="0"/>
          </a:p>
          <a:p>
            <a:pPr marL="0" indent="0" algn="r">
              <a:buNone/>
            </a:pPr>
            <a:r>
              <a:rPr lang="en-US" noProof="0" dirty="0"/>
              <a:t>What is the studied character?</a:t>
            </a:r>
          </a:p>
        </p:txBody>
      </p:sp>
      <p:graphicFrame>
        <p:nvGraphicFramePr>
          <p:cNvPr id="31" name="Tableau 30"/>
          <p:cNvGraphicFramePr>
            <a:graphicFrameLocks noGrp="1"/>
          </p:cNvGraphicFramePr>
          <p:nvPr/>
        </p:nvGraphicFramePr>
        <p:xfrm>
          <a:off x="836020" y="1938744"/>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8" name="Groupe 37"/>
          <p:cNvGrpSpPr/>
          <p:nvPr/>
        </p:nvGrpSpPr>
        <p:grpSpPr>
          <a:xfrm>
            <a:off x="1384071" y="1950715"/>
            <a:ext cx="5312818" cy="3063821"/>
            <a:chOff x="1384071" y="1950715"/>
            <a:chExt cx="5312818" cy="3063821"/>
          </a:xfrm>
        </p:grpSpPr>
        <p:grpSp>
          <p:nvGrpSpPr>
            <p:cNvPr id="22" name="Groupe 21"/>
            <p:cNvGrpSpPr/>
            <p:nvPr/>
          </p:nvGrpSpPr>
          <p:grpSpPr>
            <a:xfrm>
              <a:off x="2898767" y="1950715"/>
              <a:ext cx="2390107" cy="2440167"/>
              <a:chOff x="2898767" y="1950715"/>
              <a:chExt cx="2390107" cy="2440167"/>
            </a:xfrm>
          </p:grpSpPr>
          <p:sp>
            <p:nvSpPr>
              <p:cNvPr id="29" name="Rectangle à coins arrondis 28"/>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p:cNvCxnSpPr>
                <a:stCxn id="29" idx="2"/>
                <a:endCxn id="11" idx="0"/>
              </p:cNvCxnSpPr>
              <p:nvPr/>
            </p:nvCxnSpPr>
            <p:spPr>
              <a:xfrm flipH="1">
                <a:off x="4093821" y="2307766"/>
                <a:ext cx="771899" cy="1726065"/>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2898767" y="4033831"/>
                <a:ext cx="2390107"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Total height of the tree</a:t>
                </a:r>
              </a:p>
            </p:txBody>
          </p:sp>
        </p:grpSp>
        <p:grpSp>
          <p:nvGrpSpPr>
            <p:cNvPr id="21" name="Groupe 20"/>
            <p:cNvGrpSpPr/>
            <p:nvPr/>
          </p:nvGrpSpPr>
          <p:grpSpPr>
            <a:xfrm>
              <a:off x="1384071" y="1950716"/>
              <a:ext cx="3218019" cy="1816512"/>
              <a:chOff x="1384071" y="1950716"/>
              <a:chExt cx="3218019" cy="1816512"/>
            </a:xfrm>
          </p:grpSpPr>
          <p:sp>
            <p:nvSpPr>
              <p:cNvPr id="28" name="Rectangle à coins arrondis 27"/>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p:cNvCxnSpPr>
                <a:stCxn id="28" idx="2"/>
                <a:endCxn id="12" idx="0"/>
              </p:cNvCxnSpPr>
              <p:nvPr/>
            </p:nvCxnSpPr>
            <p:spPr>
              <a:xfrm flipH="1">
                <a:off x="2699065" y="2307767"/>
                <a:ext cx="1622369" cy="1102410"/>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1384071" y="3410177"/>
                <a:ext cx="262998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Circumference of the tree</a:t>
                </a:r>
              </a:p>
            </p:txBody>
          </p:sp>
        </p:grpSp>
        <p:grpSp>
          <p:nvGrpSpPr>
            <p:cNvPr id="37" name="Groupe 36"/>
            <p:cNvGrpSpPr/>
            <p:nvPr/>
          </p:nvGrpSpPr>
          <p:grpSpPr>
            <a:xfrm>
              <a:off x="4201091" y="1950715"/>
              <a:ext cx="2495798" cy="3063821"/>
              <a:chOff x="4201091" y="1950715"/>
              <a:chExt cx="2495798" cy="3063821"/>
            </a:xfrm>
          </p:grpSpPr>
          <p:cxnSp>
            <p:nvCxnSpPr>
              <p:cNvPr id="15" name="Connecteur droit avec flèche 14"/>
              <p:cNvCxnSpPr>
                <a:stCxn id="32" idx="2"/>
                <a:endCxn id="16" idx="0"/>
              </p:cNvCxnSpPr>
              <p:nvPr/>
            </p:nvCxnSpPr>
            <p:spPr>
              <a:xfrm>
                <a:off x="5448399" y="2307766"/>
                <a:ext cx="591" cy="2349719"/>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à coins arrondis 31"/>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à coins arrondis 15"/>
              <p:cNvSpPr/>
              <p:nvPr/>
            </p:nvSpPr>
            <p:spPr>
              <a:xfrm>
                <a:off x="4201091" y="4657485"/>
                <a:ext cx="24957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Survival state of the tree</a:t>
                </a:r>
                <a:endParaRPr lang="en-GB" dirty="0">
                  <a:solidFill>
                    <a:schemeClr val="tx1"/>
                  </a:solidFill>
                </a:endParaRPr>
              </a:p>
            </p:txBody>
          </p:sp>
        </p:grpSp>
      </p:grpSp>
      <p:graphicFrame>
        <p:nvGraphicFramePr>
          <p:cNvPr id="44" name="Tableau 43"/>
          <p:cNvGraphicFramePr>
            <a:graphicFrameLocks noGrp="1"/>
          </p:cNvGraphicFramePr>
          <p:nvPr/>
        </p:nvGraphicFramePr>
        <p:xfrm>
          <a:off x="7462504" y="2554053"/>
          <a:ext cx="3332099" cy="3316605"/>
        </p:xfrm>
        <a:graphic>
          <a:graphicData uri="http://schemas.openxmlformats.org/drawingml/2006/table">
            <a:tbl>
              <a:tblPr/>
              <a:tblGrid>
                <a:gridCol w="481203">
                  <a:extLst>
                    <a:ext uri="{9D8B030D-6E8A-4147-A177-3AD203B41FA5}">
                      <a16:colId xmlns:a16="http://schemas.microsoft.com/office/drawing/2014/main" val="2405823724"/>
                    </a:ext>
                  </a:extLst>
                </a:gridCol>
                <a:gridCol w="2850896">
                  <a:extLst>
                    <a:ext uri="{9D8B030D-6E8A-4147-A177-3AD203B41FA5}">
                      <a16:colId xmlns:a16="http://schemas.microsoft.com/office/drawing/2014/main" val="693825296"/>
                    </a:ext>
                  </a:extLst>
                </a:gridCol>
              </a:tblGrid>
              <a:tr h="381000">
                <a:tc rowSpan="11">
                  <a:txBody>
                    <a:bodyPr/>
                    <a:lstStyle/>
                    <a:p>
                      <a:pPr algn="ctr" fontAlgn="ctr"/>
                      <a:r>
                        <a:rPr lang="fr-FR" sz="1800" b="0" i="0" u="none" strike="noStrike" dirty="0">
                          <a:solidFill>
                            <a:srgbClr val="000000"/>
                          </a:solidFill>
                          <a:effectLst/>
                          <a:latin typeface="Calibri" panose="020F0502020204030204" pitchFamily="34" charset="0"/>
                        </a:rPr>
                        <a:t>Trait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tc>
                  <a:txBody>
                    <a:bodyPr/>
                    <a:lstStyle/>
                    <a:p>
                      <a:pPr algn="l" fontAlgn="ctr"/>
                      <a:r>
                        <a:rPr lang="fr-FR" sz="1800" b="1" i="0" u="none" strike="noStrike" dirty="0">
                          <a:solidFill>
                            <a:srgbClr val="000000"/>
                          </a:solidFill>
                          <a:effectLst/>
                          <a:latin typeface="Calibri" panose="020F0502020204030204" pitchFamily="34" charset="0"/>
                        </a:rPr>
                        <a:t>Trait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392562193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65612878"/>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169195081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description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00680639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synonyms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328359678"/>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Main trait abbreviation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91502388"/>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Alternative trait abbreviations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30130368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Entity</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9218595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Attribute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67404566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status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169467582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122618809"/>
                  </a:ext>
                </a:extLst>
              </a:tr>
            </a:tbl>
          </a:graphicData>
        </a:graphic>
      </p:graphicFrame>
      <p:grpSp>
        <p:nvGrpSpPr>
          <p:cNvPr id="25" name="Groupe 24">
            <a:extLst>
              <a:ext uri="{FF2B5EF4-FFF2-40B4-BE49-F238E27FC236}">
                <a16:creationId xmlns:a16="http://schemas.microsoft.com/office/drawing/2014/main" id="{52FCC1E3-655A-0F46-9131-2BABB9508D54}"/>
              </a:ext>
            </a:extLst>
          </p:cNvPr>
          <p:cNvGrpSpPr/>
          <p:nvPr/>
        </p:nvGrpSpPr>
        <p:grpSpPr>
          <a:xfrm>
            <a:off x="10081452" y="-1454"/>
            <a:ext cx="797744" cy="523968"/>
            <a:chOff x="9374913" y="-27383"/>
            <a:chExt cx="1329599" cy="959280"/>
          </a:xfrm>
          <a:solidFill>
            <a:schemeClr val="bg1"/>
          </a:solidFill>
        </p:grpSpPr>
        <p:pic>
          <p:nvPicPr>
            <p:cNvPr id="26" name="Shape 379">
              <a:extLst>
                <a:ext uri="{FF2B5EF4-FFF2-40B4-BE49-F238E27FC236}">
                  <a16:creationId xmlns:a16="http://schemas.microsoft.com/office/drawing/2014/main" id="{8F1501B7-43EB-684E-985F-E73E40465037}"/>
                </a:ext>
              </a:extLst>
            </p:cNvPr>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9862503" y="-27383"/>
              <a:ext cx="842009" cy="959280"/>
            </a:xfrm>
            <a:prstGeom prst="rect">
              <a:avLst/>
            </a:prstGeom>
            <a:grpFill/>
            <a:ln>
              <a:noFill/>
            </a:ln>
          </p:spPr>
        </p:pic>
        <p:pic>
          <p:nvPicPr>
            <p:cNvPr id="27" name="Shape 380">
              <a:extLst>
                <a:ext uri="{FF2B5EF4-FFF2-40B4-BE49-F238E27FC236}">
                  <a16:creationId xmlns:a16="http://schemas.microsoft.com/office/drawing/2014/main" id="{F7EC6036-B7DD-AC44-8CD0-4BCB1FB44285}"/>
                </a:ext>
              </a:extLst>
            </p:cNvPr>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9374913" y="37710"/>
              <a:ext cx="565232" cy="815921"/>
            </a:xfrm>
            <a:prstGeom prst="rect">
              <a:avLst/>
            </a:prstGeom>
            <a:grpFill/>
            <a:ln>
              <a:noFill/>
            </a:ln>
          </p:spPr>
        </p:pic>
      </p:grpSp>
    </p:spTree>
    <p:extLst>
      <p:ext uri="{BB962C8B-B14F-4D97-AF65-F5344CB8AC3E}">
        <p14:creationId xmlns:p14="http://schemas.microsoft.com/office/powerpoint/2010/main" val="2498943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noProof="0" dirty="0"/>
              <a:t>Standard model</a:t>
            </a:r>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49</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trait + </a:t>
            </a:r>
            <a:r>
              <a:rPr lang="en-US" b="1" noProof="0" dirty="0">
                <a:solidFill>
                  <a:srgbClr val="C00000"/>
                </a:solidFill>
              </a:rPr>
              <a:t>method</a:t>
            </a:r>
            <a:r>
              <a:rPr lang="en-US" noProof="0" dirty="0"/>
              <a:t> + scale</a:t>
            </a:r>
          </a:p>
          <a:p>
            <a:pPr marL="0" indent="0" algn="ctr">
              <a:buNone/>
            </a:pPr>
            <a:endParaRPr lang="en-US" noProof="0" dirty="0"/>
          </a:p>
          <a:p>
            <a:pPr marL="0" indent="0" algn="r">
              <a:buNone/>
            </a:pPr>
            <a:r>
              <a:rPr lang="en-US" noProof="0" dirty="0"/>
              <a:t>How is it observed?</a:t>
            </a:r>
          </a:p>
        </p:txBody>
      </p:sp>
      <p:graphicFrame>
        <p:nvGraphicFramePr>
          <p:cNvPr id="31" name="Tableau 30"/>
          <p:cNvGraphicFramePr>
            <a:graphicFrameLocks noGrp="1"/>
          </p:cNvGraphicFramePr>
          <p:nvPr/>
        </p:nvGraphicFramePr>
        <p:xfrm>
          <a:off x="836020" y="1938744"/>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6" name="Groupe 35"/>
          <p:cNvGrpSpPr/>
          <p:nvPr/>
        </p:nvGrpSpPr>
        <p:grpSpPr>
          <a:xfrm>
            <a:off x="1132110" y="1950715"/>
            <a:ext cx="5615850" cy="3748440"/>
            <a:chOff x="1132110" y="1950715"/>
            <a:chExt cx="5615850" cy="3748440"/>
          </a:xfrm>
        </p:grpSpPr>
        <p:grpSp>
          <p:nvGrpSpPr>
            <p:cNvPr id="17" name="Groupe 16"/>
            <p:cNvGrpSpPr/>
            <p:nvPr/>
          </p:nvGrpSpPr>
          <p:grpSpPr>
            <a:xfrm>
              <a:off x="2269643" y="1950715"/>
              <a:ext cx="3050311" cy="2915778"/>
              <a:chOff x="2269643" y="1950715"/>
              <a:chExt cx="3050311" cy="2915778"/>
            </a:xfrm>
          </p:grpSpPr>
          <p:sp>
            <p:nvSpPr>
              <p:cNvPr id="25" name="Rectangle à coins arrondis 24"/>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avec flèche 25"/>
              <p:cNvCxnSpPr>
                <a:stCxn id="25" idx="2"/>
                <a:endCxn id="27" idx="0"/>
              </p:cNvCxnSpPr>
              <p:nvPr/>
            </p:nvCxnSpPr>
            <p:spPr>
              <a:xfrm flipH="1">
                <a:off x="3794799" y="2307766"/>
                <a:ext cx="1070921" cy="1935073"/>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2269643" y="4242839"/>
                <a:ext cx="3050311" cy="6236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Measured from soil to crown with a pole or a clinometer</a:t>
                </a:r>
                <a:endParaRPr lang="en-GB" dirty="0">
                  <a:solidFill>
                    <a:schemeClr val="tx1"/>
                  </a:solidFill>
                </a:endParaRPr>
              </a:p>
            </p:txBody>
          </p:sp>
        </p:grpSp>
        <p:grpSp>
          <p:nvGrpSpPr>
            <p:cNvPr id="18" name="Groupe 17"/>
            <p:cNvGrpSpPr/>
            <p:nvPr/>
          </p:nvGrpSpPr>
          <p:grpSpPr>
            <a:xfrm>
              <a:off x="1132110" y="1950716"/>
              <a:ext cx="3469980" cy="2083115"/>
              <a:chOff x="1132110" y="1950716"/>
              <a:chExt cx="3469980" cy="2083115"/>
            </a:xfrm>
          </p:grpSpPr>
          <p:sp>
            <p:nvSpPr>
              <p:cNvPr id="22" name="Rectangle à coins arrondis 21"/>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Connecteur droit avec flèche 22"/>
              <p:cNvCxnSpPr>
                <a:stCxn id="22" idx="2"/>
                <a:endCxn id="24" idx="0"/>
              </p:cNvCxnSpPr>
              <p:nvPr/>
            </p:nvCxnSpPr>
            <p:spPr>
              <a:xfrm flipH="1">
                <a:off x="2481643" y="2307767"/>
                <a:ext cx="1839791" cy="1102410"/>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1132110" y="3410177"/>
                <a:ext cx="2699065" cy="6236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Measured at breast height with a graduated ribbon </a:t>
                </a:r>
                <a:endParaRPr lang="en-GB" dirty="0">
                  <a:solidFill>
                    <a:schemeClr val="tx1"/>
                  </a:solidFill>
                </a:endParaRPr>
              </a:p>
            </p:txBody>
          </p:sp>
        </p:grpSp>
        <p:grpSp>
          <p:nvGrpSpPr>
            <p:cNvPr id="35" name="Groupe 34"/>
            <p:cNvGrpSpPr/>
            <p:nvPr/>
          </p:nvGrpSpPr>
          <p:grpSpPr>
            <a:xfrm>
              <a:off x="4145285" y="1950715"/>
              <a:ext cx="2602675" cy="3748440"/>
              <a:chOff x="4145285" y="1950715"/>
              <a:chExt cx="2602675" cy="3748440"/>
            </a:xfrm>
          </p:grpSpPr>
          <p:sp>
            <p:nvSpPr>
              <p:cNvPr id="20" name="Rectangle à coins arrondis 19"/>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4145285" y="5092917"/>
                <a:ext cx="2602675" cy="60623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Visual assessment with a reference scoring scale </a:t>
                </a:r>
                <a:endParaRPr lang="en-GB" dirty="0">
                  <a:solidFill>
                    <a:schemeClr val="tx1"/>
                  </a:solidFill>
                </a:endParaRPr>
              </a:p>
            </p:txBody>
          </p:sp>
          <p:cxnSp>
            <p:nvCxnSpPr>
              <p:cNvPr id="33" name="Connecteur droit avec flèche 32"/>
              <p:cNvCxnSpPr>
                <a:stCxn id="20" idx="2"/>
                <a:endCxn id="21" idx="0"/>
              </p:cNvCxnSpPr>
              <p:nvPr/>
            </p:nvCxnSpPr>
            <p:spPr>
              <a:xfrm flipH="1">
                <a:off x="5446623" y="2307766"/>
                <a:ext cx="1776" cy="2785151"/>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graphicFrame>
        <p:nvGraphicFramePr>
          <p:cNvPr id="44" name="Tableau 43"/>
          <p:cNvGraphicFramePr>
            <a:graphicFrameLocks noGrp="1"/>
          </p:cNvGraphicFramePr>
          <p:nvPr/>
        </p:nvGraphicFramePr>
        <p:xfrm>
          <a:off x="8296271" y="2773921"/>
          <a:ext cx="2730247" cy="1703070"/>
        </p:xfrm>
        <a:graphic>
          <a:graphicData uri="http://schemas.openxmlformats.org/drawingml/2006/table">
            <a:tbl>
              <a:tblPr/>
              <a:tblGrid>
                <a:gridCol w="817944">
                  <a:extLst>
                    <a:ext uri="{9D8B030D-6E8A-4147-A177-3AD203B41FA5}">
                      <a16:colId xmlns:a16="http://schemas.microsoft.com/office/drawing/2014/main" val="814820033"/>
                    </a:ext>
                  </a:extLst>
                </a:gridCol>
                <a:gridCol w="1912303">
                  <a:extLst>
                    <a:ext uri="{9D8B030D-6E8A-4147-A177-3AD203B41FA5}">
                      <a16:colId xmlns:a16="http://schemas.microsoft.com/office/drawing/2014/main" val="3763776384"/>
                    </a:ext>
                  </a:extLst>
                </a:gridCol>
              </a:tblGrid>
              <a:tr h="190500">
                <a:tc rowSpan="6">
                  <a:txBody>
                    <a:bodyPr/>
                    <a:lstStyle/>
                    <a:p>
                      <a:pPr algn="ctr" fontAlgn="ctr"/>
                      <a:r>
                        <a:rPr lang="fr-FR" sz="1800" b="0" i="0" u="none" strike="noStrike" dirty="0">
                          <a:solidFill>
                            <a:srgbClr val="000000"/>
                          </a:solidFill>
                          <a:effectLst/>
                          <a:latin typeface="Calibri" panose="020F0502020204030204" pitchFamily="34" charset="0"/>
                        </a:rPr>
                        <a:t>Method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tc>
                  <a:txBody>
                    <a:bodyPr/>
                    <a:lstStyle/>
                    <a:p>
                      <a:pPr algn="l" fontAlgn="ctr"/>
                      <a:r>
                        <a:rPr lang="fr-FR" sz="1800" b="1" i="0" u="none" strike="noStrike" dirty="0">
                          <a:solidFill>
                            <a:srgbClr val="000000"/>
                          </a:solidFill>
                          <a:effectLst/>
                          <a:latin typeface="Calibri" panose="020F0502020204030204" pitchFamily="34" charset="0"/>
                        </a:rPr>
                        <a:t>Method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253398741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324988944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160346537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description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70245186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Formula</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357026463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reference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789421896"/>
                  </a:ext>
                </a:extLst>
              </a:tr>
            </a:tbl>
          </a:graphicData>
        </a:graphic>
      </p:graphicFrame>
      <p:grpSp>
        <p:nvGrpSpPr>
          <p:cNvPr id="28" name="Groupe 27">
            <a:extLst>
              <a:ext uri="{FF2B5EF4-FFF2-40B4-BE49-F238E27FC236}">
                <a16:creationId xmlns:a16="http://schemas.microsoft.com/office/drawing/2014/main" id="{7163C3B4-6482-F04F-8E1A-D6CDDBB96435}"/>
              </a:ext>
            </a:extLst>
          </p:cNvPr>
          <p:cNvGrpSpPr/>
          <p:nvPr/>
        </p:nvGrpSpPr>
        <p:grpSpPr>
          <a:xfrm>
            <a:off x="10081452" y="-1454"/>
            <a:ext cx="797744" cy="523968"/>
            <a:chOff x="9374913" y="-27383"/>
            <a:chExt cx="1329599" cy="959280"/>
          </a:xfrm>
          <a:solidFill>
            <a:schemeClr val="bg1"/>
          </a:solidFill>
        </p:grpSpPr>
        <p:pic>
          <p:nvPicPr>
            <p:cNvPr id="29" name="Shape 379">
              <a:extLst>
                <a:ext uri="{FF2B5EF4-FFF2-40B4-BE49-F238E27FC236}">
                  <a16:creationId xmlns:a16="http://schemas.microsoft.com/office/drawing/2014/main" id="{67B7B631-75EA-E045-ABC8-9CB43FF665BB}"/>
                </a:ext>
              </a:extLst>
            </p:cNvPr>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9862503" y="-27383"/>
              <a:ext cx="842009" cy="959280"/>
            </a:xfrm>
            <a:prstGeom prst="rect">
              <a:avLst/>
            </a:prstGeom>
            <a:grpFill/>
            <a:ln>
              <a:noFill/>
            </a:ln>
          </p:spPr>
        </p:pic>
        <p:pic>
          <p:nvPicPr>
            <p:cNvPr id="32" name="Shape 380">
              <a:extLst>
                <a:ext uri="{FF2B5EF4-FFF2-40B4-BE49-F238E27FC236}">
                  <a16:creationId xmlns:a16="http://schemas.microsoft.com/office/drawing/2014/main" id="{0B19899D-6128-EB4B-BCC5-AD91962A01AC}"/>
                </a:ext>
              </a:extLst>
            </p:cNvPr>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9374913" y="37710"/>
              <a:ext cx="565232" cy="815921"/>
            </a:xfrm>
            <a:prstGeom prst="rect">
              <a:avLst/>
            </a:prstGeom>
            <a:grpFill/>
            <a:ln>
              <a:noFill/>
            </a:ln>
          </p:spPr>
        </p:pic>
      </p:grpSp>
    </p:spTree>
    <p:extLst>
      <p:ext uri="{BB962C8B-B14F-4D97-AF65-F5344CB8AC3E}">
        <p14:creationId xmlns:p14="http://schemas.microsoft.com/office/powerpoint/2010/main" val="3109781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7FA0C9-7029-2FAF-08E5-BF4DF66F3849}"/>
              </a:ext>
            </a:extLst>
          </p:cNvPr>
          <p:cNvSpPr/>
          <p:nvPr/>
        </p:nvSpPr>
        <p:spPr>
          <a:xfrm>
            <a:off x="-222069" y="5839097"/>
            <a:ext cx="3540035" cy="150054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pic>
        <p:nvPicPr>
          <p:cNvPr id="9" name="Google Shape;297;g1d1019887f6_0_10">
            <a:extLst>
              <a:ext uri="{FF2B5EF4-FFF2-40B4-BE49-F238E27FC236}">
                <a16:creationId xmlns:a16="http://schemas.microsoft.com/office/drawing/2014/main" id="{AE73A466-D98C-8C30-7330-1B3669F77A1C}"/>
              </a:ext>
            </a:extLst>
          </p:cNvPr>
          <p:cNvPicPr preferRelativeResize="0"/>
          <p:nvPr/>
        </p:nvPicPr>
        <p:blipFill rotWithShape="1">
          <a:blip r:embed="rId3">
            <a:alphaModFix amt="73000"/>
          </a:blip>
          <a:srcRect/>
          <a:stretch/>
        </p:blipFill>
        <p:spPr>
          <a:xfrm>
            <a:off x="14" y="3601434"/>
            <a:ext cx="3176721" cy="3358165"/>
          </a:xfrm>
          <a:prstGeom prst="rect">
            <a:avLst/>
          </a:prstGeom>
          <a:noFill/>
          <a:ln>
            <a:noFill/>
          </a:ln>
        </p:spPr>
      </p:pic>
      <p:sp>
        <p:nvSpPr>
          <p:cNvPr id="3" name="Espace réservé du contenu 2">
            <a:extLst>
              <a:ext uri="{FF2B5EF4-FFF2-40B4-BE49-F238E27FC236}">
                <a16:creationId xmlns:a16="http://schemas.microsoft.com/office/drawing/2014/main" id="{53EEF8D5-F43E-4D48-9817-B2A33A0759B0}"/>
              </a:ext>
            </a:extLst>
          </p:cNvPr>
          <p:cNvSpPr>
            <a:spLocks noGrp="1"/>
          </p:cNvSpPr>
          <p:nvPr>
            <p:ph sz="half" idx="1"/>
          </p:nvPr>
        </p:nvSpPr>
        <p:spPr>
          <a:xfrm>
            <a:off x="89452" y="920530"/>
            <a:ext cx="6180881" cy="4351339"/>
          </a:xfrm>
        </p:spPr>
        <p:txBody>
          <a:bodyPr>
            <a:normAutofit/>
          </a:bodyPr>
          <a:lstStyle/>
          <a:p>
            <a:r>
              <a:rPr lang="en-GB" dirty="0"/>
              <a:t>ELIXIR</a:t>
            </a:r>
          </a:p>
          <a:p>
            <a:pPr lvl="1"/>
            <a:r>
              <a:rPr lang="en-GB" dirty="0"/>
              <a:t>European Infrastructure for life sciences</a:t>
            </a:r>
          </a:p>
          <a:p>
            <a:pPr lvl="1"/>
            <a:r>
              <a:rPr lang="en-GB" dirty="0"/>
              <a:t>Slovenia , France, Germany, Portugal, UK, …</a:t>
            </a:r>
          </a:p>
          <a:p>
            <a:pPr lvl="1"/>
            <a:r>
              <a:rPr lang="en-GB" sz="1800" dirty="0">
                <a:hlinkClick r:id="rId4"/>
              </a:rPr>
              <a:t>https://elixir-europe.org/communities/plant-sciences</a:t>
            </a:r>
            <a:r>
              <a:rPr lang="en-GB" sz="1800" dirty="0"/>
              <a:t> </a:t>
            </a:r>
          </a:p>
          <a:p>
            <a:pPr lvl="1"/>
            <a:r>
              <a:rPr lang="en-GB" dirty="0"/>
              <a:t>FAIR data management, software, training, …</a:t>
            </a:r>
          </a:p>
          <a:p>
            <a:endParaRPr lang="en-GB" dirty="0"/>
          </a:p>
        </p:txBody>
      </p:sp>
      <p:sp>
        <p:nvSpPr>
          <p:cNvPr id="4" name="Espace réservé du contenu 3">
            <a:extLst>
              <a:ext uri="{FF2B5EF4-FFF2-40B4-BE49-F238E27FC236}">
                <a16:creationId xmlns:a16="http://schemas.microsoft.com/office/drawing/2014/main" id="{612F5510-C3A1-8B49-BBD7-E92D14681144}"/>
              </a:ext>
            </a:extLst>
          </p:cNvPr>
          <p:cNvSpPr>
            <a:spLocks noGrp="1"/>
          </p:cNvSpPr>
          <p:nvPr>
            <p:ph sz="half" idx="2"/>
          </p:nvPr>
        </p:nvSpPr>
        <p:spPr>
          <a:xfrm>
            <a:off x="6466945" y="972782"/>
            <a:ext cx="5486561" cy="4351339"/>
          </a:xfrm>
        </p:spPr>
        <p:txBody>
          <a:bodyPr/>
          <a:lstStyle/>
          <a:p>
            <a:r>
              <a:rPr lang="en-GB" dirty="0"/>
              <a:t>EMPHASIS</a:t>
            </a:r>
          </a:p>
          <a:p>
            <a:pPr lvl="1"/>
            <a:r>
              <a:rPr lang="en-GB" dirty="0"/>
              <a:t>European Infrastructure for Plant Phenotyping</a:t>
            </a:r>
          </a:p>
          <a:p>
            <a:pPr lvl="1"/>
            <a:r>
              <a:rPr lang="en-GB" dirty="0"/>
              <a:t>France, Germany, Belgium, UK, …</a:t>
            </a:r>
          </a:p>
          <a:p>
            <a:pPr lvl="1"/>
            <a:r>
              <a:rPr lang="en-GB" dirty="0">
                <a:hlinkClick r:id="rId5"/>
              </a:rPr>
              <a:t>https://www.plant-phenotyping.eu</a:t>
            </a:r>
            <a:r>
              <a:rPr lang="en-GB" dirty="0"/>
              <a:t> </a:t>
            </a:r>
          </a:p>
        </p:txBody>
      </p:sp>
      <p:sp>
        <p:nvSpPr>
          <p:cNvPr id="2" name="Titre 1">
            <a:extLst>
              <a:ext uri="{FF2B5EF4-FFF2-40B4-BE49-F238E27FC236}">
                <a16:creationId xmlns:a16="http://schemas.microsoft.com/office/drawing/2014/main" id="{474B165F-F5A3-814C-AC06-029F078179AF}"/>
              </a:ext>
            </a:extLst>
          </p:cNvPr>
          <p:cNvSpPr>
            <a:spLocks noGrp="1"/>
          </p:cNvSpPr>
          <p:nvPr>
            <p:ph type="title"/>
          </p:nvPr>
        </p:nvSpPr>
        <p:spPr/>
        <p:txBody>
          <a:bodyPr>
            <a:normAutofit fontScale="90000"/>
          </a:bodyPr>
          <a:lstStyle/>
          <a:p>
            <a:r>
              <a:rPr lang="en-GB" dirty="0"/>
              <a:t>Plant data standards: contributors</a:t>
            </a:r>
          </a:p>
        </p:txBody>
      </p:sp>
      <p:sp>
        <p:nvSpPr>
          <p:cNvPr id="5" name="Sous-titre 4">
            <a:extLst>
              <a:ext uri="{FF2B5EF4-FFF2-40B4-BE49-F238E27FC236}">
                <a16:creationId xmlns:a16="http://schemas.microsoft.com/office/drawing/2014/main" id="{A115471E-B092-B74E-8651-E38A5DBA2DAA}"/>
              </a:ext>
            </a:extLst>
          </p:cNvPr>
          <p:cNvSpPr>
            <a:spLocks noGrp="1"/>
          </p:cNvSpPr>
          <p:nvPr>
            <p:ph type="subTitle" idx="10"/>
          </p:nvPr>
        </p:nvSpPr>
        <p:spPr/>
        <p:txBody>
          <a:bodyPr>
            <a:normAutofit/>
          </a:bodyPr>
          <a:lstStyle/>
          <a:p>
            <a:r>
              <a:rPr lang="en-GB" dirty="0"/>
              <a:t>Gathered to solve plant FAIR data challenges</a:t>
            </a:r>
          </a:p>
        </p:txBody>
      </p:sp>
      <p:pic>
        <p:nvPicPr>
          <p:cNvPr id="2050" name="Picture 2">
            <a:extLst>
              <a:ext uri="{FF2B5EF4-FFF2-40B4-BE49-F238E27FC236}">
                <a16:creationId xmlns:a16="http://schemas.microsoft.com/office/drawing/2014/main" id="{5F344EC1-2880-F03B-A48E-C04A344702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493" y="1645250"/>
            <a:ext cx="825625" cy="2180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B73A216-E0F9-645E-AE06-8AC020BC70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26293" y="2011681"/>
            <a:ext cx="809490" cy="213756"/>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296;g1d1019887f6_0_10">
            <a:extLst>
              <a:ext uri="{FF2B5EF4-FFF2-40B4-BE49-F238E27FC236}">
                <a16:creationId xmlns:a16="http://schemas.microsoft.com/office/drawing/2014/main" id="{D956FACA-7C40-4D2A-A35D-3DE280BF2503}"/>
              </a:ext>
            </a:extLst>
          </p:cNvPr>
          <p:cNvPicPr preferRelativeResize="0"/>
          <p:nvPr/>
        </p:nvPicPr>
        <p:blipFill rotWithShape="1">
          <a:blip r:embed="rId7">
            <a:alphaModFix/>
          </a:blip>
          <a:srcRect/>
          <a:stretch/>
        </p:blipFill>
        <p:spPr>
          <a:xfrm>
            <a:off x="1099335" y="2587987"/>
            <a:ext cx="4779745" cy="4751656"/>
          </a:xfrm>
          <a:prstGeom prst="rect">
            <a:avLst/>
          </a:prstGeom>
          <a:noFill/>
          <a:ln>
            <a:noFill/>
          </a:ln>
        </p:spPr>
      </p:pic>
      <p:sp>
        <p:nvSpPr>
          <p:cNvPr id="8" name="Google Shape;299;g1d1019887f6_0_10">
            <a:extLst>
              <a:ext uri="{FF2B5EF4-FFF2-40B4-BE49-F238E27FC236}">
                <a16:creationId xmlns:a16="http://schemas.microsoft.com/office/drawing/2014/main" id="{868EB1F7-CF3B-D36D-2D72-77C059B7A234}"/>
              </a:ext>
            </a:extLst>
          </p:cNvPr>
          <p:cNvSpPr/>
          <p:nvPr/>
        </p:nvSpPr>
        <p:spPr>
          <a:xfrm>
            <a:off x="4081543" y="2883048"/>
            <a:ext cx="960366" cy="857051"/>
          </a:xfrm>
          <a:prstGeom prst="roundRect">
            <a:avLst>
              <a:gd name="adj" fmla="val 16667"/>
            </a:avLst>
          </a:prstGeom>
          <a:noFill/>
          <a:ln w="38100" cap="flat" cmpd="sng">
            <a:solidFill>
              <a:srgbClr val="C00000"/>
            </a:solidFill>
            <a:prstDash val="solid"/>
            <a:round/>
            <a:headEnd type="none" w="sm" len="sm"/>
            <a:tailEnd type="none" w="sm" len="sm"/>
          </a:ln>
        </p:spPr>
        <p:txBody>
          <a:bodyPr spcFirstLastPara="1" wrap="square" lIns="121900" tIns="121900" rIns="121900" bIns="121900" anchor="t" anchorCtr="0">
            <a:noAutofit/>
          </a:bodyPr>
          <a:lstStyle/>
          <a:p>
            <a:pPr>
              <a:buClr>
                <a:srgbClr val="000000"/>
              </a:buClr>
              <a:buSzPts val="1400"/>
            </a:pPr>
            <a:endParaRPr lang="en-GB" sz="1867" dirty="0">
              <a:solidFill>
                <a:srgbClr val="000000"/>
              </a:solidFill>
              <a:latin typeface="Arial"/>
              <a:ea typeface="Arial"/>
              <a:cs typeface="Arial"/>
              <a:sym typeface="Arial"/>
            </a:endParaRPr>
          </a:p>
        </p:txBody>
      </p:sp>
      <p:pic>
        <p:nvPicPr>
          <p:cNvPr id="11" name="Shape 156" descr="http://www.elixir-europe.org/global/images/ELIXIR_logo.png">
            <a:extLst>
              <a:ext uri="{FF2B5EF4-FFF2-40B4-BE49-F238E27FC236}">
                <a16:creationId xmlns:a16="http://schemas.microsoft.com/office/drawing/2014/main" id="{8578C72A-BFED-FEC8-3D07-C7460951A742}"/>
              </a:ext>
            </a:extLst>
          </p:cNvPr>
          <p:cNvPicPr preferRelativeResize="0"/>
          <p:nvPr/>
        </p:nvPicPr>
        <p:blipFill rotWithShape="1">
          <a:blip r:embed="rId8">
            <a:alphaModFix/>
          </a:blip>
          <a:srcRect/>
          <a:stretch/>
        </p:blipFill>
        <p:spPr>
          <a:xfrm>
            <a:off x="1547948" y="837926"/>
            <a:ext cx="781249" cy="574707"/>
          </a:xfrm>
          <a:prstGeom prst="rect">
            <a:avLst/>
          </a:prstGeom>
          <a:solidFill>
            <a:schemeClr val="bg1"/>
          </a:solidFill>
          <a:ln>
            <a:noFill/>
          </a:ln>
        </p:spPr>
      </p:pic>
      <p:pic>
        <p:nvPicPr>
          <p:cNvPr id="12" name="Image 11">
            <a:extLst>
              <a:ext uri="{FF2B5EF4-FFF2-40B4-BE49-F238E27FC236}">
                <a16:creationId xmlns:a16="http://schemas.microsoft.com/office/drawing/2014/main" id="{ADC45205-1E36-28B5-764C-15B80A92A92E}"/>
              </a:ext>
            </a:extLst>
          </p:cNvPr>
          <p:cNvPicPr>
            <a:picLocks noChangeAspect="1"/>
          </p:cNvPicPr>
          <p:nvPr/>
        </p:nvPicPr>
        <p:blipFill>
          <a:blip r:embed="rId9"/>
          <a:stretch>
            <a:fillRect/>
          </a:stretch>
        </p:blipFill>
        <p:spPr>
          <a:xfrm>
            <a:off x="8383836" y="967010"/>
            <a:ext cx="1948291" cy="316541"/>
          </a:xfrm>
          <a:prstGeom prst="rect">
            <a:avLst/>
          </a:prstGeom>
        </p:spPr>
      </p:pic>
      <p:pic>
        <p:nvPicPr>
          <p:cNvPr id="15" name="Image 14">
            <a:extLst>
              <a:ext uri="{FF2B5EF4-FFF2-40B4-BE49-F238E27FC236}">
                <a16:creationId xmlns:a16="http://schemas.microsoft.com/office/drawing/2014/main" id="{40D347D2-51B8-AE6C-BC2B-D3F5A991ABAB}"/>
              </a:ext>
            </a:extLst>
          </p:cNvPr>
          <p:cNvPicPr>
            <a:picLocks noChangeAspect="1"/>
          </p:cNvPicPr>
          <p:nvPr/>
        </p:nvPicPr>
        <p:blipFill>
          <a:blip r:embed="rId10"/>
          <a:stretch>
            <a:fillRect/>
          </a:stretch>
        </p:blipFill>
        <p:spPr>
          <a:xfrm>
            <a:off x="6232628" y="2849348"/>
            <a:ext cx="4177360" cy="1593607"/>
          </a:xfrm>
          <a:prstGeom prst="rect">
            <a:avLst/>
          </a:prstGeom>
          <a:effectLst>
            <a:outerShdw blurRad="50800" dist="38100" dir="18900000" algn="bl" rotWithShape="0">
              <a:prstClr val="black">
                <a:alpha val="40000"/>
              </a:prstClr>
            </a:outerShdw>
          </a:effectLst>
        </p:spPr>
      </p:pic>
      <p:pic>
        <p:nvPicPr>
          <p:cNvPr id="14" name="Image 13">
            <a:extLst>
              <a:ext uri="{FF2B5EF4-FFF2-40B4-BE49-F238E27FC236}">
                <a16:creationId xmlns:a16="http://schemas.microsoft.com/office/drawing/2014/main" id="{90AF0185-3F4A-82A7-981B-EB750B9612B3}"/>
              </a:ext>
            </a:extLst>
          </p:cNvPr>
          <p:cNvPicPr>
            <a:picLocks noChangeAspect="1"/>
          </p:cNvPicPr>
          <p:nvPr/>
        </p:nvPicPr>
        <p:blipFill>
          <a:blip r:embed="rId11"/>
          <a:stretch>
            <a:fillRect/>
          </a:stretch>
        </p:blipFill>
        <p:spPr>
          <a:xfrm>
            <a:off x="8431084" y="3084603"/>
            <a:ext cx="3711867" cy="1603670"/>
          </a:xfrm>
          <a:prstGeom prst="rect">
            <a:avLst/>
          </a:prstGeom>
          <a:effectLst>
            <a:outerShdw blurRad="50800" dist="38100" dir="18900000" algn="bl" rotWithShape="0">
              <a:prstClr val="black">
                <a:alpha val="40000"/>
              </a:prstClr>
            </a:outerShdw>
          </a:effectLst>
        </p:spPr>
      </p:pic>
      <p:sp>
        <p:nvSpPr>
          <p:cNvPr id="16" name="Double flèche horizontale 15">
            <a:extLst>
              <a:ext uri="{FF2B5EF4-FFF2-40B4-BE49-F238E27FC236}">
                <a16:creationId xmlns:a16="http://schemas.microsoft.com/office/drawing/2014/main" id="{4115DAE4-B917-48C7-170E-ADAD9A1A5694}"/>
              </a:ext>
            </a:extLst>
          </p:cNvPr>
          <p:cNvSpPr/>
          <p:nvPr/>
        </p:nvSpPr>
        <p:spPr>
          <a:xfrm>
            <a:off x="5172890" y="3084603"/>
            <a:ext cx="968297" cy="207237"/>
          </a:xfrm>
          <a:prstGeom prst="leftRightArrow">
            <a:avLst/>
          </a:prstGeom>
          <a:solidFill>
            <a:srgbClr val="C0000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pic>
        <p:nvPicPr>
          <p:cNvPr id="17" name="Image 16">
            <a:extLst>
              <a:ext uri="{FF2B5EF4-FFF2-40B4-BE49-F238E27FC236}">
                <a16:creationId xmlns:a16="http://schemas.microsoft.com/office/drawing/2014/main" id="{A5507C46-6146-B9D5-292B-C82257E6764E}"/>
              </a:ext>
            </a:extLst>
          </p:cNvPr>
          <p:cNvPicPr>
            <a:picLocks noChangeAspect="1"/>
          </p:cNvPicPr>
          <p:nvPr/>
        </p:nvPicPr>
        <p:blipFill>
          <a:blip r:embed="rId12"/>
          <a:stretch>
            <a:fillRect/>
          </a:stretch>
        </p:blipFill>
        <p:spPr>
          <a:xfrm>
            <a:off x="6466945" y="4790050"/>
            <a:ext cx="2970780" cy="1538651"/>
          </a:xfrm>
          <a:prstGeom prst="rect">
            <a:avLst/>
          </a:prstGeom>
          <a:effectLst>
            <a:outerShdw blurRad="50800" dist="38100" dir="18900000" algn="bl" rotWithShape="0">
              <a:prstClr val="black">
                <a:alpha val="40000"/>
              </a:prstClr>
            </a:outerShdw>
          </a:effectLst>
        </p:spPr>
      </p:pic>
      <p:pic>
        <p:nvPicPr>
          <p:cNvPr id="18" name="Image 17">
            <a:extLst>
              <a:ext uri="{FF2B5EF4-FFF2-40B4-BE49-F238E27FC236}">
                <a16:creationId xmlns:a16="http://schemas.microsoft.com/office/drawing/2014/main" id="{F29D7827-382C-2EEB-7596-D7B9EC4476A2}"/>
              </a:ext>
            </a:extLst>
          </p:cNvPr>
          <p:cNvPicPr>
            <a:picLocks noChangeAspect="1"/>
          </p:cNvPicPr>
          <p:nvPr/>
        </p:nvPicPr>
        <p:blipFill>
          <a:blip r:embed="rId13"/>
          <a:stretch>
            <a:fillRect/>
          </a:stretch>
        </p:blipFill>
        <p:spPr>
          <a:xfrm>
            <a:off x="8051743" y="5113646"/>
            <a:ext cx="2760160" cy="1505542"/>
          </a:xfrm>
          <a:prstGeom prst="rect">
            <a:avLst/>
          </a:prstGeom>
          <a:effectLst>
            <a:outerShdw blurRad="50800" dist="38100" dir="18900000" algn="bl" rotWithShape="0">
              <a:prstClr val="black">
                <a:alpha val="40000"/>
              </a:prstClr>
            </a:outerShdw>
          </a:effectLst>
        </p:spPr>
      </p:pic>
      <p:pic>
        <p:nvPicPr>
          <p:cNvPr id="19" name="Image 18">
            <a:extLst>
              <a:ext uri="{FF2B5EF4-FFF2-40B4-BE49-F238E27FC236}">
                <a16:creationId xmlns:a16="http://schemas.microsoft.com/office/drawing/2014/main" id="{21D2715E-725C-2C7C-75F1-3495E1A32BA1}"/>
              </a:ext>
            </a:extLst>
          </p:cNvPr>
          <p:cNvPicPr>
            <a:picLocks noChangeAspect="1"/>
          </p:cNvPicPr>
          <p:nvPr/>
        </p:nvPicPr>
        <p:blipFill>
          <a:blip r:embed="rId14"/>
          <a:stretch>
            <a:fillRect/>
          </a:stretch>
        </p:blipFill>
        <p:spPr>
          <a:xfrm>
            <a:off x="9110845" y="5355439"/>
            <a:ext cx="3032106" cy="1504781"/>
          </a:xfrm>
          <a:prstGeom prst="rect">
            <a:avLst/>
          </a:prstGeom>
          <a:effectLst>
            <a:outerShdw blurRad="50800" dist="38100" dir="18900000" algn="bl" rotWithShape="0">
              <a:prstClr val="black">
                <a:alpha val="40000"/>
              </a:prstClr>
            </a:outerShdw>
          </a:effectLst>
        </p:spPr>
      </p:pic>
      <p:pic>
        <p:nvPicPr>
          <p:cNvPr id="20" name="Picture 4" descr="IPPN Logo">
            <a:extLst>
              <a:ext uri="{FF2B5EF4-FFF2-40B4-BE49-F238E27FC236}">
                <a16:creationId xmlns:a16="http://schemas.microsoft.com/office/drawing/2014/main" id="{BA5FDCF2-03B4-DFEA-6D3C-1A4BEFBE45A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17571" y="837926"/>
            <a:ext cx="1535935" cy="61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87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noProof="0" dirty="0"/>
              <a:t>Standard model</a:t>
            </a:r>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50</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trait + method + </a:t>
            </a:r>
            <a:r>
              <a:rPr lang="en-US" b="1" noProof="0" dirty="0">
                <a:solidFill>
                  <a:srgbClr val="C00000"/>
                </a:solidFill>
              </a:rPr>
              <a:t>scale</a:t>
            </a:r>
          </a:p>
          <a:p>
            <a:pPr marL="0" indent="0" algn="ctr">
              <a:buNone/>
            </a:pPr>
            <a:endParaRPr lang="en-US" noProof="0" dirty="0"/>
          </a:p>
          <a:p>
            <a:pPr marL="0" indent="0" algn="r">
              <a:buNone/>
            </a:pPr>
            <a:r>
              <a:rPr lang="en-US" noProof="0" dirty="0"/>
              <a:t>How is it expressed (unit or scale)?</a:t>
            </a:r>
          </a:p>
        </p:txBody>
      </p:sp>
      <p:graphicFrame>
        <p:nvGraphicFramePr>
          <p:cNvPr id="31" name="Tableau 30"/>
          <p:cNvGraphicFramePr>
            <a:graphicFrameLocks noGrp="1"/>
          </p:cNvGraphicFramePr>
          <p:nvPr/>
        </p:nvGraphicFramePr>
        <p:xfrm>
          <a:off x="836020" y="1938744"/>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6" name="Groupe 35"/>
          <p:cNvGrpSpPr/>
          <p:nvPr/>
        </p:nvGrpSpPr>
        <p:grpSpPr>
          <a:xfrm>
            <a:off x="4037805" y="1950715"/>
            <a:ext cx="2132984" cy="4107353"/>
            <a:chOff x="4037805" y="1950715"/>
            <a:chExt cx="2132984" cy="4107353"/>
          </a:xfrm>
        </p:grpSpPr>
        <p:grpSp>
          <p:nvGrpSpPr>
            <p:cNvPr id="17" name="Groupe 16"/>
            <p:cNvGrpSpPr/>
            <p:nvPr/>
          </p:nvGrpSpPr>
          <p:grpSpPr>
            <a:xfrm>
              <a:off x="4515006" y="1950715"/>
              <a:ext cx="703796" cy="2649175"/>
              <a:chOff x="4515006" y="1950715"/>
              <a:chExt cx="703796" cy="2649175"/>
            </a:xfrm>
          </p:grpSpPr>
          <p:sp>
            <p:nvSpPr>
              <p:cNvPr id="25" name="Rectangle à coins arrondis 24"/>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avec flèche 25"/>
              <p:cNvCxnSpPr>
                <a:stCxn id="25" idx="2"/>
                <a:endCxn id="27" idx="0"/>
              </p:cNvCxnSpPr>
              <p:nvPr/>
            </p:nvCxnSpPr>
            <p:spPr>
              <a:xfrm>
                <a:off x="4865720" y="2307766"/>
                <a:ext cx="1184" cy="1935073"/>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4515006" y="4242839"/>
                <a:ext cx="703796"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mm</a:t>
                </a:r>
                <a:endParaRPr lang="en-GB" dirty="0">
                  <a:solidFill>
                    <a:schemeClr val="tx1"/>
                  </a:solidFill>
                </a:endParaRPr>
              </a:p>
            </p:txBody>
          </p:sp>
        </p:grpSp>
        <p:grpSp>
          <p:nvGrpSpPr>
            <p:cNvPr id="18" name="Groupe 17"/>
            <p:cNvGrpSpPr/>
            <p:nvPr/>
          </p:nvGrpSpPr>
          <p:grpSpPr>
            <a:xfrm>
              <a:off x="4037805" y="1950716"/>
              <a:ext cx="564285" cy="1828484"/>
              <a:chOff x="4037805" y="1950716"/>
              <a:chExt cx="564285" cy="1828484"/>
            </a:xfrm>
          </p:grpSpPr>
          <p:sp>
            <p:nvSpPr>
              <p:cNvPr id="22" name="Rectangle à coins arrondis 21"/>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Connecteur droit avec flèche 22"/>
              <p:cNvCxnSpPr>
                <a:stCxn id="22" idx="2"/>
                <a:endCxn id="24" idx="0"/>
              </p:cNvCxnSpPr>
              <p:nvPr/>
            </p:nvCxnSpPr>
            <p:spPr>
              <a:xfrm flipH="1">
                <a:off x="4308959" y="2307767"/>
                <a:ext cx="12475" cy="1102410"/>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4037805" y="3410177"/>
                <a:ext cx="542308" cy="36902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cm</a:t>
                </a:r>
                <a:endParaRPr lang="en-GB" dirty="0">
                  <a:solidFill>
                    <a:schemeClr val="tx1"/>
                  </a:solidFill>
                </a:endParaRPr>
              </a:p>
            </p:txBody>
          </p:sp>
        </p:grpSp>
        <p:grpSp>
          <p:nvGrpSpPr>
            <p:cNvPr id="35" name="Groupe 34"/>
            <p:cNvGrpSpPr/>
            <p:nvPr/>
          </p:nvGrpSpPr>
          <p:grpSpPr>
            <a:xfrm>
              <a:off x="4728715" y="1950715"/>
              <a:ext cx="1442074" cy="4107353"/>
              <a:chOff x="4728715" y="1950715"/>
              <a:chExt cx="1442074" cy="4107353"/>
            </a:xfrm>
          </p:grpSpPr>
          <p:sp>
            <p:nvSpPr>
              <p:cNvPr id="20" name="Rectangle à coins arrondis 19"/>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4728715" y="5092917"/>
                <a:ext cx="1442074" cy="9651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 = Alive</a:t>
                </a:r>
              </a:p>
              <a:p>
                <a:pPr algn="ctr"/>
                <a:r>
                  <a:rPr lang="en-US" dirty="0">
                    <a:solidFill>
                      <a:schemeClr val="tx1"/>
                    </a:solidFill>
                  </a:rPr>
                  <a:t>1 = Dead</a:t>
                </a:r>
              </a:p>
              <a:p>
                <a:pPr algn="ctr"/>
                <a:r>
                  <a:rPr lang="en-US" dirty="0">
                    <a:solidFill>
                      <a:schemeClr val="tx1"/>
                    </a:solidFill>
                  </a:rPr>
                  <a:t>2 = Doubtful </a:t>
                </a:r>
                <a:endParaRPr lang="en-GB" dirty="0">
                  <a:solidFill>
                    <a:schemeClr val="tx1"/>
                  </a:solidFill>
                </a:endParaRPr>
              </a:p>
            </p:txBody>
          </p:sp>
          <p:cxnSp>
            <p:nvCxnSpPr>
              <p:cNvPr id="33" name="Connecteur droit avec flèche 32"/>
              <p:cNvCxnSpPr>
                <a:stCxn id="20" idx="2"/>
                <a:endCxn id="21" idx="0"/>
              </p:cNvCxnSpPr>
              <p:nvPr/>
            </p:nvCxnSpPr>
            <p:spPr>
              <a:xfrm>
                <a:off x="5448399" y="2307766"/>
                <a:ext cx="1353" cy="2785151"/>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graphicFrame>
        <p:nvGraphicFramePr>
          <p:cNvPr id="38" name="Tableau 37"/>
          <p:cNvGraphicFramePr>
            <a:graphicFrameLocks noGrp="1"/>
          </p:cNvGraphicFramePr>
          <p:nvPr/>
        </p:nvGraphicFramePr>
        <p:xfrm>
          <a:off x="8342004" y="2495004"/>
          <a:ext cx="2003108" cy="3316605"/>
        </p:xfrm>
        <a:graphic>
          <a:graphicData uri="http://schemas.openxmlformats.org/drawingml/2006/table">
            <a:tbl>
              <a:tblPr/>
              <a:tblGrid>
                <a:gridCol w="547370">
                  <a:extLst>
                    <a:ext uri="{9D8B030D-6E8A-4147-A177-3AD203B41FA5}">
                      <a16:colId xmlns:a16="http://schemas.microsoft.com/office/drawing/2014/main" val="2007891240"/>
                    </a:ext>
                  </a:extLst>
                </a:gridCol>
                <a:gridCol w="1455738">
                  <a:extLst>
                    <a:ext uri="{9D8B030D-6E8A-4147-A177-3AD203B41FA5}">
                      <a16:colId xmlns:a16="http://schemas.microsoft.com/office/drawing/2014/main" val="3662957269"/>
                    </a:ext>
                  </a:extLst>
                </a:gridCol>
              </a:tblGrid>
              <a:tr h="0">
                <a:tc rowSpan="11">
                  <a:txBody>
                    <a:bodyPr/>
                    <a:lstStyle/>
                    <a:p>
                      <a:pPr algn="ctr" fontAlgn="ctr"/>
                      <a:r>
                        <a:rPr lang="fr-FR" sz="1800" b="0" i="0" u="none" strike="noStrike" dirty="0">
                          <a:solidFill>
                            <a:srgbClr val="000000"/>
                          </a:solidFill>
                          <a:effectLst/>
                          <a:latin typeface="Calibri" panose="020F0502020204030204" pitchFamily="34" charset="0"/>
                        </a:rPr>
                        <a:t>Scale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tc>
                  <a:txBody>
                    <a:bodyPr/>
                    <a:lstStyle/>
                    <a:p>
                      <a:pPr algn="l" fontAlgn="ctr"/>
                      <a:r>
                        <a:rPr lang="fr-FR" sz="1800" b="1" i="0" u="none" strike="noStrike" dirty="0">
                          <a:solidFill>
                            <a:srgbClr val="000000"/>
                          </a:solidFill>
                          <a:effectLst/>
                          <a:latin typeface="Calibri" panose="020F0502020204030204" pitchFamily="34" charset="0"/>
                        </a:rPr>
                        <a:t>Scale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91189730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name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77508757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58005861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Decimal places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29629362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Lower limit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87394508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Upper limit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98709284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3815335067"/>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1</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699956193"/>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2</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76647437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427556761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462963248"/>
                  </a:ext>
                </a:extLst>
              </a:tr>
            </a:tbl>
          </a:graphicData>
        </a:graphic>
      </p:graphicFrame>
      <p:grpSp>
        <p:nvGrpSpPr>
          <p:cNvPr id="39" name="Groupe 38">
            <a:extLst>
              <a:ext uri="{FF2B5EF4-FFF2-40B4-BE49-F238E27FC236}">
                <a16:creationId xmlns:a16="http://schemas.microsoft.com/office/drawing/2014/main" id="{1121C2D7-A096-F746-90C7-89968B6610BE}"/>
              </a:ext>
            </a:extLst>
          </p:cNvPr>
          <p:cNvGrpSpPr/>
          <p:nvPr/>
        </p:nvGrpSpPr>
        <p:grpSpPr>
          <a:xfrm>
            <a:off x="10081452" y="-1454"/>
            <a:ext cx="797744" cy="523968"/>
            <a:chOff x="9374913" y="-27383"/>
            <a:chExt cx="1329599" cy="959280"/>
          </a:xfrm>
          <a:solidFill>
            <a:schemeClr val="bg1"/>
          </a:solidFill>
        </p:grpSpPr>
        <p:pic>
          <p:nvPicPr>
            <p:cNvPr id="40" name="Shape 379">
              <a:extLst>
                <a:ext uri="{FF2B5EF4-FFF2-40B4-BE49-F238E27FC236}">
                  <a16:creationId xmlns:a16="http://schemas.microsoft.com/office/drawing/2014/main" id="{0BFF774C-AC36-A04F-9C77-AC409DDA5903}"/>
                </a:ext>
              </a:extLst>
            </p:cNvPr>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9862503" y="-27383"/>
              <a:ext cx="842009" cy="959280"/>
            </a:xfrm>
            <a:prstGeom prst="rect">
              <a:avLst/>
            </a:prstGeom>
            <a:grpFill/>
            <a:ln>
              <a:noFill/>
            </a:ln>
          </p:spPr>
        </p:pic>
        <p:pic>
          <p:nvPicPr>
            <p:cNvPr id="41" name="Shape 380">
              <a:extLst>
                <a:ext uri="{FF2B5EF4-FFF2-40B4-BE49-F238E27FC236}">
                  <a16:creationId xmlns:a16="http://schemas.microsoft.com/office/drawing/2014/main" id="{35C21988-1126-D845-815F-1DC316BC9A63}"/>
                </a:ext>
              </a:extLst>
            </p:cNvPr>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9374913" y="37710"/>
              <a:ext cx="565232" cy="815921"/>
            </a:xfrm>
            <a:prstGeom prst="rect">
              <a:avLst/>
            </a:prstGeom>
            <a:grpFill/>
            <a:ln>
              <a:noFill/>
            </a:ln>
          </p:spPr>
        </p:pic>
      </p:grpSp>
    </p:spTree>
    <p:extLst>
      <p:ext uri="{BB962C8B-B14F-4D97-AF65-F5344CB8AC3E}">
        <p14:creationId xmlns:p14="http://schemas.microsoft.com/office/powerpoint/2010/main" val="2410145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rré corné 1"/>
          <p:cNvSpPr/>
          <p:nvPr/>
        </p:nvSpPr>
        <p:spPr>
          <a:xfrm>
            <a:off x="3570990" y="1510092"/>
            <a:ext cx="1167541" cy="46177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Trait</a:t>
            </a:r>
          </a:p>
        </p:txBody>
      </p:sp>
      <p:sp>
        <p:nvSpPr>
          <p:cNvPr id="3" name="Carré corné 2"/>
          <p:cNvSpPr/>
          <p:nvPr/>
        </p:nvSpPr>
        <p:spPr>
          <a:xfrm>
            <a:off x="6077353" y="1510092"/>
            <a:ext cx="1167539" cy="46177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Method</a:t>
            </a:r>
          </a:p>
        </p:txBody>
      </p:sp>
      <p:sp>
        <p:nvSpPr>
          <p:cNvPr id="4" name="ZoneTexte 3"/>
          <p:cNvSpPr txBox="1"/>
          <p:nvPr/>
        </p:nvSpPr>
        <p:spPr>
          <a:xfrm>
            <a:off x="3570989" y="4310794"/>
            <a:ext cx="1349921" cy="307777"/>
          </a:xfrm>
          <a:prstGeom prst="rect">
            <a:avLst/>
          </a:prstGeom>
          <a:noFill/>
        </p:spPr>
        <p:txBody>
          <a:bodyPr wrap="none" rtlCol="0">
            <a:spAutoFit/>
          </a:bodyPr>
          <a:lstStyle/>
          <a:p>
            <a:r>
              <a:rPr lang="fr-FR" sz="1400" dirty="0"/>
              <a:t>T1: Plant </a:t>
            </a:r>
            <a:r>
              <a:rPr lang="fr-FR" sz="1400" dirty="0" err="1"/>
              <a:t>Height</a:t>
            </a:r>
            <a:endParaRPr lang="fr-FR" sz="1400" dirty="0"/>
          </a:p>
        </p:txBody>
      </p:sp>
      <p:sp>
        <p:nvSpPr>
          <p:cNvPr id="5" name="Carré corné 4"/>
          <p:cNvSpPr/>
          <p:nvPr/>
        </p:nvSpPr>
        <p:spPr>
          <a:xfrm>
            <a:off x="8948045" y="1524946"/>
            <a:ext cx="1167539" cy="44692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Unit</a:t>
            </a:r>
          </a:p>
        </p:txBody>
      </p:sp>
      <p:sp>
        <p:nvSpPr>
          <p:cNvPr id="6" name="ZoneTexte 5"/>
          <p:cNvSpPr txBox="1"/>
          <p:nvPr/>
        </p:nvSpPr>
        <p:spPr>
          <a:xfrm>
            <a:off x="8948046" y="3182464"/>
            <a:ext cx="764953" cy="523220"/>
          </a:xfrm>
          <a:prstGeom prst="rect">
            <a:avLst/>
          </a:prstGeom>
          <a:noFill/>
        </p:spPr>
        <p:txBody>
          <a:bodyPr wrap="none" rtlCol="0">
            <a:spAutoFit/>
          </a:bodyPr>
          <a:lstStyle/>
          <a:p>
            <a:r>
              <a:rPr lang="fr-FR" sz="1400" dirty="0"/>
              <a:t>U1: cm</a:t>
            </a:r>
          </a:p>
          <a:p>
            <a:r>
              <a:rPr lang="fr-FR" sz="1400" dirty="0"/>
              <a:t>U2: mm</a:t>
            </a:r>
          </a:p>
        </p:txBody>
      </p:sp>
      <p:sp>
        <p:nvSpPr>
          <p:cNvPr id="7" name="ZoneTexte 6"/>
          <p:cNvSpPr txBox="1"/>
          <p:nvPr/>
        </p:nvSpPr>
        <p:spPr>
          <a:xfrm>
            <a:off x="5169899" y="1309412"/>
            <a:ext cx="465192" cy="769441"/>
          </a:xfrm>
          <a:prstGeom prst="rect">
            <a:avLst/>
          </a:prstGeom>
          <a:noFill/>
        </p:spPr>
        <p:txBody>
          <a:bodyPr wrap="none" rtlCol="0">
            <a:spAutoFit/>
          </a:bodyPr>
          <a:lstStyle/>
          <a:p>
            <a:r>
              <a:rPr lang="fr-FR" sz="4400" dirty="0"/>
              <a:t>+</a:t>
            </a:r>
          </a:p>
        </p:txBody>
      </p:sp>
      <p:sp>
        <p:nvSpPr>
          <p:cNvPr id="8" name="ZoneTexte 7"/>
          <p:cNvSpPr txBox="1"/>
          <p:nvPr/>
        </p:nvSpPr>
        <p:spPr>
          <a:xfrm>
            <a:off x="7652201" y="1309412"/>
            <a:ext cx="465192" cy="769441"/>
          </a:xfrm>
          <a:prstGeom prst="rect">
            <a:avLst/>
          </a:prstGeom>
          <a:noFill/>
        </p:spPr>
        <p:txBody>
          <a:bodyPr wrap="none" rtlCol="0">
            <a:spAutoFit/>
          </a:bodyPr>
          <a:lstStyle/>
          <a:p>
            <a:r>
              <a:rPr lang="fr-FR" sz="4400" dirty="0"/>
              <a:t>+</a:t>
            </a:r>
          </a:p>
        </p:txBody>
      </p:sp>
      <p:grpSp>
        <p:nvGrpSpPr>
          <p:cNvPr id="9" name="Groupe 8"/>
          <p:cNvGrpSpPr/>
          <p:nvPr/>
        </p:nvGrpSpPr>
        <p:grpSpPr>
          <a:xfrm>
            <a:off x="3028905" y="2224951"/>
            <a:ext cx="4833522" cy="1973719"/>
            <a:chOff x="4159231" y="1894177"/>
            <a:chExt cx="4833522" cy="1973718"/>
          </a:xfrm>
        </p:grpSpPr>
        <p:cxnSp>
          <p:nvCxnSpPr>
            <p:cNvPr id="10" name="Connecteur droit avec flèche 9"/>
            <p:cNvCxnSpPr/>
            <p:nvPr/>
          </p:nvCxnSpPr>
          <p:spPr>
            <a:xfrm flipV="1">
              <a:off x="4159231" y="1894177"/>
              <a:ext cx="2625" cy="1973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159879" y="2027508"/>
              <a:ext cx="1832874" cy="307777"/>
            </a:xfrm>
            <a:prstGeom prst="rect">
              <a:avLst/>
            </a:prstGeom>
            <a:noFill/>
          </p:spPr>
          <p:txBody>
            <a:bodyPr wrap="none" rtlCol="0">
              <a:spAutoFit/>
            </a:bodyPr>
            <a:lstStyle/>
            <a:p>
              <a:r>
                <a:rPr lang="fr-FR" sz="1400" dirty="0"/>
                <a:t>M2: First </a:t>
              </a:r>
              <a:r>
                <a:rPr lang="fr-FR" sz="1400" dirty="0" err="1"/>
                <a:t>tassel</a:t>
              </a:r>
              <a:r>
                <a:rPr lang="fr-FR" sz="1400" dirty="0"/>
                <a:t> </a:t>
              </a:r>
              <a:r>
                <a:rPr lang="fr-FR" sz="1400" dirty="0" err="1"/>
                <a:t>branch</a:t>
              </a:r>
              <a:endParaRPr lang="fr-FR" sz="1400" dirty="0"/>
            </a:p>
          </p:txBody>
        </p:sp>
      </p:grpSp>
      <p:grpSp>
        <p:nvGrpSpPr>
          <p:cNvPr id="12" name="Groupe 11"/>
          <p:cNvGrpSpPr/>
          <p:nvPr/>
        </p:nvGrpSpPr>
        <p:grpSpPr>
          <a:xfrm>
            <a:off x="2797530" y="1968295"/>
            <a:ext cx="4608749" cy="2240112"/>
            <a:chOff x="3980746" y="1627782"/>
            <a:chExt cx="4608749" cy="2240112"/>
          </a:xfrm>
        </p:grpSpPr>
        <p:cxnSp>
          <p:nvCxnSpPr>
            <p:cNvPr id="13" name="Connecteur droit avec flèche 12"/>
            <p:cNvCxnSpPr/>
            <p:nvPr/>
          </p:nvCxnSpPr>
          <p:spPr>
            <a:xfrm flipV="1">
              <a:off x="3980746" y="1640793"/>
              <a:ext cx="2625" cy="22271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7212771" y="1627782"/>
              <a:ext cx="1376724" cy="307777"/>
            </a:xfrm>
            <a:prstGeom prst="rect">
              <a:avLst/>
            </a:prstGeom>
            <a:noFill/>
          </p:spPr>
          <p:txBody>
            <a:bodyPr wrap="none" rtlCol="0">
              <a:spAutoFit/>
            </a:bodyPr>
            <a:lstStyle/>
            <a:p>
              <a:r>
                <a:rPr lang="fr-FR" sz="1400" dirty="0"/>
                <a:t>M1: Total </a:t>
              </a:r>
              <a:r>
                <a:rPr lang="fr-FR" sz="1400" dirty="0" err="1"/>
                <a:t>height</a:t>
              </a:r>
              <a:endParaRPr lang="fr-FR" sz="1400" dirty="0"/>
            </a:p>
          </p:txBody>
        </p:sp>
      </p:grpSp>
      <p:grpSp>
        <p:nvGrpSpPr>
          <p:cNvPr id="15" name="Groupe 14"/>
          <p:cNvGrpSpPr/>
          <p:nvPr/>
        </p:nvGrpSpPr>
        <p:grpSpPr>
          <a:xfrm>
            <a:off x="3246059" y="2424563"/>
            <a:ext cx="4664844" cy="1783844"/>
            <a:chOff x="4303590" y="2084051"/>
            <a:chExt cx="4664843" cy="1783844"/>
          </a:xfrm>
        </p:grpSpPr>
        <p:cxnSp>
          <p:nvCxnSpPr>
            <p:cNvPr id="16" name="Connecteur droit avec flèche 15"/>
            <p:cNvCxnSpPr/>
            <p:nvPr/>
          </p:nvCxnSpPr>
          <p:spPr>
            <a:xfrm flipV="1">
              <a:off x="4303590" y="2084051"/>
              <a:ext cx="2842" cy="178384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7087084" y="2385094"/>
              <a:ext cx="1881349" cy="307777"/>
            </a:xfrm>
            <a:prstGeom prst="rect">
              <a:avLst/>
            </a:prstGeom>
            <a:noFill/>
          </p:spPr>
          <p:txBody>
            <a:bodyPr wrap="none" rtlCol="0">
              <a:spAutoFit/>
            </a:bodyPr>
            <a:lstStyle/>
            <a:p>
              <a:r>
                <a:rPr lang="fr-FR" sz="1400" dirty="0"/>
                <a:t>M3: Last </a:t>
              </a:r>
              <a:r>
                <a:rPr lang="fr-FR" sz="1400" dirty="0" err="1"/>
                <a:t>expanded</a:t>
              </a:r>
              <a:r>
                <a:rPr lang="fr-FR" sz="1400" dirty="0"/>
                <a:t> </a:t>
              </a:r>
              <a:r>
                <a:rPr lang="fr-FR" sz="1400" dirty="0" err="1"/>
                <a:t>leaf</a:t>
              </a:r>
              <a:endParaRPr lang="fr-FR" sz="1400" dirty="0"/>
            </a:p>
          </p:txBody>
        </p:sp>
      </p:grpSp>
      <p:grpSp>
        <p:nvGrpSpPr>
          <p:cNvPr id="18" name="Groupe 17"/>
          <p:cNvGrpSpPr/>
          <p:nvPr/>
        </p:nvGrpSpPr>
        <p:grpSpPr>
          <a:xfrm>
            <a:off x="3447125" y="2664402"/>
            <a:ext cx="4697628" cy="1534269"/>
            <a:chOff x="4450571" y="2333626"/>
            <a:chExt cx="4697627" cy="1534269"/>
          </a:xfrm>
        </p:grpSpPr>
        <p:cxnSp>
          <p:nvCxnSpPr>
            <p:cNvPr id="19" name="Connecteur droit avec flèche 18"/>
            <p:cNvCxnSpPr/>
            <p:nvPr/>
          </p:nvCxnSpPr>
          <p:spPr>
            <a:xfrm flipH="1" flipV="1">
              <a:off x="4450571" y="2333626"/>
              <a:ext cx="1" cy="153426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7029348" y="2762154"/>
              <a:ext cx="2118850" cy="307777"/>
            </a:xfrm>
            <a:prstGeom prst="rect">
              <a:avLst/>
            </a:prstGeom>
            <a:noFill/>
          </p:spPr>
          <p:txBody>
            <a:bodyPr wrap="none" rtlCol="0">
              <a:spAutoFit/>
            </a:bodyPr>
            <a:lstStyle/>
            <a:p>
              <a:r>
                <a:rPr lang="fr-FR" sz="1400" dirty="0"/>
                <a:t>M4: </a:t>
              </a:r>
              <a:r>
                <a:rPr lang="fr-FR" sz="1400" dirty="0" err="1"/>
                <a:t>Youngest</a:t>
              </a:r>
              <a:r>
                <a:rPr lang="fr-FR" sz="1400" dirty="0"/>
                <a:t> </a:t>
              </a:r>
              <a:r>
                <a:rPr lang="fr-FR" sz="1400" dirty="0" err="1"/>
                <a:t>growing</a:t>
              </a:r>
              <a:r>
                <a:rPr lang="fr-FR" sz="1400" dirty="0"/>
                <a:t> </a:t>
              </a:r>
              <a:r>
                <a:rPr lang="fr-FR" sz="1400" dirty="0" err="1"/>
                <a:t>leaf</a:t>
              </a:r>
              <a:endParaRPr lang="fr-FR" sz="1400" dirty="0"/>
            </a:p>
          </p:txBody>
        </p:sp>
      </p:grpSp>
      <p:sp>
        <p:nvSpPr>
          <p:cNvPr id="21" name="ZoneTexte 20"/>
          <p:cNvSpPr txBox="1"/>
          <p:nvPr/>
        </p:nvSpPr>
        <p:spPr>
          <a:xfrm>
            <a:off x="8948046" y="5507996"/>
            <a:ext cx="821122" cy="307777"/>
          </a:xfrm>
          <a:prstGeom prst="rect">
            <a:avLst/>
          </a:prstGeom>
          <a:noFill/>
        </p:spPr>
        <p:txBody>
          <a:bodyPr wrap="none" rtlCol="0">
            <a:spAutoFit/>
          </a:bodyPr>
          <a:lstStyle/>
          <a:p>
            <a:r>
              <a:rPr lang="fr-FR" sz="1400" dirty="0"/>
              <a:t>U3: pixel</a:t>
            </a:r>
          </a:p>
        </p:txBody>
      </p:sp>
      <p:pic>
        <p:nvPicPr>
          <p:cNvPr id="22" name="Imag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561" y="1966365"/>
            <a:ext cx="1463340" cy="2760291"/>
          </a:xfrm>
          <a:prstGeom prst="rect">
            <a:avLst/>
          </a:prstGeom>
        </p:spPr>
      </p:pic>
      <p:pic>
        <p:nvPicPr>
          <p:cNvPr id="23" name="Picture 4" descr="http://web.supagro.inra.fr/phis/data/phenoarch/thumbs/ARCH2017-03-30/6726/a9d44acc-78a5-42ec-ab07-ccc6b20a56b6.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871" t="-1" r="9803" b="3606"/>
          <a:stretch>
            <a:fillRect/>
          </a:stretch>
        </p:blipFill>
        <p:spPr bwMode="auto">
          <a:xfrm>
            <a:off x="1785562" y="4601633"/>
            <a:ext cx="1540143" cy="21820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e 23"/>
          <p:cNvGrpSpPr/>
          <p:nvPr/>
        </p:nvGrpSpPr>
        <p:grpSpPr>
          <a:xfrm>
            <a:off x="2555632" y="4769383"/>
            <a:ext cx="5514749" cy="1548079"/>
            <a:chOff x="1031631" y="4460905"/>
            <a:chExt cx="5514749" cy="1548078"/>
          </a:xfrm>
        </p:grpSpPr>
        <p:sp>
          <p:nvSpPr>
            <p:cNvPr id="25" name="ZoneTexte 24"/>
            <p:cNvSpPr txBox="1"/>
            <p:nvPr/>
          </p:nvSpPr>
          <p:spPr>
            <a:xfrm>
              <a:off x="4316641" y="5122575"/>
              <a:ext cx="2229739" cy="523220"/>
            </a:xfrm>
            <a:prstGeom prst="rect">
              <a:avLst/>
            </a:prstGeom>
            <a:noFill/>
          </p:spPr>
          <p:txBody>
            <a:bodyPr wrap="square" rtlCol="0">
              <a:spAutoFit/>
            </a:bodyPr>
            <a:lstStyle/>
            <a:p>
              <a:pPr algn="ctr"/>
              <a:r>
                <a:rPr lang="fr-FR" sz="1400" dirty="0"/>
                <a:t>M5: </a:t>
              </a:r>
              <a:r>
                <a:rPr lang="fr-FR" sz="1400" dirty="0" err="1"/>
                <a:t>Highest</a:t>
              </a:r>
              <a:r>
                <a:rPr lang="fr-FR" sz="1400" dirty="0"/>
                <a:t> pixel </a:t>
              </a:r>
              <a:r>
                <a:rPr lang="fr-FR" sz="1400" dirty="0" err="1"/>
                <a:t>corresponding</a:t>
              </a:r>
              <a:r>
                <a:rPr lang="fr-FR" sz="1400" dirty="0"/>
                <a:t> to plant</a:t>
              </a:r>
            </a:p>
          </p:txBody>
        </p:sp>
        <p:cxnSp>
          <p:nvCxnSpPr>
            <p:cNvPr id="26" name="Connecteur droit avec flèche 25"/>
            <p:cNvCxnSpPr/>
            <p:nvPr/>
          </p:nvCxnSpPr>
          <p:spPr>
            <a:xfrm flipH="1" flipV="1">
              <a:off x="1031631" y="4460905"/>
              <a:ext cx="3394" cy="15480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itre 57"/>
          <p:cNvSpPr txBox="1">
            <a:spLocks/>
          </p:cNvSpPr>
          <p:nvPr/>
        </p:nvSpPr>
        <p:spPr>
          <a:xfrm>
            <a:off x="60343" y="87253"/>
            <a:ext cx="8229600" cy="593636"/>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457189"/>
            <a:endParaRPr lang="en-GB" sz="2400" b="1" dirty="0">
              <a:solidFill>
                <a:schemeClr val="accent1"/>
              </a:solidFill>
            </a:endParaRPr>
          </a:p>
        </p:txBody>
      </p:sp>
      <p:sp>
        <p:nvSpPr>
          <p:cNvPr id="29" name="Rectangle 28"/>
          <p:cNvSpPr/>
          <p:nvPr/>
        </p:nvSpPr>
        <p:spPr>
          <a:xfrm>
            <a:off x="401054" y="997523"/>
            <a:ext cx="9593903" cy="400110"/>
          </a:xfrm>
          <a:prstGeom prst="rect">
            <a:avLst/>
          </a:prstGeom>
        </p:spPr>
        <p:txBody>
          <a:bodyPr wrap="square">
            <a:spAutoFit/>
          </a:bodyPr>
          <a:lstStyle/>
          <a:p>
            <a:r>
              <a:rPr lang="fr-FR" sz="2000" dirty="0" err="1"/>
              <a:t>Phenotyping</a:t>
            </a:r>
            <a:r>
              <a:rPr lang="fr-FR" sz="2000" dirty="0"/>
              <a:t>/</a:t>
            </a:r>
            <a:r>
              <a:rPr lang="fr-FR" sz="2000" dirty="0" err="1"/>
              <a:t>environment</a:t>
            </a:r>
            <a:r>
              <a:rPr lang="fr-FR" sz="2000" dirty="0"/>
              <a:t> variable = </a:t>
            </a:r>
            <a:r>
              <a:rPr lang="fr-FR" sz="2000" b="1" i="1" dirty="0">
                <a:solidFill>
                  <a:srgbClr val="0070C0"/>
                </a:solidFill>
              </a:rPr>
              <a:t>Trait + Method + Unit/</a:t>
            </a:r>
            <a:r>
              <a:rPr lang="fr-FR" sz="2000" b="1" i="1" dirty="0" err="1">
                <a:solidFill>
                  <a:srgbClr val="0070C0"/>
                </a:solidFill>
              </a:rPr>
              <a:t>Scale</a:t>
            </a:r>
            <a:endParaRPr lang="fr-FR" sz="2000" i="1" dirty="0"/>
          </a:p>
        </p:txBody>
      </p:sp>
      <p:pic>
        <p:nvPicPr>
          <p:cNvPr id="34" name="Google Shape;1105;p51">
            <a:extLst>
              <a:ext uri="{FF2B5EF4-FFF2-40B4-BE49-F238E27FC236}">
                <a16:creationId xmlns:a16="http://schemas.microsoft.com/office/drawing/2014/main" id="{2FD4CF9A-1D7E-C04F-8B81-EF3AB21EFF44}"/>
              </a:ext>
            </a:extLst>
          </p:cNvPr>
          <p:cNvPicPr preferRelativeResize="0"/>
          <p:nvPr/>
        </p:nvPicPr>
        <p:blipFill>
          <a:blip r:embed="rId4">
            <a:alphaModFix/>
          </a:blip>
          <a:stretch>
            <a:fillRect/>
          </a:stretch>
        </p:blipFill>
        <p:spPr>
          <a:xfrm>
            <a:off x="-6381" y="5335847"/>
            <a:ext cx="1791942" cy="758039"/>
          </a:xfrm>
          <a:prstGeom prst="rect">
            <a:avLst/>
          </a:prstGeom>
          <a:noFill/>
          <a:ln>
            <a:noFill/>
          </a:ln>
        </p:spPr>
      </p:pic>
      <p:sp>
        <p:nvSpPr>
          <p:cNvPr id="27" name="ZoneTexte 26">
            <a:extLst>
              <a:ext uri="{FF2B5EF4-FFF2-40B4-BE49-F238E27FC236}">
                <a16:creationId xmlns:a16="http://schemas.microsoft.com/office/drawing/2014/main" id="{3B24F588-628E-F343-BB25-0046B6FF6E56}"/>
              </a:ext>
            </a:extLst>
          </p:cNvPr>
          <p:cNvSpPr txBox="1"/>
          <p:nvPr/>
        </p:nvSpPr>
        <p:spPr>
          <a:xfrm>
            <a:off x="181770" y="6052591"/>
            <a:ext cx="1166666" cy="400110"/>
          </a:xfrm>
          <a:prstGeom prst="rect">
            <a:avLst/>
          </a:prstGeom>
          <a:noFill/>
        </p:spPr>
        <p:txBody>
          <a:bodyPr wrap="none" rtlCol="0">
            <a:spAutoFit/>
          </a:bodyPr>
          <a:lstStyle/>
          <a:p>
            <a:r>
              <a:rPr lang="fr-FR" sz="2000" dirty="0"/>
              <a:t>L Cabrera</a:t>
            </a:r>
          </a:p>
        </p:txBody>
      </p:sp>
      <p:sp>
        <p:nvSpPr>
          <p:cNvPr id="30" name="Titre 29">
            <a:extLst>
              <a:ext uri="{FF2B5EF4-FFF2-40B4-BE49-F238E27FC236}">
                <a16:creationId xmlns:a16="http://schemas.microsoft.com/office/drawing/2014/main" id="{486D9A7F-D900-3C4B-8FE4-7F0C1F9DDC1D}"/>
              </a:ext>
            </a:extLst>
          </p:cNvPr>
          <p:cNvSpPr>
            <a:spLocks noGrp="1"/>
          </p:cNvSpPr>
          <p:nvPr>
            <p:ph type="title"/>
          </p:nvPr>
        </p:nvSpPr>
        <p:spPr/>
        <p:txBody>
          <a:bodyPr/>
          <a:lstStyle/>
          <a:p>
            <a:r>
              <a:rPr lang="fr-FR" dirty="0" err="1"/>
              <a:t>Controlled</a:t>
            </a:r>
            <a:r>
              <a:rPr lang="fr-FR" dirty="0"/>
              <a:t> </a:t>
            </a:r>
            <a:r>
              <a:rPr lang="fr-FR" dirty="0" err="1"/>
              <a:t>Vocabulary</a:t>
            </a:r>
            <a:r>
              <a:rPr lang="fr-FR" dirty="0"/>
              <a:t> Challenge</a:t>
            </a:r>
          </a:p>
        </p:txBody>
      </p:sp>
      <p:sp>
        <p:nvSpPr>
          <p:cNvPr id="36" name="ZoneTexte 35">
            <a:extLst>
              <a:ext uri="{FF2B5EF4-FFF2-40B4-BE49-F238E27FC236}">
                <a16:creationId xmlns:a16="http://schemas.microsoft.com/office/drawing/2014/main" id="{8F50133A-0563-D44E-835B-E4382EDF0AC1}"/>
              </a:ext>
            </a:extLst>
          </p:cNvPr>
          <p:cNvSpPr txBox="1"/>
          <p:nvPr/>
        </p:nvSpPr>
        <p:spPr>
          <a:xfrm>
            <a:off x="3735054" y="3531978"/>
            <a:ext cx="5984202" cy="138499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GB" sz="2800" dirty="0"/>
              <a:t>We need Species specific CV/Ontologies</a:t>
            </a:r>
          </a:p>
          <a:p>
            <a:r>
              <a:rPr lang="en-GB" sz="2800" dirty="0"/>
              <a:t>BUT</a:t>
            </a:r>
          </a:p>
          <a:p>
            <a:r>
              <a:rPr lang="en-GB" sz="2800" dirty="0"/>
              <a:t>Near infinite number of combination</a:t>
            </a:r>
          </a:p>
        </p:txBody>
      </p:sp>
    </p:spTree>
    <p:extLst>
      <p:ext uri="{BB962C8B-B14F-4D97-AF65-F5344CB8AC3E}">
        <p14:creationId xmlns:p14="http://schemas.microsoft.com/office/powerpoint/2010/main" val="385015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3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737E1BFD-DD16-5A40-95E8-EA39E1C1015D}"/>
              </a:ext>
            </a:extLst>
          </p:cNvPr>
          <p:cNvSpPr>
            <a:spLocks noGrp="1"/>
          </p:cNvSpPr>
          <p:nvPr>
            <p:ph idx="1"/>
          </p:nvPr>
        </p:nvSpPr>
        <p:spPr/>
        <p:txBody>
          <a:bodyPr/>
          <a:lstStyle/>
          <a:p>
            <a:r>
              <a:rPr lang="fr-FR" dirty="0" err="1"/>
              <a:t>Using</a:t>
            </a:r>
            <a:r>
              <a:rPr lang="fr-FR" dirty="0"/>
              <a:t> MIAPPE for minimal variable description</a:t>
            </a:r>
          </a:p>
          <a:p>
            <a:pPr lvl="1"/>
            <a:r>
              <a:rPr lang="fr-FR" dirty="0" err="1"/>
              <a:t>Optional</a:t>
            </a:r>
            <a:r>
              <a:rPr lang="fr-FR" dirty="0"/>
              <a:t> </a:t>
            </a:r>
            <a:r>
              <a:rPr lang="fr-FR" dirty="0" err="1"/>
              <a:t>reference</a:t>
            </a:r>
            <a:r>
              <a:rPr lang="fr-FR" dirty="0"/>
              <a:t> to </a:t>
            </a:r>
            <a:r>
              <a:rPr lang="fr-FR" dirty="0" err="1"/>
              <a:t>existing</a:t>
            </a:r>
            <a:r>
              <a:rPr lang="fr-FR" dirty="0"/>
              <a:t> </a:t>
            </a:r>
            <a:r>
              <a:rPr lang="fr-FR" dirty="0" err="1"/>
              <a:t>crop</a:t>
            </a:r>
            <a:r>
              <a:rPr lang="fr-FR" dirty="0"/>
              <a:t> </a:t>
            </a:r>
            <a:r>
              <a:rPr lang="fr-FR" dirty="0" err="1"/>
              <a:t>ontology</a:t>
            </a:r>
            <a:endParaRPr lang="fr-FR" dirty="0"/>
          </a:p>
          <a:p>
            <a:pPr lvl="1"/>
            <a:r>
              <a:rPr lang="fr-FR" u="sng" dirty="0"/>
              <a:t>Ad hoc </a:t>
            </a:r>
            <a:r>
              <a:rPr lang="fr-FR" dirty="0"/>
              <a:t>Trait or Method or </a:t>
            </a:r>
            <a:r>
              <a:rPr lang="fr-FR" dirty="0" err="1"/>
              <a:t>Scale</a:t>
            </a:r>
            <a:r>
              <a:rPr lang="fr-FR" dirty="0"/>
              <a:t> in MIAPPE </a:t>
            </a:r>
            <a:r>
              <a:rPr lang="fr-FR" dirty="0" err="1"/>
              <a:t>dataset</a:t>
            </a:r>
            <a:endParaRPr lang="fr-FR" dirty="0"/>
          </a:p>
          <a:p>
            <a:pPr lvl="1"/>
            <a:r>
              <a:rPr lang="fr-FR" dirty="0"/>
              <a:t>Focus on Trait for </a:t>
            </a:r>
            <a:r>
              <a:rPr lang="fr-FR" dirty="0" err="1"/>
              <a:t>interoperability</a:t>
            </a:r>
            <a:endParaRPr lang="fr-FR" dirty="0"/>
          </a:p>
          <a:p>
            <a:pPr lvl="1"/>
            <a:endParaRPr lang="fr-FR" dirty="0"/>
          </a:p>
          <a:p>
            <a:endParaRPr lang="fr-FR" dirty="0"/>
          </a:p>
        </p:txBody>
      </p:sp>
      <p:sp>
        <p:nvSpPr>
          <p:cNvPr id="2" name="Titre 1"/>
          <p:cNvSpPr>
            <a:spLocks noGrp="1"/>
          </p:cNvSpPr>
          <p:nvPr>
            <p:ph type="title"/>
          </p:nvPr>
        </p:nvSpPr>
        <p:spPr/>
        <p:txBody>
          <a:bodyPr/>
          <a:lstStyle/>
          <a:p>
            <a:r>
              <a:rPr lang="fr-FR" dirty="0" err="1"/>
              <a:t>Controlled</a:t>
            </a:r>
            <a:r>
              <a:rPr lang="fr-FR" dirty="0"/>
              <a:t> </a:t>
            </a:r>
            <a:r>
              <a:rPr lang="fr-FR" dirty="0" err="1"/>
              <a:t>Vocabulary</a:t>
            </a:r>
            <a:r>
              <a:rPr lang="fr-FR" dirty="0"/>
              <a:t> Challenge</a:t>
            </a:r>
            <a:endParaRPr lang="en-US" noProof="0" dirty="0"/>
          </a:p>
        </p:txBody>
      </p:sp>
      <p:sp>
        <p:nvSpPr>
          <p:cNvPr id="12" name="Sous-titre 11">
            <a:extLst>
              <a:ext uri="{FF2B5EF4-FFF2-40B4-BE49-F238E27FC236}">
                <a16:creationId xmlns:a16="http://schemas.microsoft.com/office/drawing/2014/main" id="{43CC9133-3984-DC43-8B40-3DC2121435FA}"/>
              </a:ext>
            </a:extLst>
          </p:cNvPr>
          <p:cNvSpPr>
            <a:spLocks noGrp="1"/>
          </p:cNvSpPr>
          <p:nvPr>
            <p:ph type="subTitle" idx="10"/>
          </p:nvPr>
        </p:nvSpPr>
        <p:spPr/>
        <p:txBody>
          <a:bodyPr/>
          <a:lstStyle/>
          <a:p>
            <a:r>
              <a:rPr lang="en-US" dirty="0"/>
              <a:t>Variable annotation</a:t>
            </a:r>
            <a:endParaRPr lang="fr-FR" dirty="0"/>
          </a:p>
        </p:txBody>
      </p:sp>
      <p:sp>
        <p:nvSpPr>
          <p:cNvPr id="4" name="Espace réservé du numéro de diapositive 3"/>
          <p:cNvSpPr>
            <a:spLocks noGrp="1"/>
          </p:cNvSpPr>
          <p:nvPr>
            <p:ph type="sldNum" sz="quarter" idx="4294967295"/>
          </p:nvPr>
        </p:nvSpPr>
        <p:spPr>
          <a:xfrm>
            <a:off x="9347200" y="6381750"/>
            <a:ext cx="2844800" cy="2159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52</a:t>
            </a:fld>
            <a:endParaRPr lang="fr-FR" dirty="0"/>
          </a:p>
        </p:txBody>
      </p:sp>
    </p:spTree>
    <p:extLst>
      <p:ext uri="{BB962C8B-B14F-4D97-AF65-F5344CB8AC3E}">
        <p14:creationId xmlns:p14="http://schemas.microsoft.com/office/powerpoint/2010/main" val="3389148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Controlled</a:t>
            </a:r>
            <a:r>
              <a:rPr lang="fr-FR" dirty="0"/>
              <a:t> </a:t>
            </a:r>
            <a:r>
              <a:rPr lang="fr-FR" dirty="0" err="1"/>
              <a:t>Vocabulary</a:t>
            </a:r>
            <a:r>
              <a:rPr lang="fr-FR" dirty="0"/>
              <a:t> Challenge</a:t>
            </a:r>
            <a:endParaRPr lang="en-US" noProof="0" dirty="0"/>
          </a:p>
        </p:txBody>
      </p:sp>
      <p:sp>
        <p:nvSpPr>
          <p:cNvPr id="8" name="Sous-titre 7">
            <a:extLst>
              <a:ext uri="{FF2B5EF4-FFF2-40B4-BE49-F238E27FC236}">
                <a16:creationId xmlns:a16="http://schemas.microsoft.com/office/drawing/2014/main" id="{E77EE7DF-FDFF-B848-AB81-69CFC47BF3E0}"/>
              </a:ext>
            </a:extLst>
          </p:cNvPr>
          <p:cNvSpPr>
            <a:spLocks noGrp="1"/>
          </p:cNvSpPr>
          <p:nvPr>
            <p:ph type="subTitle" idx="10"/>
          </p:nvPr>
        </p:nvSpPr>
        <p:spPr/>
        <p:txBody>
          <a:bodyPr/>
          <a:lstStyle/>
          <a:p>
            <a:r>
              <a:rPr lang="en-US" dirty="0"/>
              <a:t>Variable annotation Example 1</a:t>
            </a:r>
            <a:endParaRPr lang="fr-FR" dirty="0"/>
          </a:p>
        </p:txBody>
      </p:sp>
      <p:sp>
        <p:nvSpPr>
          <p:cNvPr id="4" name="Espace réservé du numéro de diapositive 3"/>
          <p:cNvSpPr>
            <a:spLocks noGrp="1"/>
          </p:cNvSpPr>
          <p:nvPr>
            <p:ph type="sldNum" sz="quarter" idx="4294967295"/>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53</a:t>
            </a:fld>
            <a:endParaRPr lang="fr-FR" dirty="0"/>
          </a:p>
        </p:txBody>
      </p:sp>
      <p:graphicFrame>
        <p:nvGraphicFramePr>
          <p:cNvPr id="7" name="Tableau 6"/>
          <p:cNvGraphicFramePr>
            <a:graphicFrameLocks noGrp="1"/>
          </p:cNvGraphicFramePr>
          <p:nvPr/>
        </p:nvGraphicFramePr>
        <p:xfrm>
          <a:off x="412175" y="2545398"/>
          <a:ext cx="4225516" cy="1478280"/>
        </p:xfrm>
        <a:graphic>
          <a:graphicData uri="http://schemas.openxmlformats.org/drawingml/2006/table">
            <a:tbl>
              <a:tblPr firstRow="1" bandRow="1">
                <a:tableStyleId>{912C8C85-51F0-491E-9774-3900AFEF0FD7}</a:tableStyleId>
              </a:tblPr>
              <a:tblGrid>
                <a:gridCol w="1237552">
                  <a:extLst>
                    <a:ext uri="{9D8B030D-6E8A-4147-A177-3AD203B41FA5}">
                      <a16:colId xmlns:a16="http://schemas.microsoft.com/office/drawing/2014/main" val="1214296590"/>
                    </a:ext>
                  </a:extLst>
                </a:gridCol>
                <a:gridCol w="2987964">
                  <a:extLst>
                    <a:ext uri="{9D8B030D-6E8A-4147-A177-3AD203B41FA5}">
                      <a16:colId xmlns:a16="http://schemas.microsoft.com/office/drawing/2014/main" val="3255648509"/>
                    </a:ext>
                  </a:extLst>
                </a:gridCol>
              </a:tblGrid>
              <a:tr h="331805">
                <a:tc>
                  <a:txBody>
                    <a:bodyPr/>
                    <a:lstStyle/>
                    <a:p>
                      <a:r>
                        <a:rPr lang="fr-FR" sz="1800" dirty="0"/>
                        <a:t>Trait</a:t>
                      </a:r>
                    </a:p>
                  </a:txBody>
                  <a:tcPr/>
                </a:tc>
                <a:tc>
                  <a:txBody>
                    <a:bodyPr/>
                    <a:lstStyle/>
                    <a:p>
                      <a:r>
                        <a:rPr lang="fr-FR" sz="1800" dirty="0"/>
                        <a:t>Trait description</a:t>
                      </a:r>
                    </a:p>
                  </a:txBody>
                  <a:tcPr/>
                </a:tc>
                <a:extLst>
                  <a:ext uri="{0D108BD9-81ED-4DB2-BD59-A6C34878D82A}">
                    <a16:rowId xmlns:a16="http://schemas.microsoft.com/office/drawing/2014/main" val="325739604"/>
                  </a:ext>
                </a:extLst>
              </a:tr>
              <a:tr h="370840">
                <a:tc>
                  <a:txBody>
                    <a:bodyPr/>
                    <a:lstStyle/>
                    <a:p>
                      <a:r>
                        <a:rPr lang="fr-FR" sz="1800" dirty="0"/>
                        <a:t>L98AR1</a:t>
                      </a:r>
                    </a:p>
                  </a:txBody>
                  <a:tcPr/>
                </a:tc>
                <a:tc>
                  <a:txBody>
                    <a:bodyPr/>
                    <a:lstStyle/>
                    <a:p>
                      <a:r>
                        <a:rPr lang="en-US" sz="1800" dirty="0"/>
                        <a:t>Latent Period for strain 98AR1</a:t>
                      </a:r>
                      <a:endParaRPr lang="fr-FR" sz="1800" dirty="0"/>
                    </a:p>
                  </a:txBody>
                  <a:tcPr/>
                </a:tc>
                <a:extLst>
                  <a:ext uri="{0D108BD9-81ED-4DB2-BD59-A6C34878D82A}">
                    <a16:rowId xmlns:a16="http://schemas.microsoft.com/office/drawing/2014/main" val="1515924997"/>
                  </a:ext>
                </a:extLst>
              </a:tr>
              <a:tr h="370840">
                <a:tc>
                  <a:txBody>
                    <a:bodyPr/>
                    <a:lstStyle/>
                    <a:p>
                      <a:r>
                        <a:rPr lang="fr-FR" sz="1800" dirty="0"/>
                        <a:t>L93CV1 </a:t>
                      </a:r>
                    </a:p>
                  </a:txBody>
                  <a:tcPr/>
                </a:tc>
                <a:tc>
                  <a:txBody>
                    <a:bodyPr/>
                    <a:lstStyle/>
                    <a:p>
                      <a:r>
                        <a:rPr lang="en-US" sz="1800" dirty="0"/>
                        <a:t>Latent Period for strain 93CV1</a:t>
                      </a:r>
                      <a:endParaRPr lang="fr-FR" sz="1800" dirty="0"/>
                    </a:p>
                  </a:txBody>
                  <a:tcPr/>
                </a:tc>
                <a:extLst>
                  <a:ext uri="{0D108BD9-81ED-4DB2-BD59-A6C34878D82A}">
                    <a16:rowId xmlns:a16="http://schemas.microsoft.com/office/drawing/2014/main" val="907632865"/>
                  </a:ext>
                </a:extLst>
              </a:tr>
              <a:tr h="370840">
                <a:tc>
                  <a:txBody>
                    <a:bodyPr/>
                    <a:lstStyle/>
                    <a:p>
                      <a:r>
                        <a:rPr lang="fr-FR" sz="1800" dirty="0"/>
                        <a:t>Canker_LL </a:t>
                      </a:r>
                    </a:p>
                  </a:txBody>
                  <a:tcPr/>
                </a:tc>
                <a:tc>
                  <a:txBody>
                    <a:bodyPr/>
                    <a:lstStyle/>
                    <a:p>
                      <a:r>
                        <a:rPr lang="fr-FR" sz="1800" dirty="0"/>
                        <a:t>Canker lesion length</a:t>
                      </a:r>
                    </a:p>
                  </a:txBody>
                  <a:tcPr/>
                </a:tc>
                <a:extLst>
                  <a:ext uri="{0D108BD9-81ED-4DB2-BD59-A6C34878D82A}">
                    <a16:rowId xmlns:a16="http://schemas.microsoft.com/office/drawing/2014/main" val="3662690855"/>
                  </a:ext>
                </a:extLst>
              </a:tr>
            </a:tbl>
          </a:graphicData>
        </a:graphic>
      </p:graphicFrame>
      <p:sp>
        <p:nvSpPr>
          <p:cNvPr id="15" name="Rectangle à coins arrondis 14"/>
          <p:cNvSpPr/>
          <p:nvPr/>
        </p:nvSpPr>
        <p:spPr>
          <a:xfrm>
            <a:off x="412175" y="2938138"/>
            <a:ext cx="894376" cy="69279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6" name="Groupe 25"/>
          <p:cNvGrpSpPr/>
          <p:nvPr/>
        </p:nvGrpSpPr>
        <p:grpSpPr>
          <a:xfrm>
            <a:off x="4951649" y="1043623"/>
            <a:ext cx="6877988" cy="4831935"/>
            <a:chOff x="4897328" y="888628"/>
            <a:chExt cx="6877988" cy="4831935"/>
          </a:xfrm>
        </p:grpSpPr>
        <p:pic>
          <p:nvPicPr>
            <p:cNvPr id="5" name="Imag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453072" y="3197121"/>
              <a:ext cx="3150607" cy="2523442"/>
            </a:xfrm>
            <a:prstGeom prst="rect">
              <a:avLst/>
            </a:prstGeom>
          </p:spPr>
        </p:pic>
        <p:grpSp>
          <p:nvGrpSpPr>
            <p:cNvPr id="19" name="Groupe 18"/>
            <p:cNvGrpSpPr/>
            <p:nvPr/>
          </p:nvGrpSpPr>
          <p:grpSpPr>
            <a:xfrm>
              <a:off x="8517766" y="1250992"/>
              <a:ext cx="3257550" cy="4469571"/>
              <a:chOff x="8372910" y="951124"/>
              <a:chExt cx="3257550" cy="4469571"/>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910" y="3210895"/>
                <a:ext cx="3257550" cy="2209800"/>
              </a:xfrm>
              <a:prstGeom prst="rect">
                <a:avLst/>
              </a:prstGeom>
            </p:spPr>
          </p:pic>
          <p:pic>
            <p:nvPicPr>
              <p:cNvPr id="18" name="Image 1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372910" y="951124"/>
                <a:ext cx="3150607" cy="2259771"/>
              </a:xfrm>
              <a:prstGeom prst="rect">
                <a:avLst/>
              </a:prstGeom>
            </p:spPr>
          </p:pic>
        </p:grpSp>
        <p:grpSp>
          <p:nvGrpSpPr>
            <p:cNvPr id="25" name="Groupe 24"/>
            <p:cNvGrpSpPr/>
            <p:nvPr/>
          </p:nvGrpSpPr>
          <p:grpSpPr>
            <a:xfrm>
              <a:off x="4897328" y="888628"/>
              <a:ext cx="3511801" cy="2151672"/>
              <a:chOff x="1832634" y="3446517"/>
              <a:chExt cx="3511801" cy="2151672"/>
            </a:xfrm>
          </p:grpSpPr>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832634" y="3446517"/>
                <a:ext cx="3511801" cy="2151672"/>
              </a:xfrm>
              <a:prstGeom prst="rect">
                <a:avLst/>
              </a:prstGeom>
            </p:spPr>
          </p:pic>
          <p:sp>
            <p:nvSpPr>
              <p:cNvPr id="23" name="Rectangle à coins arrondis 22"/>
              <p:cNvSpPr/>
              <p:nvPr/>
            </p:nvSpPr>
            <p:spPr>
              <a:xfrm>
                <a:off x="3105344" y="5154787"/>
                <a:ext cx="1584356" cy="30445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Tree>
    <p:extLst>
      <p:ext uri="{BB962C8B-B14F-4D97-AF65-F5344CB8AC3E}">
        <p14:creationId xmlns:p14="http://schemas.microsoft.com/office/powerpoint/2010/main" val="13787023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Controlled Vocabulary Challenge</a:t>
            </a:r>
          </a:p>
        </p:txBody>
      </p:sp>
      <p:sp>
        <p:nvSpPr>
          <p:cNvPr id="8" name="Sous-titre 7">
            <a:extLst>
              <a:ext uri="{FF2B5EF4-FFF2-40B4-BE49-F238E27FC236}">
                <a16:creationId xmlns:a16="http://schemas.microsoft.com/office/drawing/2014/main" id="{E77EE7DF-FDFF-B848-AB81-69CFC47BF3E0}"/>
              </a:ext>
            </a:extLst>
          </p:cNvPr>
          <p:cNvSpPr>
            <a:spLocks noGrp="1"/>
          </p:cNvSpPr>
          <p:nvPr>
            <p:ph type="subTitle" idx="10"/>
          </p:nvPr>
        </p:nvSpPr>
        <p:spPr/>
        <p:txBody>
          <a:bodyPr/>
          <a:lstStyle/>
          <a:p>
            <a:r>
              <a:rPr lang="en-US" dirty="0"/>
              <a:t>Variable annotation Example 2</a:t>
            </a:r>
            <a:endParaRPr lang="fr-FR" dirty="0"/>
          </a:p>
        </p:txBody>
      </p:sp>
      <p:sp>
        <p:nvSpPr>
          <p:cNvPr id="4" name="Espace réservé du numéro de diapositive 3"/>
          <p:cNvSpPr>
            <a:spLocks noGrp="1"/>
          </p:cNvSpPr>
          <p:nvPr>
            <p:ph type="sldNum" sz="quarter" idx="4294967295"/>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54</a:t>
            </a:fld>
            <a:endParaRPr lang="fr-FR" dirty="0"/>
          </a:p>
        </p:txBody>
      </p:sp>
      <p:sp>
        <p:nvSpPr>
          <p:cNvPr id="16" name="Espace réservé du numéro de diapositive 3">
            <a:extLst>
              <a:ext uri="{FF2B5EF4-FFF2-40B4-BE49-F238E27FC236}">
                <a16:creationId xmlns:a16="http://schemas.microsoft.com/office/drawing/2014/main" id="{7841203D-0F2D-A64C-8424-5B14BF636048}"/>
              </a:ext>
            </a:extLst>
          </p:cNvPr>
          <p:cNvSpPr txBox="1">
            <a:spLocks/>
          </p:cNvSpPr>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54</a:t>
            </a:fld>
            <a:endParaRPr lang="fr-FR" dirty="0"/>
          </a:p>
        </p:txBody>
      </p:sp>
      <p:graphicFrame>
        <p:nvGraphicFramePr>
          <p:cNvPr id="17" name="Tableau 16">
            <a:extLst>
              <a:ext uri="{FF2B5EF4-FFF2-40B4-BE49-F238E27FC236}">
                <a16:creationId xmlns:a16="http://schemas.microsoft.com/office/drawing/2014/main" id="{2A972A6B-E412-1D4D-9E5E-00D30B2E4843}"/>
              </a:ext>
            </a:extLst>
          </p:cNvPr>
          <p:cNvGraphicFramePr>
            <a:graphicFrameLocks noGrp="1"/>
          </p:cNvGraphicFramePr>
          <p:nvPr/>
        </p:nvGraphicFramePr>
        <p:xfrm>
          <a:off x="253740" y="1806258"/>
          <a:ext cx="4225516" cy="1478280"/>
        </p:xfrm>
        <a:graphic>
          <a:graphicData uri="http://schemas.openxmlformats.org/drawingml/2006/table">
            <a:tbl>
              <a:tblPr firstRow="1" bandRow="1">
                <a:tableStyleId>{912C8C85-51F0-491E-9774-3900AFEF0FD7}</a:tableStyleId>
              </a:tblPr>
              <a:tblGrid>
                <a:gridCol w="1237552">
                  <a:extLst>
                    <a:ext uri="{9D8B030D-6E8A-4147-A177-3AD203B41FA5}">
                      <a16:colId xmlns:a16="http://schemas.microsoft.com/office/drawing/2014/main" val="1214296590"/>
                    </a:ext>
                  </a:extLst>
                </a:gridCol>
                <a:gridCol w="2987964">
                  <a:extLst>
                    <a:ext uri="{9D8B030D-6E8A-4147-A177-3AD203B41FA5}">
                      <a16:colId xmlns:a16="http://schemas.microsoft.com/office/drawing/2014/main" val="3255648509"/>
                    </a:ext>
                  </a:extLst>
                </a:gridCol>
              </a:tblGrid>
              <a:tr h="331805">
                <a:tc>
                  <a:txBody>
                    <a:bodyPr/>
                    <a:lstStyle/>
                    <a:p>
                      <a:r>
                        <a:rPr lang="fr-FR" sz="1800" dirty="0"/>
                        <a:t>Trait</a:t>
                      </a:r>
                    </a:p>
                  </a:txBody>
                  <a:tcPr/>
                </a:tc>
                <a:tc>
                  <a:txBody>
                    <a:bodyPr/>
                    <a:lstStyle/>
                    <a:p>
                      <a:r>
                        <a:rPr lang="fr-FR" sz="1800" dirty="0"/>
                        <a:t>Trait description</a:t>
                      </a:r>
                    </a:p>
                  </a:txBody>
                  <a:tcPr/>
                </a:tc>
                <a:extLst>
                  <a:ext uri="{0D108BD9-81ED-4DB2-BD59-A6C34878D82A}">
                    <a16:rowId xmlns:a16="http://schemas.microsoft.com/office/drawing/2014/main" val="325739604"/>
                  </a:ext>
                </a:extLst>
              </a:tr>
              <a:tr h="370840">
                <a:tc>
                  <a:txBody>
                    <a:bodyPr/>
                    <a:lstStyle/>
                    <a:p>
                      <a:r>
                        <a:rPr lang="fr-FR" sz="1800" dirty="0"/>
                        <a:t>L98AR1</a:t>
                      </a:r>
                    </a:p>
                  </a:txBody>
                  <a:tcPr/>
                </a:tc>
                <a:tc>
                  <a:txBody>
                    <a:bodyPr/>
                    <a:lstStyle/>
                    <a:p>
                      <a:r>
                        <a:rPr lang="en-US" sz="1800" dirty="0"/>
                        <a:t>Latent Period for strain 98AR1</a:t>
                      </a:r>
                      <a:endParaRPr lang="fr-FR" sz="1800" dirty="0"/>
                    </a:p>
                  </a:txBody>
                  <a:tcPr/>
                </a:tc>
                <a:extLst>
                  <a:ext uri="{0D108BD9-81ED-4DB2-BD59-A6C34878D82A}">
                    <a16:rowId xmlns:a16="http://schemas.microsoft.com/office/drawing/2014/main" val="1515924997"/>
                  </a:ext>
                </a:extLst>
              </a:tr>
              <a:tr h="370840">
                <a:tc>
                  <a:txBody>
                    <a:bodyPr/>
                    <a:lstStyle/>
                    <a:p>
                      <a:r>
                        <a:rPr lang="fr-FR" sz="1800" dirty="0"/>
                        <a:t>L93CV1 </a:t>
                      </a:r>
                    </a:p>
                  </a:txBody>
                  <a:tcPr/>
                </a:tc>
                <a:tc>
                  <a:txBody>
                    <a:bodyPr/>
                    <a:lstStyle/>
                    <a:p>
                      <a:r>
                        <a:rPr lang="en-US" sz="1800" dirty="0"/>
                        <a:t>Latent Period for strain 93CV1</a:t>
                      </a:r>
                      <a:endParaRPr lang="fr-FR" sz="1800" dirty="0"/>
                    </a:p>
                  </a:txBody>
                  <a:tcPr/>
                </a:tc>
                <a:extLst>
                  <a:ext uri="{0D108BD9-81ED-4DB2-BD59-A6C34878D82A}">
                    <a16:rowId xmlns:a16="http://schemas.microsoft.com/office/drawing/2014/main" val="907632865"/>
                  </a:ext>
                </a:extLst>
              </a:tr>
              <a:tr h="370840">
                <a:tc>
                  <a:txBody>
                    <a:bodyPr/>
                    <a:lstStyle/>
                    <a:p>
                      <a:r>
                        <a:rPr lang="fr-FR" sz="1800" dirty="0"/>
                        <a:t>Canker_LL </a:t>
                      </a:r>
                    </a:p>
                  </a:txBody>
                  <a:tcPr/>
                </a:tc>
                <a:tc>
                  <a:txBody>
                    <a:bodyPr/>
                    <a:lstStyle/>
                    <a:p>
                      <a:r>
                        <a:rPr lang="fr-FR" sz="1800" dirty="0"/>
                        <a:t>Canker lesion length</a:t>
                      </a:r>
                    </a:p>
                  </a:txBody>
                  <a:tcPr/>
                </a:tc>
                <a:extLst>
                  <a:ext uri="{0D108BD9-81ED-4DB2-BD59-A6C34878D82A}">
                    <a16:rowId xmlns:a16="http://schemas.microsoft.com/office/drawing/2014/main" val="3662690855"/>
                  </a:ext>
                </a:extLst>
              </a:tr>
            </a:tbl>
          </a:graphicData>
        </a:graphic>
      </p:graphicFrame>
      <p:grpSp>
        <p:nvGrpSpPr>
          <p:cNvPr id="20" name="Groupe 19">
            <a:extLst>
              <a:ext uri="{FF2B5EF4-FFF2-40B4-BE49-F238E27FC236}">
                <a16:creationId xmlns:a16="http://schemas.microsoft.com/office/drawing/2014/main" id="{560F6492-E55E-9742-B902-5FDC8A10CAF4}"/>
              </a:ext>
            </a:extLst>
          </p:cNvPr>
          <p:cNvGrpSpPr/>
          <p:nvPr/>
        </p:nvGrpSpPr>
        <p:grpSpPr>
          <a:xfrm>
            <a:off x="270951" y="3758789"/>
            <a:ext cx="4094091" cy="874196"/>
            <a:chOff x="207445" y="2847943"/>
            <a:chExt cx="4094091" cy="874196"/>
          </a:xfrm>
        </p:grpSpPr>
        <p:grpSp>
          <p:nvGrpSpPr>
            <p:cNvPr id="21" name="Groupe 20">
              <a:extLst>
                <a:ext uri="{FF2B5EF4-FFF2-40B4-BE49-F238E27FC236}">
                  <a16:creationId xmlns:a16="http://schemas.microsoft.com/office/drawing/2014/main" id="{BEE1AAF8-FC82-064C-8601-E51CC29D9E8F}"/>
                </a:ext>
              </a:extLst>
            </p:cNvPr>
            <p:cNvGrpSpPr/>
            <p:nvPr/>
          </p:nvGrpSpPr>
          <p:grpSpPr>
            <a:xfrm>
              <a:off x="207445" y="2847943"/>
              <a:ext cx="4094091" cy="874196"/>
              <a:chOff x="207445" y="2847943"/>
              <a:chExt cx="4094091" cy="874196"/>
            </a:xfrm>
          </p:grpSpPr>
          <p:pic>
            <p:nvPicPr>
              <p:cNvPr id="27" name="Image 26">
                <a:extLst>
                  <a:ext uri="{FF2B5EF4-FFF2-40B4-BE49-F238E27FC236}">
                    <a16:creationId xmlns:a16="http://schemas.microsoft.com/office/drawing/2014/main" id="{2347771C-0F0C-7F4B-ACDC-42F5CEC12D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228291" y="2847943"/>
                <a:ext cx="2073245" cy="874196"/>
              </a:xfrm>
              <a:prstGeom prst="rect">
                <a:avLst/>
              </a:prstGeom>
            </p:spPr>
          </p:pic>
          <p:pic>
            <p:nvPicPr>
              <p:cNvPr id="28" name="Image 27">
                <a:extLst>
                  <a:ext uri="{FF2B5EF4-FFF2-40B4-BE49-F238E27FC236}">
                    <a16:creationId xmlns:a16="http://schemas.microsoft.com/office/drawing/2014/main" id="{6E04BC65-44A0-EB42-B154-3490AB0ECC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7445" y="2847943"/>
                <a:ext cx="2048130" cy="873190"/>
              </a:xfrm>
              <a:prstGeom prst="rect">
                <a:avLst/>
              </a:prstGeom>
            </p:spPr>
          </p:pic>
        </p:grpSp>
        <p:sp>
          <p:nvSpPr>
            <p:cNvPr id="22" name="Rectangle à coins arrondis 17">
              <a:extLst>
                <a:ext uri="{FF2B5EF4-FFF2-40B4-BE49-F238E27FC236}">
                  <a16:creationId xmlns:a16="http://schemas.microsoft.com/office/drawing/2014/main" id="{0E14805D-0B7D-0648-8DD4-6B04DDF676BB}"/>
                </a:ext>
              </a:extLst>
            </p:cNvPr>
            <p:cNvSpPr/>
            <p:nvPr/>
          </p:nvSpPr>
          <p:spPr>
            <a:xfrm>
              <a:off x="319676" y="3141281"/>
              <a:ext cx="1222797" cy="2392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à coins arrondis 18">
              <a:extLst>
                <a:ext uri="{FF2B5EF4-FFF2-40B4-BE49-F238E27FC236}">
                  <a16:creationId xmlns:a16="http://schemas.microsoft.com/office/drawing/2014/main" id="{366CCEF1-AB4F-CD46-B185-1D044A63BF96}"/>
                </a:ext>
              </a:extLst>
            </p:cNvPr>
            <p:cNvSpPr/>
            <p:nvPr/>
          </p:nvSpPr>
          <p:spPr>
            <a:xfrm>
              <a:off x="2329994" y="3141281"/>
              <a:ext cx="1222797" cy="2392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9" name="Rectangle à coins arrondis 13">
            <a:extLst>
              <a:ext uri="{FF2B5EF4-FFF2-40B4-BE49-F238E27FC236}">
                <a16:creationId xmlns:a16="http://schemas.microsoft.com/office/drawing/2014/main" id="{1EF5F886-3C0A-0046-9ACF-B47B0EFC4E27}"/>
              </a:ext>
            </a:extLst>
          </p:cNvPr>
          <p:cNvSpPr/>
          <p:nvPr/>
        </p:nvSpPr>
        <p:spPr>
          <a:xfrm>
            <a:off x="272623" y="2921266"/>
            <a:ext cx="1105513" cy="387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0" name="Groupe 29">
            <a:extLst>
              <a:ext uri="{FF2B5EF4-FFF2-40B4-BE49-F238E27FC236}">
                <a16:creationId xmlns:a16="http://schemas.microsoft.com/office/drawing/2014/main" id="{26F70649-0551-6C48-A1CB-90773A922BDD}"/>
              </a:ext>
            </a:extLst>
          </p:cNvPr>
          <p:cNvGrpSpPr/>
          <p:nvPr/>
        </p:nvGrpSpPr>
        <p:grpSpPr>
          <a:xfrm>
            <a:off x="4984215" y="693856"/>
            <a:ext cx="6817357" cy="5761031"/>
            <a:chOff x="4585866" y="693856"/>
            <a:chExt cx="6817357" cy="5761031"/>
          </a:xfrm>
        </p:grpSpPr>
        <p:pic>
          <p:nvPicPr>
            <p:cNvPr id="31" name="Image 30">
              <a:extLst>
                <a:ext uri="{FF2B5EF4-FFF2-40B4-BE49-F238E27FC236}">
                  <a16:creationId xmlns:a16="http://schemas.microsoft.com/office/drawing/2014/main" id="{D2E63317-8A3D-054B-B7CC-A618E088D7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987354" y="3395342"/>
              <a:ext cx="3241140" cy="3059545"/>
            </a:xfrm>
            <a:prstGeom prst="rect">
              <a:avLst/>
            </a:prstGeom>
          </p:spPr>
        </p:pic>
        <p:grpSp>
          <p:nvGrpSpPr>
            <p:cNvPr id="32" name="Groupe 31">
              <a:extLst>
                <a:ext uri="{FF2B5EF4-FFF2-40B4-BE49-F238E27FC236}">
                  <a16:creationId xmlns:a16="http://schemas.microsoft.com/office/drawing/2014/main" id="{DAA5DF02-4E48-224D-93C1-7A81023A5316}"/>
                </a:ext>
              </a:extLst>
            </p:cNvPr>
            <p:cNvGrpSpPr/>
            <p:nvPr/>
          </p:nvGrpSpPr>
          <p:grpSpPr>
            <a:xfrm>
              <a:off x="4585866" y="693856"/>
              <a:ext cx="3435067" cy="2701486"/>
              <a:chOff x="5454055" y="585123"/>
              <a:chExt cx="3435067" cy="2701486"/>
            </a:xfrm>
          </p:grpSpPr>
          <p:pic>
            <p:nvPicPr>
              <p:cNvPr id="36" name="Image 35">
                <a:extLst>
                  <a:ext uri="{FF2B5EF4-FFF2-40B4-BE49-F238E27FC236}">
                    <a16:creationId xmlns:a16="http://schemas.microsoft.com/office/drawing/2014/main" id="{75B3B8FD-9CAD-054B-BB3A-29ACB14A48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454055" y="585123"/>
                <a:ext cx="3435067" cy="2701486"/>
              </a:xfrm>
              <a:prstGeom prst="rect">
                <a:avLst/>
              </a:prstGeom>
            </p:spPr>
          </p:pic>
          <p:sp>
            <p:nvSpPr>
              <p:cNvPr id="37" name="Rectangle à coins arrondis 22">
                <a:extLst>
                  <a:ext uri="{FF2B5EF4-FFF2-40B4-BE49-F238E27FC236}">
                    <a16:creationId xmlns:a16="http://schemas.microsoft.com/office/drawing/2014/main" id="{186D023A-438D-AA4D-9811-EECF6579CC73}"/>
                  </a:ext>
                </a:extLst>
              </p:cNvPr>
              <p:cNvSpPr/>
              <p:nvPr/>
            </p:nvSpPr>
            <p:spPr>
              <a:xfrm>
                <a:off x="6707838" y="2576224"/>
                <a:ext cx="2164558" cy="30445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3" name="Groupe 32">
              <a:extLst>
                <a:ext uri="{FF2B5EF4-FFF2-40B4-BE49-F238E27FC236}">
                  <a16:creationId xmlns:a16="http://schemas.microsoft.com/office/drawing/2014/main" id="{5CD38805-4F05-0A45-AB39-B4D1D29E3D6B}"/>
                </a:ext>
              </a:extLst>
            </p:cNvPr>
            <p:cNvGrpSpPr/>
            <p:nvPr/>
          </p:nvGrpSpPr>
          <p:grpSpPr>
            <a:xfrm>
              <a:off x="8162083" y="992937"/>
              <a:ext cx="3241140" cy="5461950"/>
              <a:chOff x="9044412" y="975064"/>
              <a:chExt cx="3241140" cy="5461950"/>
            </a:xfrm>
          </p:grpSpPr>
          <p:pic>
            <p:nvPicPr>
              <p:cNvPr id="34" name="Image 33">
                <a:extLst>
                  <a:ext uri="{FF2B5EF4-FFF2-40B4-BE49-F238E27FC236}">
                    <a16:creationId xmlns:a16="http://schemas.microsoft.com/office/drawing/2014/main" id="{AA302D67-86D2-4542-9166-7FD252E833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107786" y="3539905"/>
                <a:ext cx="3177766" cy="2897109"/>
              </a:xfrm>
              <a:prstGeom prst="rect">
                <a:avLst/>
              </a:prstGeom>
            </p:spPr>
          </p:pic>
          <p:pic>
            <p:nvPicPr>
              <p:cNvPr id="35" name="Image 34">
                <a:extLst>
                  <a:ext uri="{FF2B5EF4-FFF2-40B4-BE49-F238E27FC236}">
                    <a16:creationId xmlns:a16="http://schemas.microsoft.com/office/drawing/2014/main" id="{8AAF78A0-E282-5141-B198-66472B4EDC1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9044412" y="975064"/>
                <a:ext cx="3241140" cy="2578202"/>
              </a:xfrm>
              <a:prstGeom prst="rect">
                <a:avLst/>
              </a:prstGeom>
            </p:spPr>
          </p:pic>
        </p:grpSp>
      </p:grpSp>
    </p:spTree>
    <p:extLst>
      <p:ext uri="{BB962C8B-B14F-4D97-AF65-F5344CB8AC3E}">
        <p14:creationId xmlns:p14="http://schemas.microsoft.com/office/powerpoint/2010/main" val="2589044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677B48F-7CF6-A84E-81E9-1AD7DC90EE3F}"/>
              </a:ext>
            </a:extLst>
          </p:cNvPr>
          <p:cNvSpPr>
            <a:spLocks noGrp="1"/>
          </p:cNvSpPr>
          <p:nvPr>
            <p:ph idx="1"/>
          </p:nvPr>
        </p:nvSpPr>
        <p:spPr/>
        <p:txBody>
          <a:bodyPr/>
          <a:lstStyle/>
          <a:p>
            <a:r>
              <a:rPr lang="fr-FR" dirty="0"/>
              <a:t>Trait = </a:t>
            </a:r>
            <a:r>
              <a:rPr lang="fr-FR" dirty="0" err="1"/>
              <a:t>Leaf</a:t>
            </a:r>
            <a:r>
              <a:rPr lang="fr-FR" dirty="0"/>
              <a:t> Area </a:t>
            </a:r>
            <a:r>
              <a:rPr lang="fr-FR" dirty="0">
                <a:sym typeface="Wingdings" pitchFamily="2" charset="2"/>
              </a:rPr>
              <a:t> </a:t>
            </a:r>
            <a:r>
              <a:rPr lang="fr-FR" dirty="0" err="1">
                <a:sym typeface="Wingdings" pitchFamily="2" charset="2"/>
              </a:rPr>
              <a:t>Entity</a:t>
            </a:r>
            <a:r>
              <a:rPr lang="fr-FR" dirty="0">
                <a:sym typeface="Wingdings" pitchFamily="2" charset="2"/>
              </a:rPr>
              <a:t> = </a:t>
            </a:r>
            <a:r>
              <a:rPr lang="fr-FR" dirty="0" err="1">
                <a:sym typeface="Wingdings" pitchFamily="2" charset="2"/>
              </a:rPr>
              <a:t>Leaf</a:t>
            </a:r>
            <a:r>
              <a:rPr lang="fr-FR" dirty="0">
                <a:sym typeface="Wingdings" pitchFamily="2" charset="2"/>
              </a:rPr>
              <a:t>, </a:t>
            </a:r>
            <a:r>
              <a:rPr lang="fr-FR" dirty="0" err="1">
                <a:sym typeface="Wingdings" pitchFamily="2" charset="2"/>
              </a:rPr>
              <a:t>Attribute</a:t>
            </a:r>
            <a:r>
              <a:rPr lang="fr-FR" dirty="0">
                <a:sym typeface="Wingdings" pitchFamily="2" charset="2"/>
              </a:rPr>
              <a:t> = Area</a:t>
            </a:r>
          </a:p>
          <a:p>
            <a:r>
              <a:rPr lang="fr-FR" dirty="0" err="1"/>
              <a:t>Enables</a:t>
            </a:r>
            <a:r>
              <a:rPr lang="fr-FR" dirty="0"/>
              <a:t> ad hoc </a:t>
            </a:r>
            <a:r>
              <a:rPr lang="fr-FR" dirty="0" err="1"/>
              <a:t>controlled</a:t>
            </a:r>
            <a:r>
              <a:rPr lang="fr-FR" dirty="0"/>
              <a:t> </a:t>
            </a:r>
            <a:r>
              <a:rPr lang="fr-FR" dirty="0" err="1"/>
              <a:t>vocabulary</a:t>
            </a:r>
            <a:r>
              <a:rPr lang="fr-FR" dirty="0"/>
              <a:t> + Trait </a:t>
            </a:r>
            <a:r>
              <a:rPr lang="fr-FR" dirty="0" err="1"/>
              <a:t>Interoperability</a:t>
            </a:r>
            <a:endParaRPr lang="fr-FR" dirty="0">
              <a:sym typeface="Wingdings" pitchFamily="2" charset="2"/>
            </a:endParaRPr>
          </a:p>
          <a:p>
            <a:r>
              <a:rPr lang="fr-FR" dirty="0" err="1">
                <a:sym typeface="Wingdings" pitchFamily="2" charset="2"/>
              </a:rPr>
              <a:t>Formalized</a:t>
            </a:r>
            <a:r>
              <a:rPr lang="fr-FR" dirty="0">
                <a:sym typeface="Wingdings" pitchFamily="2" charset="2"/>
              </a:rPr>
              <a:t> by </a:t>
            </a:r>
            <a:r>
              <a:rPr lang="fr-FR" dirty="0" err="1">
                <a:sym typeface="Wingdings" pitchFamily="2" charset="2"/>
              </a:rPr>
              <a:t>Mungal</a:t>
            </a:r>
            <a:r>
              <a:rPr lang="fr-FR" dirty="0">
                <a:sym typeface="Wingdings" pitchFamily="2" charset="2"/>
              </a:rPr>
              <a:t> et al 2009</a:t>
            </a:r>
          </a:p>
          <a:p>
            <a:r>
              <a:rPr lang="fr-FR" dirty="0" err="1">
                <a:sym typeface="Wingdings" pitchFamily="2" charset="2"/>
              </a:rPr>
              <a:t>Existing</a:t>
            </a:r>
            <a:r>
              <a:rPr lang="fr-FR" dirty="0">
                <a:sym typeface="Wingdings" pitchFamily="2" charset="2"/>
              </a:rPr>
              <a:t> in </a:t>
            </a:r>
            <a:r>
              <a:rPr lang="fr-FR" dirty="0" err="1">
                <a:sym typeface="Wingdings" pitchFamily="2" charset="2"/>
              </a:rPr>
              <a:t>crop</a:t>
            </a:r>
            <a:r>
              <a:rPr lang="fr-FR" dirty="0">
                <a:sym typeface="Wingdings" pitchFamily="2" charset="2"/>
              </a:rPr>
              <a:t> </a:t>
            </a:r>
            <a:r>
              <a:rPr lang="fr-FR" dirty="0" err="1">
                <a:sym typeface="Wingdings" pitchFamily="2" charset="2"/>
              </a:rPr>
              <a:t>ontology</a:t>
            </a:r>
            <a:endParaRPr lang="fr-FR" dirty="0">
              <a:sym typeface="Wingdings" pitchFamily="2" charset="2"/>
            </a:endParaRPr>
          </a:p>
          <a:p>
            <a:r>
              <a:rPr lang="fr-FR" dirty="0">
                <a:sym typeface="Wingdings" pitchFamily="2" charset="2"/>
              </a:rPr>
              <a:t>EMPHASIS proposition : Use for </a:t>
            </a:r>
            <a:r>
              <a:rPr lang="fr-FR" dirty="0" err="1">
                <a:sym typeface="Wingdings" pitchFamily="2" charset="2"/>
              </a:rPr>
              <a:t>easy</a:t>
            </a:r>
            <a:r>
              <a:rPr lang="fr-FR" dirty="0">
                <a:sym typeface="Wingdings" pitchFamily="2" charset="2"/>
              </a:rPr>
              <a:t> Variable </a:t>
            </a:r>
            <a:r>
              <a:rPr lang="fr-FR" dirty="0" err="1">
                <a:sym typeface="Wingdings" pitchFamily="2" charset="2"/>
              </a:rPr>
              <a:t>creation</a:t>
            </a:r>
            <a:r>
              <a:rPr lang="fr-FR" dirty="0">
                <a:sym typeface="Wingdings" pitchFamily="2" charset="2"/>
              </a:rPr>
              <a:t> and </a:t>
            </a:r>
            <a:r>
              <a:rPr lang="fr-FR" dirty="0" err="1">
                <a:sym typeface="Wingdings" pitchFamily="2" charset="2"/>
              </a:rPr>
              <a:t>interoperability</a:t>
            </a:r>
            <a:endParaRPr lang="fr-FR" dirty="0"/>
          </a:p>
        </p:txBody>
      </p:sp>
      <p:sp>
        <p:nvSpPr>
          <p:cNvPr id="2" name="Titre 1">
            <a:extLst>
              <a:ext uri="{FF2B5EF4-FFF2-40B4-BE49-F238E27FC236}">
                <a16:creationId xmlns:a16="http://schemas.microsoft.com/office/drawing/2014/main" id="{E81781C9-F2CC-0540-97AF-B9CC0ED2E3BC}"/>
              </a:ext>
            </a:extLst>
          </p:cNvPr>
          <p:cNvSpPr>
            <a:spLocks noGrp="1"/>
          </p:cNvSpPr>
          <p:nvPr>
            <p:ph type="title"/>
          </p:nvPr>
        </p:nvSpPr>
        <p:spPr/>
        <p:txBody>
          <a:bodyPr/>
          <a:lstStyle/>
          <a:p>
            <a:r>
              <a:rPr lang="en-GB" dirty="0"/>
              <a:t>Controlled Vocabulary Challenge</a:t>
            </a:r>
            <a:endParaRPr lang="fr-FR" dirty="0"/>
          </a:p>
        </p:txBody>
      </p:sp>
      <p:sp>
        <p:nvSpPr>
          <p:cNvPr id="4" name="Sous-titre 3">
            <a:extLst>
              <a:ext uri="{FF2B5EF4-FFF2-40B4-BE49-F238E27FC236}">
                <a16:creationId xmlns:a16="http://schemas.microsoft.com/office/drawing/2014/main" id="{C81F6AF1-4ED4-2B48-8B23-5F3F2046C103}"/>
              </a:ext>
            </a:extLst>
          </p:cNvPr>
          <p:cNvSpPr>
            <a:spLocks noGrp="1"/>
          </p:cNvSpPr>
          <p:nvPr>
            <p:ph type="subTitle" idx="10"/>
          </p:nvPr>
        </p:nvSpPr>
        <p:spPr/>
        <p:txBody>
          <a:bodyPr/>
          <a:lstStyle/>
          <a:p>
            <a:r>
              <a:rPr lang="fr-FR" dirty="0"/>
              <a:t>Trait </a:t>
            </a:r>
            <a:r>
              <a:rPr lang="fr-FR" dirty="0" err="1"/>
              <a:t>decomposition</a:t>
            </a:r>
            <a:r>
              <a:rPr lang="fr-FR" dirty="0"/>
              <a:t> to </a:t>
            </a:r>
            <a:r>
              <a:rPr lang="fr-FR" dirty="0" err="1"/>
              <a:t>Entity</a:t>
            </a:r>
            <a:r>
              <a:rPr lang="fr-FR" dirty="0"/>
              <a:t>/</a:t>
            </a:r>
            <a:r>
              <a:rPr lang="fr-FR" dirty="0" err="1"/>
              <a:t>Attribute</a:t>
            </a:r>
            <a:endParaRPr lang="fr-FR" dirty="0"/>
          </a:p>
        </p:txBody>
      </p:sp>
    </p:spTree>
    <p:extLst>
      <p:ext uri="{BB962C8B-B14F-4D97-AF65-F5344CB8AC3E}">
        <p14:creationId xmlns:p14="http://schemas.microsoft.com/office/powerpoint/2010/main" val="1349196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noProof="0" dirty="0"/>
              <a:t>Tree Variable example1</a:t>
            </a:r>
            <a:br>
              <a:rPr lang="en-US" noProof="0" dirty="0"/>
            </a:br>
            <a:r>
              <a:rPr lang="en-US" sz="1800" noProof="0" dirty="0">
                <a:hlinkClick r:id="rId2"/>
              </a:rPr>
              <a:t>https://urgi.versailles.inra.fr/ontologyportal#termIdentifier=CO_357:0000019</a:t>
            </a:r>
            <a:endParaRPr lang="en-US" sz="1800" noProof="0" dirty="0"/>
          </a:p>
        </p:txBody>
      </p:sp>
      <p:sp>
        <p:nvSpPr>
          <p:cNvPr id="3" name="Espace réservé du numéro de diapositive 2"/>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56</a:t>
            </a:fld>
            <a:endParaRPr lang="fr-FR" dirty="0"/>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71016" y="4002597"/>
            <a:ext cx="3195681" cy="2993634"/>
          </a:xfrm>
          <a:prstGeom prst="rect">
            <a:avLst/>
          </a:prstGeom>
          <a:ln>
            <a:noFill/>
          </a:ln>
          <a:effectLst>
            <a:outerShdw blurRad="292100" dist="139700" dir="2700000" algn="tl" rotWithShape="0">
              <a:srgbClr val="333333">
                <a:alpha val="65000"/>
              </a:srgbClr>
            </a:outerShdw>
          </a:effectLst>
        </p:spPr>
      </p:pic>
      <p:pic>
        <p:nvPicPr>
          <p:cNvPr id="8" name="Image 7"/>
          <p:cNvPicPr>
            <a:picLocks noChangeAspect="1"/>
          </p:cNvPicPr>
          <p:nvPr/>
        </p:nvPicPr>
        <p:blipFill rotWithShape="1">
          <a:blip r:embed="rId4" cstate="print">
            <a:extLst>
              <a:ext uri="{28A0092B-C50C-407E-A947-70E740481C1C}">
                <a14:useLocalDpi xmlns:a14="http://schemas.microsoft.com/office/drawing/2010/main" val="0"/>
              </a:ext>
            </a:extLst>
          </a:blip>
          <a:srcRect b="38223"/>
          <a:stretch/>
        </p:blipFill>
        <p:spPr>
          <a:xfrm>
            <a:off x="2123193" y="1123612"/>
            <a:ext cx="3223923" cy="3093877"/>
          </a:xfrm>
          <a:prstGeom prst="rect">
            <a:avLst/>
          </a:prstGeom>
          <a:ln>
            <a:noFill/>
          </a:ln>
          <a:effectLst>
            <a:outerShdw blurRad="292100" dist="139700" dir="2700000" algn="tl" rotWithShape="0">
              <a:srgbClr val="333333">
                <a:alpha val="65000"/>
              </a:srgbClr>
            </a:outerShdw>
          </a:effectLst>
        </p:spPr>
      </p:pic>
      <p:pic>
        <p:nvPicPr>
          <p:cNvPr id="9" name="Imag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868658" y="2091369"/>
            <a:ext cx="3323342" cy="4766631"/>
          </a:xfrm>
          <a:prstGeom prst="rect">
            <a:avLst/>
          </a:prstGeom>
          <a:ln>
            <a:noFill/>
          </a:ln>
          <a:effectLst>
            <a:outerShdw blurRad="292100" dist="139700" dir="2700000" algn="tl" rotWithShape="0">
              <a:srgbClr val="333333">
                <a:alpha val="65000"/>
              </a:srgbClr>
            </a:outerShdw>
          </a:effectLst>
        </p:spPr>
      </p:pic>
      <p:sp>
        <p:nvSpPr>
          <p:cNvPr id="5" name="ZoneTexte 4">
            <a:extLst>
              <a:ext uri="{FF2B5EF4-FFF2-40B4-BE49-F238E27FC236}">
                <a16:creationId xmlns:a16="http://schemas.microsoft.com/office/drawing/2014/main" id="{45AA3152-96B8-A345-820B-61C8C4043738}"/>
              </a:ext>
            </a:extLst>
          </p:cNvPr>
          <p:cNvSpPr txBox="1"/>
          <p:nvPr/>
        </p:nvSpPr>
        <p:spPr>
          <a:xfrm>
            <a:off x="316088" y="1682044"/>
            <a:ext cx="1636889" cy="923330"/>
          </a:xfrm>
          <a:prstGeom prst="rect">
            <a:avLst/>
          </a:prstGeom>
          <a:noFill/>
        </p:spPr>
        <p:txBody>
          <a:bodyPr wrap="square" rtlCol="0">
            <a:spAutoFit/>
          </a:bodyPr>
          <a:lstStyle/>
          <a:p>
            <a:r>
              <a:rPr lang="fr-FR" dirty="0"/>
              <a:t>1 Trait</a:t>
            </a:r>
          </a:p>
          <a:p>
            <a:r>
              <a:rPr lang="fr-FR" dirty="0"/>
              <a:t>3 Variables</a:t>
            </a:r>
          </a:p>
          <a:p>
            <a:r>
              <a:rPr lang="fr-FR" dirty="0"/>
              <a:t>3 </a:t>
            </a:r>
            <a:r>
              <a:rPr lang="fr-FR" dirty="0" err="1"/>
              <a:t>methods</a:t>
            </a:r>
            <a:endParaRPr lang="fr-FR" dirty="0"/>
          </a:p>
        </p:txBody>
      </p:sp>
      <p:sp>
        <p:nvSpPr>
          <p:cNvPr id="6" name="Rectangle : coins arrondis 5">
            <a:extLst>
              <a:ext uri="{FF2B5EF4-FFF2-40B4-BE49-F238E27FC236}">
                <a16:creationId xmlns:a16="http://schemas.microsoft.com/office/drawing/2014/main" id="{528357E1-3CA2-294B-8B8F-C2942E725996}"/>
              </a:ext>
            </a:extLst>
          </p:cNvPr>
          <p:cNvSpPr/>
          <p:nvPr/>
        </p:nvSpPr>
        <p:spPr>
          <a:xfrm>
            <a:off x="8868658" y="4617156"/>
            <a:ext cx="1392942" cy="25964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Tree>
    <p:extLst>
      <p:ext uri="{BB962C8B-B14F-4D97-AF65-F5344CB8AC3E}">
        <p14:creationId xmlns:p14="http://schemas.microsoft.com/office/powerpoint/2010/main" val="4275370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Tree Variable example2</a:t>
            </a:r>
            <a:br>
              <a:rPr lang="en-US" dirty="0"/>
            </a:br>
            <a:r>
              <a:rPr lang="en-US" sz="2000" dirty="0">
                <a:hlinkClick r:id="rId2"/>
              </a:rPr>
              <a:t>https://urgi.versailles.inra.fr/ontologyportal#termIdentifier=CO_357:0000082</a:t>
            </a:r>
            <a:r>
              <a:rPr lang="en-US" sz="2000" dirty="0"/>
              <a:t> </a:t>
            </a:r>
            <a:endParaRPr lang="en-US" sz="1800" noProof="0" dirty="0"/>
          </a:p>
        </p:txBody>
      </p:sp>
      <p:sp>
        <p:nvSpPr>
          <p:cNvPr id="3" name="Espace réservé du numéro de diapositive 2"/>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57</a:t>
            </a:fld>
            <a:endParaRPr lang="fr-FR" dirty="0"/>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48754" y="998890"/>
            <a:ext cx="3006510" cy="4978908"/>
          </a:xfrm>
          <a:prstGeom prst="rect">
            <a:avLst/>
          </a:prstGeom>
        </p:spPr>
      </p:pic>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29000" y="908720"/>
            <a:ext cx="3273552" cy="3164807"/>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9710" y="1883222"/>
            <a:ext cx="3306104" cy="3402774"/>
          </a:xfrm>
          <a:prstGeom prst="rect">
            <a:avLst/>
          </a:prstGeom>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2740" y="2840707"/>
            <a:ext cx="3405326" cy="3265107"/>
          </a:xfrm>
          <a:prstGeom prst="rect">
            <a:avLst/>
          </a:prstGeom>
        </p:spPr>
      </p:pic>
      <p:sp>
        <p:nvSpPr>
          <p:cNvPr id="8" name="Rectangle : coins arrondis 7">
            <a:extLst>
              <a:ext uri="{FF2B5EF4-FFF2-40B4-BE49-F238E27FC236}">
                <a16:creationId xmlns:a16="http://schemas.microsoft.com/office/drawing/2014/main" id="{8209F5DE-A7E7-C94A-BE7C-6D49005190FC}"/>
              </a:ext>
            </a:extLst>
          </p:cNvPr>
          <p:cNvSpPr/>
          <p:nvPr/>
        </p:nvSpPr>
        <p:spPr>
          <a:xfrm>
            <a:off x="9021636" y="5543238"/>
            <a:ext cx="1793120" cy="56257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Tree>
    <p:extLst>
      <p:ext uri="{BB962C8B-B14F-4D97-AF65-F5344CB8AC3E}">
        <p14:creationId xmlns:p14="http://schemas.microsoft.com/office/powerpoint/2010/main" val="56788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E1C2D5-82A3-8D41-8733-ED2A1DFE7760}"/>
              </a:ext>
            </a:extLst>
          </p:cNvPr>
          <p:cNvSpPr>
            <a:spLocks noGrp="1"/>
          </p:cNvSpPr>
          <p:nvPr>
            <p:ph type="title"/>
          </p:nvPr>
        </p:nvSpPr>
        <p:spPr/>
        <p:txBody>
          <a:bodyPr/>
          <a:lstStyle/>
          <a:p>
            <a:r>
              <a:rPr lang="fr-FR" dirty="0"/>
              <a:t>Environnemental Variable </a:t>
            </a:r>
            <a:r>
              <a:rPr lang="fr-FR" dirty="0" err="1"/>
              <a:t>example</a:t>
            </a:r>
            <a:endParaRPr lang="fr-FR" dirty="0"/>
          </a:p>
        </p:txBody>
      </p:sp>
      <p:pic>
        <p:nvPicPr>
          <p:cNvPr id="4" name="Image 3">
            <a:extLst>
              <a:ext uri="{FF2B5EF4-FFF2-40B4-BE49-F238E27FC236}">
                <a16:creationId xmlns:a16="http://schemas.microsoft.com/office/drawing/2014/main" id="{2F907EB2-DE0E-474E-989B-F88066B87EFE}"/>
              </a:ext>
            </a:extLst>
          </p:cNvPr>
          <p:cNvPicPr>
            <a:picLocks noChangeAspect="1"/>
          </p:cNvPicPr>
          <p:nvPr/>
        </p:nvPicPr>
        <p:blipFill>
          <a:blip r:embed="rId2"/>
          <a:stretch>
            <a:fillRect/>
          </a:stretch>
        </p:blipFill>
        <p:spPr>
          <a:xfrm>
            <a:off x="0" y="1012598"/>
            <a:ext cx="7502469" cy="5146322"/>
          </a:xfrm>
          <a:prstGeom prst="rect">
            <a:avLst/>
          </a:prstGeom>
        </p:spPr>
      </p:pic>
      <p:pic>
        <p:nvPicPr>
          <p:cNvPr id="6" name="Image 5">
            <a:extLst>
              <a:ext uri="{FF2B5EF4-FFF2-40B4-BE49-F238E27FC236}">
                <a16:creationId xmlns:a16="http://schemas.microsoft.com/office/drawing/2014/main" id="{654111CB-1E32-E849-B2B6-0690B127DC66}"/>
              </a:ext>
            </a:extLst>
          </p:cNvPr>
          <p:cNvPicPr>
            <a:picLocks noChangeAspect="1"/>
          </p:cNvPicPr>
          <p:nvPr/>
        </p:nvPicPr>
        <p:blipFill>
          <a:blip r:embed="rId3"/>
          <a:stretch>
            <a:fillRect/>
          </a:stretch>
        </p:blipFill>
        <p:spPr>
          <a:xfrm>
            <a:off x="5950655" y="2250730"/>
            <a:ext cx="6489700" cy="147320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6C013522-2A41-4D4D-AF94-C77FBFEB3B8A}"/>
              </a:ext>
            </a:extLst>
          </p:cNvPr>
          <p:cNvSpPr txBox="1"/>
          <p:nvPr/>
        </p:nvSpPr>
        <p:spPr>
          <a:xfrm>
            <a:off x="8156342" y="1714018"/>
            <a:ext cx="2078326" cy="369332"/>
          </a:xfrm>
          <a:prstGeom prst="rect">
            <a:avLst/>
          </a:prstGeom>
          <a:noFill/>
        </p:spPr>
        <p:txBody>
          <a:bodyPr wrap="none" rtlCol="0">
            <a:spAutoFit/>
          </a:bodyPr>
          <a:lstStyle/>
          <a:p>
            <a:r>
              <a:rPr lang="fr-FR" b="1" dirty="0"/>
              <a:t>Variable annotation</a:t>
            </a:r>
          </a:p>
        </p:txBody>
      </p:sp>
    </p:spTree>
    <p:extLst>
      <p:ext uri="{BB962C8B-B14F-4D97-AF65-F5344CB8AC3E}">
        <p14:creationId xmlns:p14="http://schemas.microsoft.com/office/powerpoint/2010/main" val="1946062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BA8021-4F9E-E745-858A-016020CC4382}"/>
              </a:ext>
            </a:extLst>
          </p:cNvPr>
          <p:cNvSpPr>
            <a:spLocks noGrp="1"/>
          </p:cNvSpPr>
          <p:nvPr>
            <p:ph type="title"/>
          </p:nvPr>
        </p:nvSpPr>
        <p:spPr/>
        <p:txBody>
          <a:bodyPr/>
          <a:lstStyle/>
          <a:p>
            <a:r>
              <a:rPr lang="fr-FR" dirty="0" err="1"/>
              <a:t>Crop</a:t>
            </a:r>
            <a:r>
              <a:rPr lang="fr-FR" dirty="0"/>
              <a:t> Variable </a:t>
            </a:r>
            <a:r>
              <a:rPr lang="fr-FR" dirty="0" err="1"/>
              <a:t>example</a:t>
            </a:r>
            <a:endParaRPr lang="fr-FR" dirty="0"/>
          </a:p>
        </p:txBody>
      </p:sp>
      <p:grpSp>
        <p:nvGrpSpPr>
          <p:cNvPr id="5" name="Groupe 4">
            <a:extLst>
              <a:ext uri="{FF2B5EF4-FFF2-40B4-BE49-F238E27FC236}">
                <a16:creationId xmlns:a16="http://schemas.microsoft.com/office/drawing/2014/main" id="{9649258F-DAB4-294B-A7CF-A20324AC676A}"/>
              </a:ext>
            </a:extLst>
          </p:cNvPr>
          <p:cNvGrpSpPr/>
          <p:nvPr/>
        </p:nvGrpSpPr>
        <p:grpSpPr>
          <a:xfrm>
            <a:off x="0" y="824091"/>
            <a:ext cx="7315200" cy="6237111"/>
            <a:chOff x="0" y="1016863"/>
            <a:chExt cx="6931378" cy="6297957"/>
          </a:xfrm>
        </p:grpSpPr>
        <p:pic>
          <p:nvPicPr>
            <p:cNvPr id="3" name="Image 2">
              <a:extLst>
                <a:ext uri="{FF2B5EF4-FFF2-40B4-BE49-F238E27FC236}">
                  <a16:creationId xmlns:a16="http://schemas.microsoft.com/office/drawing/2014/main" id="{B5F2119D-0847-2D4B-AC2A-59278B51F3BA}"/>
                </a:ext>
              </a:extLst>
            </p:cNvPr>
            <p:cNvPicPr>
              <a:picLocks noChangeAspect="1"/>
            </p:cNvPicPr>
            <p:nvPr/>
          </p:nvPicPr>
          <p:blipFill rotWithShape="1">
            <a:blip r:embed="rId2"/>
            <a:srcRect t="3280"/>
            <a:stretch/>
          </p:blipFill>
          <p:spPr>
            <a:xfrm>
              <a:off x="0" y="1016863"/>
              <a:ext cx="6831964" cy="5378291"/>
            </a:xfrm>
            <a:prstGeom prst="rect">
              <a:avLst/>
            </a:prstGeom>
          </p:spPr>
        </p:pic>
        <p:pic>
          <p:nvPicPr>
            <p:cNvPr id="4" name="Image 3">
              <a:extLst>
                <a:ext uri="{FF2B5EF4-FFF2-40B4-BE49-F238E27FC236}">
                  <a16:creationId xmlns:a16="http://schemas.microsoft.com/office/drawing/2014/main" id="{3A31AED8-A5A9-8D47-8037-A66EF0BFC849}"/>
                </a:ext>
              </a:extLst>
            </p:cNvPr>
            <p:cNvPicPr>
              <a:picLocks noChangeAspect="1"/>
            </p:cNvPicPr>
            <p:nvPr/>
          </p:nvPicPr>
          <p:blipFill>
            <a:blip r:embed="rId3"/>
            <a:stretch>
              <a:fillRect/>
            </a:stretch>
          </p:blipFill>
          <p:spPr>
            <a:xfrm>
              <a:off x="0" y="6395154"/>
              <a:ext cx="6931378" cy="919666"/>
            </a:xfrm>
            <a:prstGeom prst="rect">
              <a:avLst/>
            </a:prstGeom>
          </p:spPr>
        </p:pic>
      </p:grpSp>
      <p:sp>
        <p:nvSpPr>
          <p:cNvPr id="6" name="Rectangle : coins arrondis 5">
            <a:extLst>
              <a:ext uri="{FF2B5EF4-FFF2-40B4-BE49-F238E27FC236}">
                <a16:creationId xmlns:a16="http://schemas.microsoft.com/office/drawing/2014/main" id="{EE130743-EABD-9445-A203-306FE68D83C8}"/>
              </a:ext>
            </a:extLst>
          </p:cNvPr>
          <p:cNvSpPr/>
          <p:nvPr/>
        </p:nvSpPr>
        <p:spPr>
          <a:xfrm>
            <a:off x="4357511" y="1343378"/>
            <a:ext cx="2472267" cy="564444"/>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F7827AA6-AA25-354D-AD9E-E8A82AE7BE91}"/>
              </a:ext>
            </a:extLst>
          </p:cNvPr>
          <p:cNvSpPr/>
          <p:nvPr/>
        </p:nvSpPr>
        <p:spPr>
          <a:xfrm>
            <a:off x="3767014" y="2421466"/>
            <a:ext cx="2656364" cy="682977"/>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8" name="Bulle rectangulaire à coins arrondis 7">
            <a:extLst>
              <a:ext uri="{FF2B5EF4-FFF2-40B4-BE49-F238E27FC236}">
                <a16:creationId xmlns:a16="http://schemas.microsoft.com/office/drawing/2014/main" id="{751BC5D2-2B66-EA41-94D2-58EF59DD304C}"/>
              </a:ext>
            </a:extLst>
          </p:cNvPr>
          <p:cNvSpPr/>
          <p:nvPr/>
        </p:nvSpPr>
        <p:spPr>
          <a:xfrm>
            <a:off x="7620000" y="1343378"/>
            <a:ext cx="2235200" cy="801511"/>
          </a:xfrm>
          <a:prstGeom prst="wedgeRoundRectCallout">
            <a:avLst>
              <a:gd name="adj1" fmla="val -89520"/>
              <a:gd name="adj2" fmla="val -177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Ad Hoc Variable</a:t>
            </a:r>
          </a:p>
        </p:txBody>
      </p:sp>
      <p:sp>
        <p:nvSpPr>
          <p:cNvPr id="9" name="Bulle rectangulaire à coins arrondis 8">
            <a:extLst>
              <a:ext uri="{FF2B5EF4-FFF2-40B4-BE49-F238E27FC236}">
                <a16:creationId xmlns:a16="http://schemas.microsoft.com/office/drawing/2014/main" id="{CB547676-0985-8041-B8D1-450152EA4B44}"/>
              </a:ext>
            </a:extLst>
          </p:cNvPr>
          <p:cNvSpPr/>
          <p:nvPr/>
        </p:nvSpPr>
        <p:spPr>
          <a:xfrm>
            <a:off x="7210280" y="2421466"/>
            <a:ext cx="3254519" cy="801511"/>
          </a:xfrm>
          <a:prstGeom prst="wedgeRoundRectCallout">
            <a:avLst>
              <a:gd name="adj1" fmla="val -89520"/>
              <a:gd name="adj2" fmla="val -177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Trait: </a:t>
            </a:r>
            <a:r>
              <a:rPr lang="fr-FR" dirty="0" err="1"/>
              <a:t>reference</a:t>
            </a:r>
            <a:r>
              <a:rPr lang="fr-FR" dirty="0"/>
              <a:t> </a:t>
            </a:r>
            <a:r>
              <a:rPr lang="fr-FR" dirty="0" err="1"/>
              <a:t>Crop</a:t>
            </a:r>
            <a:r>
              <a:rPr lang="fr-FR" dirty="0"/>
              <a:t> </a:t>
            </a:r>
            <a:r>
              <a:rPr lang="fr-FR" dirty="0" err="1"/>
              <a:t>Ontology</a:t>
            </a:r>
            <a:r>
              <a:rPr lang="fr-FR" dirty="0"/>
              <a:t> </a:t>
            </a:r>
            <a:r>
              <a:rPr lang="fr-FR" dirty="0" err="1"/>
              <a:t>Maize</a:t>
            </a:r>
            <a:endParaRPr lang="fr-FR" dirty="0"/>
          </a:p>
        </p:txBody>
      </p:sp>
    </p:spTree>
    <p:extLst>
      <p:ext uri="{BB962C8B-B14F-4D97-AF65-F5344CB8AC3E}">
        <p14:creationId xmlns:p14="http://schemas.microsoft.com/office/powerpoint/2010/main" val="222557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EEF8D5-F43E-4D48-9817-B2A33A0759B0}"/>
              </a:ext>
            </a:extLst>
          </p:cNvPr>
          <p:cNvSpPr>
            <a:spLocks noGrp="1"/>
          </p:cNvSpPr>
          <p:nvPr>
            <p:ph sz="half" idx="1"/>
          </p:nvPr>
        </p:nvSpPr>
        <p:spPr>
          <a:xfrm>
            <a:off x="219919" y="1002282"/>
            <a:ext cx="6180881" cy="4351339"/>
          </a:xfrm>
        </p:spPr>
        <p:txBody>
          <a:bodyPr>
            <a:normAutofit/>
          </a:bodyPr>
          <a:lstStyle/>
          <a:p>
            <a:r>
              <a:rPr lang="fr-FR" dirty="0"/>
              <a:t>CGIAR</a:t>
            </a:r>
          </a:p>
          <a:p>
            <a:pPr lvl="1"/>
            <a:r>
              <a:rPr lang="fr-FR" dirty="0"/>
              <a:t>Consortium of International Agricultural </a:t>
            </a:r>
            <a:r>
              <a:rPr lang="fr-FR" dirty="0" err="1"/>
              <a:t>Research</a:t>
            </a:r>
            <a:r>
              <a:rPr lang="fr-FR" dirty="0"/>
              <a:t> Centers</a:t>
            </a:r>
          </a:p>
          <a:p>
            <a:pPr lvl="1"/>
            <a:r>
              <a:rPr lang="fr-FR" dirty="0" err="1"/>
              <a:t>CropOntology</a:t>
            </a:r>
            <a:r>
              <a:rPr lang="fr-FR" dirty="0"/>
              <a:t>, MIAPPE</a:t>
            </a:r>
          </a:p>
          <a:p>
            <a:pPr lvl="1"/>
            <a:r>
              <a:rPr lang="fr-FR" dirty="0">
                <a:hlinkClick r:id="rId2"/>
              </a:rPr>
              <a:t>https://www.cgiar.org/</a:t>
            </a:r>
            <a:endParaRPr lang="fr-FR" dirty="0"/>
          </a:p>
        </p:txBody>
      </p:sp>
      <p:sp>
        <p:nvSpPr>
          <p:cNvPr id="4" name="Espace réservé du contenu 3">
            <a:extLst>
              <a:ext uri="{FF2B5EF4-FFF2-40B4-BE49-F238E27FC236}">
                <a16:creationId xmlns:a16="http://schemas.microsoft.com/office/drawing/2014/main" id="{612F5510-C3A1-8B49-BBD7-E92D14681144}"/>
              </a:ext>
            </a:extLst>
          </p:cNvPr>
          <p:cNvSpPr>
            <a:spLocks noGrp="1"/>
          </p:cNvSpPr>
          <p:nvPr>
            <p:ph sz="half" idx="2"/>
          </p:nvPr>
        </p:nvSpPr>
        <p:spPr>
          <a:xfrm>
            <a:off x="6597412" y="1002282"/>
            <a:ext cx="5486561" cy="4351339"/>
          </a:xfrm>
        </p:spPr>
        <p:txBody>
          <a:bodyPr/>
          <a:lstStyle/>
          <a:p>
            <a:r>
              <a:rPr lang="fr-FR" dirty="0"/>
              <a:t>NAPPN</a:t>
            </a:r>
          </a:p>
          <a:p>
            <a:pPr lvl="1"/>
            <a:r>
              <a:rPr lang="fr-FR" dirty="0"/>
              <a:t>North American Plant </a:t>
            </a:r>
            <a:r>
              <a:rPr lang="fr-FR" dirty="0" err="1"/>
              <a:t>Phenotyping</a:t>
            </a:r>
            <a:r>
              <a:rPr lang="fr-FR" dirty="0"/>
              <a:t> Network</a:t>
            </a:r>
          </a:p>
          <a:p>
            <a:pPr lvl="1"/>
            <a:r>
              <a:rPr lang="fr-FR" dirty="0" err="1"/>
              <a:t>Regional</a:t>
            </a:r>
            <a:r>
              <a:rPr lang="fr-FR" dirty="0"/>
              <a:t> </a:t>
            </a:r>
            <a:r>
              <a:rPr lang="fr-FR" dirty="0" err="1"/>
              <a:t>partner</a:t>
            </a:r>
            <a:r>
              <a:rPr lang="fr-FR" dirty="0"/>
              <a:t> IPPN</a:t>
            </a:r>
          </a:p>
          <a:p>
            <a:pPr lvl="1"/>
            <a:r>
              <a:rPr lang="fr-FR" dirty="0">
                <a:hlinkClick r:id="rId3"/>
              </a:rPr>
              <a:t>https://nappn.plant-phenotyping.org/</a:t>
            </a:r>
            <a:r>
              <a:rPr lang="fr-FR" dirty="0"/>
              <a:t> </a:t>
            </a:r>
          </a:p>
        </p:txBody>
      </p:sp>
      <p:pic>
        <p:nvPicPr>
          <p:cNvPr id="6" name="Image 5">
            <a:extLst>
              <a:ext uri="{FF2B5EF4-FFF2-40B4-BE49-F238E27FC236}">
                <a16:creationId xmlns:a16="http://schemas.microsoft.com/office/drawing/2014/main" id="{F601961C-58D7-5FE2-9B19-481105AD6DFD}"/>
              </a:ext>
            </a:extLst>
          </p:cNvPr>
          <p:cNvPicPr>
            <a:picLocks noChangeAspect="1"/>
          </p:cNvPicPr>
          <p:nvPr/>
        </p:nvPicPr>
        <p:blipFill>
          <a:blip r:embed="rId4"/>
          <a:stretch>
            <a:fillRect/>
          </a:stretch>
        </p:blipFill>
        <p:spPr>
          <a:xfrm>
            <a:off x="1188192" y="3805023"/>
            <a:ext cx="2711697" cy="1420412"/>
          </a:xfrm>
          <a:prstGeom prst="rect">
            <a:avLst/>
          </a:prstGeom>
        </p:spPr>
      </p:pic>
      <p:pic>
        <p:nvPicPr>
          <p:cNvPr id="3076" name="Picture 4" descr="IPPN Logo">
            <a:extLst>
              <a:ext uri="{FF2B5EF4-FFF2-40B4-BE49-F238E27FC236}">
                <a16:creationId xmlns:a16="http://schemas.microsoft.com/office/drawing/2014/main" id="{B0833C79-CC32-BF8D-8978-E456F8BE10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2105" y="742379"/>
            <a:ext cx="1905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B97929C-9EB9-CAB2-5E1C-DA95B2074C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6943" y="2689540"/>
            <a:ext cx="4395658" cy="4351339"/>
          </a:xfrm>
          <a:prstGeom prst="rect">
            <a:avLst/>
          </a:prstGeom>
          <a:noFill/>
          <a:extLst>
            <a:ext uri="{909E8E84-426E-40DD-AFC4-6F175D3DCCD1}">
              <a14:hiddenFill xmlns:a14="http://schemas.microsoft.com/office/drawing/2010/main">
                <a:solidFill>
                  <a:srgbClr val="FFFFFF"/>
                </a:solidFill>
              </a14:hiddenFill>
            </a:ext>
          </a:extLst>
        </p:spPr>
      </p:pic>
      <p:sp>
        <p:nvSpPr>
          <p:cNvPr id="11" name="Titre 1">
            <a:extLst>
              <a:ext uri="{FF2B5EF4-FFF2-40B4-BE49-F238E27FC236}">
                <a16:creationId xmlns:a16="http://schemas.microsoft.com/office/drawing/2014/main" id="{E35AF11A-5847-1A45-FB7E-8BACC0A50E00}"/>
              </a:ext>
            </a:extLst>
          </p:cNvPr>
          <p:cNvSpPr txBox="1">
            <a:spLocks/>
          </p:cNvSpPr>
          <p:nvPr/>
        </p:nvSpPr>
        <p:spPr>
          <a:xfrm>
            <a:off x="681583" y="55121"/>
            <a:ext cx="10216343" cy="490888"/>
          </a:xfrm>
          <a:prstGeom prst="rect">
            <a:avLst/>
          </a:prstGeom>
        </p:spPr>
        <p:txBody>
          <a:bodyPr vert="horz" lIns="0" tIns="46800" rIns="91440" bIns="45720" rtlCol="0" anchor="ctr" anchorCtr="0">
            <a:normAutofit fontScale="97500"/>
          </a:bodyPr>
          <a:lstStyle>
            <a:lvl1pPr marL="457200" indent="-457200" algn="l" defTabSz="914400" rtl="0" eaLnBrk="1" latinLnBrk="0" hangingPunct="1">
              <a:lnSpc>
                <a:spcPct val="90000"/>
              </a:lnSpc>
              <a:spcBef>
                <a:spcPct val="0"/>
              </a:spcBef>
              <a:buFontTx/>
              <a:buBlip>
                <a:blip r:embed="rId7"/>
              </a:buBlip>
              <a:defRPr sz="3000" b="1" kern="1200">
                <a:solidFill>
                  <a:srgbClr val="00A3A6"/>
                </a:solidFill>
                <a:latin typeface="+mj-lt"/>
                <a:ea typeface="+mj-ea"/>
                <a:cs typeface="+mj-cs"/>
              </a:defRPr>
            </a:lvl1pPr>
          </a:lstStyle>
          <a:p>
            <a:r>
              <a:rPr lang="en-GB" dirty="0"/>
              <a:t>Plant data standards: contributors</a:t>
            </a:r>
          </a:p>
        </p:txBody>
      </p:sp>
      <p:sp>
        <p:nvSpPr>
          <p:cNvPr id="12" name="Sous-titre 4">
            <a:extLst>
              <a:ext uri="{FF2B5EF4-FFF2-40B4-BE49-F238E27FC236}">
                <a16:creationId xmlns:a16="http://schemas.microsoft.com/office/drawing/2014/main" id="{DEAC9A62-6195-5329-E9E8-8DCC3F192CCC}"/>
              </a:ext>
            </a:extLst>
          </p:cNvPr>
          <p:cNvSpPr txBox="1">
            <a:spLocks/>
          </p:cNvSpPr>
          <p:nvPr/>
        </p:nvSpPr>
        <p:spPr>
          <a:xfrm>
            <a:off x="681583" y="546010"/>
            <a:ext cx="10216343" cy="3753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275662"/>
                </a:solidFill>
                <a:latin typeface="+mn-lt"/>
                <a:ea typeface="+mn-ea"/>
                <a:cs typeface="+mn-cs"/>
              </a:defRPr>
            </a:lvl1pPr>
            <a:lvl2pPr marL="457189"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t>Gathered to solve plant FAIR data challenges</a:t>
            </a:r>
            <a:endParaRPr lang="en-GB" dirty="0"/>
          </a:p>
        </p:txBody>
      </p:sp>
    </p:spTree>
    <p:extLst>
      <p:ext uri="{BB962C8B-B14F-4D97-AF65-F5344CB8AC3E}">
        <p14:creationId xmlns:p14="http://schemas.microsoft.com/office/powerpoint/2010/main" val="38311704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Crop Ontology repositories and workflow</a:t>
            </a:r>
          </a:p>
        </p:txBody>
      </p:sp>
      <p:sp>
        <p:nvSpPr>
          <p:cNvPr id="4" name="Espace réservé du numéro de diapositive 3"/>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60</a:t>
            </a:fld>
            <a:endParaRPr lang="fr-FR" dirty="0"/>
          </a:p>
        </p:txBody>
      </p:sp>
      <p:grpSp>
        <p:nvGrpSpPr>
          <p:cNvPr id="7" name="Groupe 6"/>
          <p:cNvGrpSpPr/>
          <p:nvPr/>
        </p:nvGrpSpPr>
        <p:grpSpPr>
          <a:xfrm>
            <a:off x="395593" y="2827230"/>
            <a:ext cx="1918474" cy="1203539"/>
            <a:chOff x="412484" y="867425"/>
            <a:chExt cx="1918474" cy="1203539"/>
          </a:xfrm>
        </p:grpSpPr>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325" y="867425"/>
              <a:ext cx="929389" cy="987719"/>
            </a:xfrm>
            <a:prstGeom prst="rect">
              <a:avLst/>
            </a:prstGeom>
          </p:spPr>
        </p:pic>
        <p:sp>
          <p:nvSpPr>
            <p:cNvPr id="6" name="ZoneTexte 5"/>
            <p:cNvSpPr txBox="1"/>
            <p:nvPr/>
          </p:nvSpPr>
          <p:spPr>
            <a:xfrm>
              <a:off x="412484" y="1793965"/>
              <a:ext cx="1918474" cy="276999"/>
            </a:xfrm>
            <a:prstGeom prst="rect">
              <a:avLst/>
            </a:prstGeom>
            <a:noFill/>
          </p:spPr>
          <p:txBody>
            <a:bodyPr wrap="none" rtlCol="0">
              <a:spAutoFit/>
            </a:bodyPr>
            <a:lstStyle/>
            <a:p>
              <a:r>
                <a:rPr lang="fr-FR" sz="1200" dirty="0">
                  <a:hlinkClick r:id="rId3"/>
                </a:rPr>
                <a:t>Trait Dictionary Template v5</a:t>
              </a:r>
              <a:endParaRPr lang="fr-FR" sz="1200" dirty="0"/>
            </a:p>
          </p:txBody>
        </p:sp>
      </p:gr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55" y="2744967"/>
            <a:ext cx="890093" cy="1152244"/>
          </a:xfrm>
          <a:prstGeom prst="rect">
            <a:avLst/>
          </a:prstGeom>
        </p:spPr>
      </p:pic>
      <p:cxnSp>
        <p:nvCxnSpPr>
          <p:cNvPr id="10" name="Connecteur droit avec flèche 9"/>
          <p:cNvCxnSpPr>
            <a:cxnSpLocks/>
            <a:stCxn id="5" idx="3"/>
            <a:endCxn id="8" idx="1"/>
          </p:cNvCxnSpPr>
          <p:nvPr/>
        </p:nvCxnSpPr>
        <p:spPr>
          <a:xfrm flipV="1">
            <a:off x="1724823" y="3321089"/>
            <a:ext cx="1134032" cy="1"/>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pic>
        <p:nvPicPr>
          <p:cNvPr id="14" name="Shape 299" descr="Crop Ontology logo (complete).png"/>
          <p:cNvPicPr preferRelativeResize="0"/>
          <p:nvPr/>
        </p:nvPicPr>
        <p:blipFill rotWithShape="1">
          <a:blip r:embed="rId5" cstate="print">
            <a:alphaModFix/>
            <a:extLst>
              <a:ext uri="{28A0092B-C50C-407E-A947-70E740481C1C}">
                <a14:useLocalDpi xmlns:a14="http://schemas.microsoft.com/office/drawing/2010/main" val="0"/>
              </a:ext>
            </a:extLst>
          </a:blip>
          <a:srcRect l="-3611" r="-4626"/>
          <a:stretch/>
        </p:blipFill>
        <p:spPr>
          <a:xfrm>
            <a:off x="4614505" y="1118997"/>
            <a:ext cx="2133600" cy="713581"/>
          </a:xfrm>
          <a:prstGeom prst="rect">
            <a:avLst/>
          </a:prstGeom>
          <a:noFill/>
          <a:ln>
            <a:noFill/>
          </a:ln>
        </p:spPr>
      </p:pic>
      <p:cxnSp>
        <p:nvCxnSpPr>
          <p:cNvPr id="15" name="Connecteur droit avec flèche 14"/>
          <p:cNvCxnSpPr>
            <a:cxnSpLocks/>
            <a:stCxn id="8" idx="3"/>
            <a:endCxn id="14" idx="1"/>
          </p:cNvCxnSpPr>
          <p:nvPr/>
        </p:nvCxnSpPr>
        <p:spPr>
          <a:xfrm flipV="1">
            <a:off x="3748948" y="1475788"/>
            <a:ext cx="865557" cy="1845301"/>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pic>
        <p:nvPicPr>
          <p:cNvPr id="33" name="Imag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4505" y="2336581"/>
            <a:ext cx="1554344" cy="506601"/>
          </a:xfrm>
          <a:prstGeom prst="rect">
            <a:avLst/>
          </a:prstGeom>
        </p:spPr>
      </p:pic>
      <p:cxnSp>
        <p:nvCxnSpPr>
          <p:cNvPr id="34" name="Connecteur droit avec flèche 33"/>
          <p:cNvCxnSpPr>
            <a:cxnSpLocks/>
            <a:stCxn id="8" idx="3"/>
            <a:endCxn id="33" idx="1"/>
          </p:cNvCxnSpPr>
          <p:nvPr/>
        </p:nvCxnSpPr>
        <p:spPr>
          <a:xfrm flipV="1">
            <a:off x="3748948" y="2589882"/>
            <a:ext cx="865557" cy="731207"/>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grpSp>
        <p:nvGrpSpPr>
          <p:cNvPr id="39" name="Groupe 38"/>
          <p:cNvGrpSpPr/>
          <p:nvPr/>
        </p:nvGrpSpPr>
        <p:grpSpPr>
          <a:xfrm>
            <a:off x="4614505" y="3347185"/>
            <a:ext cx="885040" cy="867823"/>
            <a:chOff x="3707771" y="2725239"/>
            <a:chExt cx="885040" cy="867823"/>
          </a:xfrm>
        </p:grpSpPr>
        <p:pic>
          <p:nvPicPr>
            <p:cNvPr id="27" name="Imag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5561" y="2725239"/>
              <a:ext cx="857250" cy="571500"/>
            </a:xfrm>
            <a:prstGeom prst="rect">
              <a:avLst/>
            </a:prstGeom>
          </p:spPr>
        </p:pic>
        <p:pic>
          <p:nvPicPr>
            <p:cNvPr id="38" name="Imag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7771" y="3313576"/>
              <a:ext cx="885040" cy="279486"/>
            </a:xfrm>
            <a:prstGeom prst="rect">
              <a:avLst/>
            </a:prstGeom>
          </p:spPr>
        </p:pic>
      </p:grpSp>
      <p:pic>
        <p:nvPicPr>
          <p:cNvPr id="40" name="Picture 20" descr="Capture d'écran 2017-04-18 23.23.07.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4505" y="4719011"/>
            <a:ext cx="1539566" cy="422486"/>
          </a:xfrm>
          <a:prstGeom prst="rect">
            <a:avLst/>
          </a:prstGeom>
        </p:spPr>
      </p:pic>
      <p:cxnSp>
        <p:nvCxnSpPr>
          <p:cNvPr id="49" name="Connecteur droit avec flèche 48"/>
          <p:cNvCxnSpPr>
            <a:cxnSpLocks/>
            <a:stCxn id="8" idx="3"/>
            <a:endCxn id="27" idx="1"/>
          </p:cNvCxnSpPr>
          <p:nvPr/>
        </p:nvCxnSpPr>
        <p:spPr>
          <a:xfrm>
            <a:off x="3748948" y="3321089"/>
            <a:ext cx="893347" cy="311846"/>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pic>
        <p:nvPicPr>
          <p:cNvPr id="1026" name="Picture 2" descr="A Deep Dive Into GitHub Actions. Learn about the architecture of… | by  Deborah Digges | Better Programming | Oct, 2020 | Medium">
            <a:extLst>
              <a:ext uri="{FF2B5EF4-FFF2-40B4-BE49-F238E27FC236}">
                <a16:creationId xmlns:a16="http://schemas.microsoft.com/office/drawing/2014/main" id="{2E053D4F-CD87-2C4E-83B0-F3F77B5EF5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93" y="920125"/>
            <a:ext cx="2022422" cy="11166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FB48D05C-F0B9-8549-ACE4-4BF3ECF6318D}"/>
              </a:ext>
            </a:extLst>
          </p:cNvPr>
          <p:cNvSpPr/>
          <p:nvPr/>
        </p:nvSpPr>
        <p:spPr>
          <a:xfrm>
            <a:off x="161365" y="1913695"/>
            <a:ext cx="2508468" cy="285933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r>
              <a:rPr lang="fr-FR" dirty="0"/>
              <a:t>Version </a:t>
            </a:r>
            <a:r>
              <a:rPr lang="fr-FR" dirty="0" err="1"/>
              <a:t>History</a:t>
            </a:r>
            <a:endParaRPr lang="fr-FR" dirty="0"/>
          </a:p>
        </p:txBody>
      </p:sp>
      <p:cxnSp>
        <p:nvCxnSpPr>
          <p:cNvPr id="42" name="Connecteur droit avec flèche 41">
            <a:extLst>
              <a:ext uri="{FF2B5EF4-FFF2-40B4-BE49-F238E27FC236}">
                <a16:creationId xmlns:a16="http://schemas.microsoft.com/office/drawing/2014/main" id="{AD506F75-68A5-1C4C-B4AB-8B499766617C}"/>
              </a:ext>
            </a:extLst>
          </p:cNvPr>
          <p:cNvCxnSpPr>
            <a:cxnSpLocks/>
            <a:stCxn id="8" idx="3"/>
            <a:endCxn id="40" idx="1"/>
          </p:cNvCxnSpPr>
          <p:nvPr/>
        </p:nvCxnSpPr>
        <p:spPr>
          <a:xfrm>
            <a:off x="3748948" y="3321089"/>
            <a:ext cx="865557" cy="1609165"/>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4C4680A0-FFF8-024C-961B-AD7D35995305}"/>
              </a:ext>
            </a:extLst>
          </p:cNvPr>
          <p:cNvSpPr/>
          <p:nvPr/>
        </p:nvSpPr>
        <p:spPr>
          <a:xfrm>
            <a:off x="7707079" y="4719011"/>
            <a:ext cx="4323556" cy="369332"/>
          </a:xfrm>
          <a:prstGeom prst="rect">
            <a:avLst/>
          </a:prstGeom>
        </p:spPr>
        <p:txBody>
          <a:bodyPr wrap="none">
            <a:spAutoFit/>
          </a:bodyPr>
          <a:lstStyle/>
          <a:p>
            <a:r>
              <a:rPr lang="fr-FR" dirty="0">
                <a:hlinkClick r:id="rId11"/>
              </a:rPr>
              <a:t>https://urgi.versailles.inra.fr/ontologyportal</a:t>
            </a:r>
            <a:r>
              <a:rPr lang="fr-FR" dirty="0"/>
              <a:t> </a:t>
            </a:r>
          </a:p>
        </p:txBody>
      </p:sp>
      <p:pic>
        <p:nvPicPr>
          <p:cNvPr id="1028" name="Picture 4" descr="URGI">
            <a:extLst>
              <a:ext uri="{FF2B5EF4-FFF2-40B4-BE49-F238E27FC236}">
                <a16:creationId xmlns:a16="http://schemas.microsoft.com/office/drawing/2014/main" id="{C37C1D12-CB24-0149-8F0A-925A6874C6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1784" y="4659739"/>
            <a:ext cx="769757" cy="541029"/>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Connecteur droit avec flèche 47">
            <a:extLst>
              <a:ext uri="{FF2B5EF4-FFF2-40B4-BE49-F238E27FC236}">
                <a16:creationId xmlns:a16="http://schemas.microsoft.com/office/drawing/2014/main" id="{2E620AAA-1724-434F-A3BD-96F882DC09EB}"/>
              </a:ext>
            </a:extLst>
          </p:cNvPr>
          <p:cNvCxnSpPr>
            <a:cxnSpLocks/>
            <a:stCxn id="40" idx="3"/>
            <a:endCxn id="1028" idx="1"/>
          </p:cNvCxnSpPr>
          <p:nvPr/>
        </p:nvCxnSpPr>
        <p:spPr>
          <a:xfrm>
            <a:off x="6154071" y="4930254"/>
            <a:ext cx="687713" cy="0"/>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sp>
        <p:nvSpPr>
          <p:cNvPr id="32" name="ZoneTexte 31">
            <a:extLst>
              <a:ext uri="{FF2B5EF4-FFF2-40B4-BE49-F238E27FC236}">
                <a16:creationId xmlns:a16="http://schemas.microsoft.com/office/drawing/2014/main" id="{2D87E6FE-6EE5-C749-B7CC-EC8C55BF50D5}"/>
              </a:ext>
            </a:extLst>
          </p:cNvPr>
          <p:cNvSpPr txBox="1"/>
          <p:nvPr/>
        </p:nvSpPr>
        <p:spPr>
          <a:xfrm>
            <a:off x="5711632" y="3464814"/>
            <a:ext cx="3030060" cy="369332"/>
          </a:xfrm>
          <a:prstGeom prst="rect">
            <a:avLst/>
          </a:prstGeom>
          <a:noFill/>
        </p:spPr>
        <p:txBody>
          <a:bodyPr wrap="none" rtlCol="0">
            <a:spAutoFit/>
          </a:bodyPr>
          <a:lstStyle/>
          <a:p>
            <a:r>
              <a:rPr lang="fr-FR" dirty="0" err="1"/>
              <a:t>Search</a:t>
            </a:r>
            <a:r>
              <a:rPr lang="fr-FR" dirty="0"/>
              <a:t> over </a:t>
            </a:r>
            <a:r>
              <a:rPr lang="fr-FR" dirty="0" err="1"/>
              <a:t>several</a:t>
            </a:r>
            <a:r>
              <a:rPr lang="fr-FR" dirty="0"/>
              <a:t> ontologies</a:t>
            </a:r>
          </a:p>
        </p:txBody>
      </p:sp>
      <p:sp>
        <p:nvSpPr>
          <p:cNvPr id="35" name="ZoneTexte 34">
            <a:extLst>
              <a:ext uri="{FF2B5EF4-FFF2-40B4-BE49-F238E27FC236}">
                <a16:creationId xmlns:a16="http://schemas.microsoft.com/office/drawing/2014/main" id="{DFFF000E-6B11-0743-8ED0-7BAD7B32352D}"/>
              </a:ext>
            </a:extLst>
          </p:cNvPr>
          <p:cNvSpPr txBox="1"/>
          <p:nvPr/>
        </p:nvSpPr>
        <p:spPr>
          <a:xfrm>
            <a:off x="6405561" y="2387075"/>
            <a:ext cx="3867534" cy="369332"/>
          </a:xfrm>
          <a:prstGeom prst="rect">
            <a:avLst/>
          </a:prstGeom>
          <a:noFill/>
        </p:spPr>
        <p:txBody>
          <a:bodyPr wrap="none" rtlCol="0">
            <a:spAutoFit/>
          </a:bodyPr>
          <a:lstStyle/>
          <a:p>
            <a:r>
              <a:rPr lang="fr-FR" dirty="0" err="1"/>
              <a:t>Repository</a:t>
            </a:r>
            <a:r>
              <a:rPr lang="fr-FR" dirty="0"/>
              <a:t>, </a:t>
            </a:r>
            <a:r>
              <a:rPr lang="fr-FR" dirty="0" err="1"/>
              <a:t>some</a:t>
            </a:r>
            <a:r>
              <a:rPr lang="fr-FR" dirty="0"/>
              <a:t> </a:t>
            </a:r>
            <a:r>
              <a:rPr lang="fr-FR" dirty="0" err="1"/>
              <a:t>other</a:t>
            </a:r>
            <a:r>
              <a:rPr lang="fr-FR" dirty="0"/>
              <a:t> </a:t>
            </a:r>
            <a:r>
              <a:rPr lang="fr-FR" dirty="0" err="1"/>
              <a:t>crop</a:t>
            </a:r>
            <a:r>
              <a:rPr lang="fr-FR" dirty="0"/>
              <a:t> ontologies</a:t>
            </a:r>
          </a:p>
        </p:txBody>
      </p:sp>
      <p:sp>
        <p:nvSpPr>
          <p:cNvPr id="53" name="ZoneTexte 52">
            <a:extLst>
              <a:ext uri="{FF2B5EF4-FFF2-40B4-BE49-F238E27FC236}">
                <a16:creationId xmlns:a16="http://schemas.microsoft.com/office/drawing/2014/main" id="{6432E2F8-8244-C041-A933-E5456E33ACFA}"/>
              </a:ext>
            </a:extLst>
          </p:cNvPr>
          <p:cNvSpPr txBox="1"/>
          <p:nvPr/>
        </p:nvSpPr>
        <p:spPr>
          <a:xfrm>
            <a:off x="6781399" y="1390645"/>
            <a:ext cx="3298467" cy="369332"/>
          </a:xfrm>
          <a:prstGeom prst="rect">
            <a:avLst/>
          </a:prstGeom>
          <a:noFill/>
        </p:spPr>
        <p:txBody>
          <a:bodyPr wrap="none" rtlCol="0">
            <a:spAutoFit/>
          </a:bodyPr>
          <a:lstStyle/>
          <a:p>
            <a:r>
              <a:rPr lang="fr-FR" dirty="0" err="1"/>
              <a:t>Repository</a:t>
            </a:r>
            <a:r>
              <a:rPr lang="fr-FR" dirty="0"/>
              <a:t>, </a:t>
            </a:r>
            <a:r>
              <a:rPr lang="fr-FR" dirty="0" err="1"/>
              <a:t>some</a:t>
            </a:r>
            <a:r>
              <a:rPr lang="fr-FR" dirty="0"/>
              <a:t> </a:t>
            </a:r>
            <a:r>
              <a:rPr lang="fr-FR" dirty="0" err="1"/>
              <a:t>crop</a:t>
            </a:r>
            <a:r>
              <a:rPr lang="fr-FR" dirty="0"/>
              <a:t> ontologies</a:t>
            </a:r>
          </a:p>
        </p:txBody>
      </p:sp>
      <p:sp>
        <p:nvSpPr>
          <p:cNvPr id="55" name="ZoneTexte 54">
            <a:extLst>
              <a:ext uri="{FF2B5EF4-FFF2-40B4-BE49-F238E27FC236}">
                <a16:creationId xmlns:a16="http://schemas.microsoft.com/office/drawing/2014/main" id="{18FBD9DD-9143-3E42-8281-5B84E382FE08}"/>
              </a:ext>
            </a:extLst>
          </p:cNvPr>
          <p:cNvSpPr txBox="1"/>
          <p:nvPr/>
        </p:nvSpPr>
        <p:spPr>
          <a:xfrm>
            <a:off x="7727393" y="4357887"/>
            <a:ext cx="3079048" cy="369332"/>
          </a:xfrm>
          <a:prstGeom prst="rect">
            <a:avLst/>
          </a:prstGeom>
          <a:noFill/>
        </p:spPr>
        <p:txBody>
          <a:bodyPr wrap="none" rtlCol="0">
            <a:spAutoFit/>
          </a:bodyPr>
          <a:lstStyle/>
          <a:p>
            <a:r>
              <a:rPr lang="fr-FR" dirty="0"/>
              <a:t>Plant </a:t>
            </a:r>
            <a:r>
              <a:rPr lang="fr-FR" dirty="0" err="1"/>
              <a:t>scientist</a:t>
            </a:r>
            <a:r>
              <a:rPr lang="fr-FR" dirty="0"/>
              <a:t> </a:t>
            </a:r>
            <a:r>
              <a:rPr lang="fr-FR" dirty="0" err="1"/>
              <a:t>friendly</a:t>
            </a:r>
            <a:r>
              <a:rPr lang="fr-FR" dirty="0"/>
              <a:t> browser</a:t>
            </a:r>
          </a:p>
        </p:txBody>
      </p:sp>
      <p:pic>
        <p:nvPicPr>
          <p:cNvPr id="36" name="Shape 380">
            <a:extLst>
              <a:ext uri="{FF2B5EF4-FFF2-40B4-BE49-F238E27FC236}">
                <a16:creationId xmlns:a16="http://schemas.microsoft.com/office/drawing/2014/main" id="{BF03A2EF-6836-4D41-A333-0AEC3A0D793A}"/>
              </a:ext>
            </a:extLst>
          </p:cNvPr>
          <p:cNvPicPr preferRelativeResize="0"/>
          <p:nvPr/>
        </p:nvPicPr>
        <p:blipFill rotWithShape="1">
          <a:blip r:embed="rId13" cstate="print">
            <a:alphaModFix/>
            <a:extLst>
              <a:ext uri="{28A0092B-C50C-407E-A947-70E740481C1C}">
                <a14:useLocalDpi xmlns:a14="http://schemas.microsoft.com/office/drawing/2010/main" val="0"/>
              </a:ext>
            </a:extLst>
          </a:blip>
          <a:srcRect/>
          <a:stretch/>
        </p:blipFill>
        <p:spPr>
          <a:xfrm>
            <a:off x="10079866" y="1209929"/>
            <a:ext cx="424535" cy="622649"/>
          </a:xfrm>
          <a:prstGeom prst="rect">
            <a:avLst/>
          </a:prstGeom>
          <a:solidFill>
            <a:schemeClr val="bg1"/>
          </a:solidFill>
          <a:ln>
            <a:noFill/>
          </a:ln>
        </p:spPr>
      </p:pic>
      <p:pic>
        <p:nvPicPr>
          <p:cNvPr id="37" name="Picture 4" descr="elixir_1_RZ_mac.eps">
            <a:extLst>
              <a:ext uri="{FF2B5EF4-FFF2-40B4-BE49-F238E27FC236}">
                <a16:creationId xmlns:a16="http://schemas.microsoft.com/office/drawing/2014/main" id="{30FB2D48-7B9D-B846-A3CD-4CC7043137A2}"/>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806441" y="1209929"/>
            <a:ext cx="621884" cy="51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 40">
            <a:extLst>
              <a:ext uri="{FF2B5EF4-FFF2-40B4-BE49-F238E27FC236}">
                <a16:creationId xmlns:a16="http://schemas.microsoft.com/office/drawing/2014/main" id="{FA693E0A-E896-7441-98EF-2306C76D76B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719713" y="1718002"/>
            <a:ext cx="777599" cy="318815"/>
          </a:xfrm>
          <a:prstGeom prst="rect">
            <a:avLst/>
          </a:prstGeom>
        </p:spPr>
      </p:pic>
    </p:spTree>
    <p:extLst>
      <p:ext uri="{BB962C8B-B14F-4D97-AF65-F5344CB8AC3E}">
        <p14:creationId xmlns:p14="http://schemas.microsoft.com/office/powerpoint/2010/main" val="2416754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F5967D0-B01D-6E48-AE06-9C8083ECBA66}"/>
              </a:ext>
            </a:extLst>
          </p:cNvPr>
          <p:cNvSpPr>
            <a:spLocks noGrp="1"/>
          </p:cNvSpPr>
          <p:nvPr>
            <p:ph type="ctrTitle"/>
          </p:nvPr>
        </p:nvSpPr>
        <p:spPr/>
        <p:txBody>
          <a:bodyPr>
            <a:normAutofit fontScale="90000"/>
          </a:bodyPr>
          <a:lstStyle/>
          <a:p>
            <a:r>
              <a:rPr lang="en-GB" dirty="0"/>
              <a:t>MIAPPE tools &amp; web services: </a:t>
            </a:r>
            <a:r>
              <a:rPr lang="en-GB" dirty="0" err="1"/>
              <a:t>BrAPI</a:t>
            </a:r>
            <a:r>
              <a:rPr lang="en-GB" dirty="0"/>
              <a:t>, PPEO Ontology</a:t>
            </a:r>
            <a:endParaRPr lang="fr-FR" dirty="0"/>
          </a:p>
        </p:txBody>
      </p:sp>
      <p:sp>
        <p:nvSpPr>
          <p:cNvPr id="7" name="Sous-titre 6">
            <a:extLst>
              <a:ext uri="{FF2B5EF4-FFF2-40B4-BE49-F238E27FC236}">
                <a16:creationId xmlns:a16="http://schemas.microsoft.com/office/drawing/2014/main" id="{9DD7B670-307E-4343-87A0-1D57E5106832}"/>
              </a:ext>
            </a:extLst>
          </p:cNvPr>
          <p:cNvSpPr>
            <a:spLocks noGrp="1"/>
          </p:cNvSpPr>
          <p:nvPr>
            <p:ph type="subTitle" idx="1"/>
          </p:nvPr>
        </p:nvSpPr>
        <p:spPr/>
        <p:txBody>
          <a:bodyPr>
            <a:normAutofit/>
          </a:bodyPr>
          <a:lstStyle/>
          <a:p>
            <a:endParaRPr lang="en-GB" dirty="0">
              <a:solidFill>
                <a:schemeClr val="bg2">
                  <a:lumMod val="75000"/>
                </a:schemeClr>
              </a:solidFill>
            </a:endParaRPr>
          </a:p>
        </p:txBody>
      </p:sp>
    </p:spTree>
    <p:extLst>
      <p:ext uri="{BB962C8B-B14F-4D97-AF65-F5344CB8AC3E}">
        <p14:creationId xmlns:p14="http://schemas.microsoft.com/office/powerpoint/2010/main" val="3508924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8"/>
          <p:cNvSpPr txBox="1">
            <a:spLocks noGrp="1"/>
          </p:cNvSpPr>
          <p:nvPr>
            <p:ph type="title"/>
          </p:nvPr>
        </p:nvSpPr>
        <p:spPr>
          <a:xfrm>
            <a:off x="3215680" y="0"/>
            <a:ext cx="6995120" cy="908720"/>
          </a:xfrm>
          <a:prstGeom prst="rect">
            <a:avLst/>
          </a:prstGeom>
          <a:noFill/>
          <a:ln>
            <a:noFill/>
          </a:ln>
        </p:spPr>
        <p:txBody>
          <a:bodyPr spcFirstLastPara="1" vert="horz" wrap="square" lIns="91425" tIns="45700" rIns="91425" bIns="45700" rtlCol="0" anchor="ctr" anchorCtr="0">
            <a:noAutofit/>
          </a:bodyPr>
          <a:lstStyle/>
          <a:p>
            <a:pPr marL="0" indent="0" algn="ctr">
              <a:spcBef>
                <a:spcPts val="0"/>
              </a:spcBef>
              <a:buClr>
                <a:schemeClr val="dk2"/>
              </a:buClr>
              <a:buSzPts val="3200"/>
              <a:buNone/>
            </a:pPr>
            <a:r>
              <a:rPr lang="en-US" sz="3200">
                <a:solidFill>
                  <a:schemeClr val="dk2"/>
                </a:solidFill>
                <a:latin typeface="Calibri"/>
                <a:ea typeface="Calibri"/>
                <a:cs typeface="Calibri"/>
                <a:sym typeface="Calibri"/>
              </a:rPr>
              <a:t>MIAPPE File Archive</a:t>
            </a:r>
            <a:endParaRPr/>
          </a:p>
        </p:txBody>
      </p:sp>
      <p:sp>
        <p:nvSpPr>
          <p:cNvPr id="278" name="Google Shape;278;p28"/>
          <p:cNvSpPr txBox="1">
            <a:spLocks noGrp="1"/>
          </p:cNvSpPr>
          <p:nvPr>
            <p:ph type="body" idx="1"/>
          </p:nvPr>
        </p:nvSpPr>
        <p:spPr>
          <a:xfrm>
            <a:off x="1524000" y="1124745"/>
            <a:ext cx="4644008" cy="5001419"/>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2"/>
              </a:buClr>
              <a:buSzPts val="2220"/>
              <a:buFont typeface="Arial"/>
              <a:buChar char="•"/>
            </a:pPr>
            <a:r>
              <a:rPr lang="en-US" sz="2220" dirty="0">
                <a:solidFill>
                  <a:schemeClr val="dk1"/>
                </a:solidFill>
                <a:latin typeface="Calibri"/>
                <a:ea typeface="Calibri"/>
                <a:cs typeface="Calibri"/>
                <a:sym typeface="Calibri"/>
              </a:rPr>
              <a:t>ISA Tab for Phenotyping</a:t>
            </a:r>
            <a:endParaRPr dirty="0"/>
          </a:p>
          <a:p>
            <a:pPr marL="800100" lvl="1" indent="-342900">
              <a:lnSpc>
                <a:spcPct val="80000"/>
              </a:lnSpc>
              <a:spcBef>
                <a:spcPts val="370"/>
              </a:spcBef>
              <a:buClr>
                <a:schemeClr val="dk2"/>
              </a:buClr>
              <a:buSzPts val="833"/>
              <a:buFont typeface="Noto Sans Symbols"/>
              <a:buChar char="◆"/>
            </a:pPr>
            <a:r>
              <a:rPr lang="en-US" sz="1850" dirty="0">
                <a:latin typeface="Calibri"/>
                <a:ea typeface="Calibri"/>
                <a:cs typeface="Calibri"/>
                <a:sym typeface="Calibri"/>
              </a:rPr>
              <a:t>Investigation/Study/Assay</a:t>
            </a:r>
            <a:endParaRPr dirty="0"/>
          </a:p>
          <a:p>
            <a:pPr marL="800100" lvl="1" indent="-342900">
              <a:lnSpc>
                <a:spcPct val="80000"/>
              </a:lnSpc>
              <a:spcBef>
                <a:spcPts val="370"/>
              </a:spcBef>
              <a:buClr>
                <a:schemeClr val="dk2"/>
              </a:buClr>
              <a:buSzPts val="833"/>
              <a:buFont typeface="Noto Sans Symbols"/>
              <a:buChar char="◆"/>
            </a:pPr>
            <a:r>
              <a:rPr lang="en-US" sz="1850" dirty="0">
                <a:latin typeface="Calibri"/>
                <a:ea typeface="Calibri"/>
                <a:cs typeface="Calibri"/>
                <a:sym typeface="Calibri"/>
              </a:rPr>
              <a:t>Zip Archive </a:t>
            </a:r>
            <a:endParaRPr dirty="0"/>
          </a:p>
          <a:p>
            <a:pPr lvl="2">
              <a:lnSpc>
                <a:spcPct val="80000"/>
              </a:lnSpc>
              <a:spcBef>
                <a:spcPts val="296"/>
              </a:spcBef>
              <a:buClr>
                <a:schemeClr val="dk2"/>
              </a:buClr>
              <a:buSzPts val="1480"/>
              <a:buFont typeface="Arial"/>
              <a:buChar char="•"/>
            </a:pPr>
            <a:r>
              <a:rPr lang="en-US" sz="1480" dirty="0">
                <a:latin typeface="Calibri"/>
                <a:ea typeface="Calibri"/>
                <a:cs typeface="Calibri"/>
                <a:sym typeface="Calibri"/>
              </a:rPr>
              <a:t>MIAPPE Metadata</a:t>
            </a:r>
            <a:endParaRPr dirty="0"/>
          </a:p>
          <a:p>
            <a:pPr lvl="2">
              <a:lnSpc>
                <a:spcPct val="80000"/>
              </a:lnSpc>
              <a:spcBef>
                <a:spcPts val="296"/>
              </a:spcBef>
              <a:buClr>
                <a:schemeClr val="dk2"/>
              </a:buClr>
              <a:buSzPts val="1480"/>
              <a:buFont typeface="Arial"/>
              <a:buChar char="•"/>
            </a:pPr>
            <a:r>
              <a:rPr lang="en-US" sz="1480" dirty="0">
                <a:latin typeface="Calibri"/>
                <a:ea typeface="Calibri"/>
                <a:cs typeface="Calibri"/>
                <a:sym typeface="Calibri"/>
              </a:rPr>
              <a:t>Raw data </a:t>
            </a:r>
            <a:endParaRPr dirty="0"/>
          </a:p>
          <a:p>
            <a:pPr lvl="3">
              <a:lnSpc>
                <a:spcPct val="80000"/>
              </a:lnSpc>
              <a:spcBef>
                <a:spcPts val="259"/>
              </a:spcBef>
              <a:buClr>
                <a:schemeClr val="dk2"/>
              </a:buClr>
              <a:buSzPts val="1295"/>
              <a:buFont typeface="Arial"/>
              <a:buChar char="–"/>
            </a:pPr>
            <a:r>
              <a:rPr lang="en-US" sz="1295" dirty="0">
                <a:latin typeface="Calibri"/>
                <a:ea typeface="Calibri"/>
                <a:cs typeface="Calibri"/>
                <a:sym typeface="Calibri"/>
              </a:rPr>
              <a:t>CSV</a:t>
            </a:r>
            <a:endParaRPr dirty="0"/>
          </a:p>
          <a:p>
            <a:pPr lvl="3">
              <a:lnSpc>
                <a:spcPct val="80000"/>
              </a:lnSpc>
              <a:spcBef>
                <a:spcPts val="259"/>
              </a:spcBef>
              <a:buClr>
                <a:schemeClr val="dk2"/>
              </a:buClr>
              <a:buSzPts val="1295"/>
              <a:buFont typeface="Arial"/>
              <a:buChar char="–"/>
            </a:pPr>
            <a:r>
              <a:rPr lang="en-US" sz="1295" dirty="0">
                <a:latin typeface="Calibri"/>
                <a:ea typeface="Calibri"/>
                <a:cs typeface="Calibri"/>
                <a:sym typeface="Calibri"/>
              </a:rPr>
              <a:t>Images or binary files</a:t>
            </a:r>
            <a:endParaRPr dirty="0"/>
          </a:p>
          <a:p>
            <a:pPr lvl="3">
              <a:lnSpc>
                <a:spcPct val="80000"/>
              </a:lnSpc>
              <a:spcBef>
                <a:spcPts val="259"/>
              </a:spcBef>
              <a:buClr>
                <a:schemeClr val="dk2"/>
              </a:buClr>
              <a:buSzPts val="1295"/>
              <a:buFont typeface="Arial"/>
              <a:buChar char="–"/>
            </a:pPr>
            <a:r>
              <a:rPr lang="en-US" sz="1295" dirty="0">
                <a:latin typeface="Calibri"/>
                <a:ea typeface="Calibri"/>
                <a:cs typeface="Calibri"/>
                <a:sym typeface="Calibri"/>
              </a:rPr>
              <a:t>Reference to image archive (URI/URL)</a:t>
            </a:r>
            <a:endParaRPr dirty="0"/>
          </a:p>
          <a:p>
            <a:pPr lvl="2">
              <a:lnSpc>
                <a:spcPct val="80000"/>
              </a:lnSpc>
              <a:spcBef>
                <a:spcPts val="296"/>
              </a:spcBef>
              <a:buClr>
                <a:schemeClr val="dk2"/>
              </a:buClr>
              <a:buSzPts val="1480"/>
              <a:buFont typeface="Arial"/>
              <a:buChar char="•"/>
            </a:pPr>
            <a:r>
              <a:rPr lang="en-US" sz="1480" dirty="0">
                <a:latin typeface="Calibri"/>
                <a:ea typeface="Calibri"/>
                <a:cs typeface="Calibri"/>
                <a:sym typeface="Calibri"/>
              </a:rPr>
              <a:t>Elaborated data</a:t>
            </a:r>
            <a:endParaRPr dirty="0"/>
          </a:p>
          <a:p>
            <a:pPr lvl="3">
              <a:lnSpc>
                <a:spcPct val="80000"/>
              </a:lnSpc>
              <a:spcBef>
                <a:spcPts val="259"/>
              </a:spcBef>
              <a:buClr>
                <a:schemeClr val="dk2"/>
              </a:buClr>
              <a:buSzPts val="1295"/>
              <a:buFont typeface="Arial"/>
              <a:buChar char="–"/>
            </a:pPr>
            <a:r>
              <a:rPr lang="en-US" sz="1295" dirty="0">
                <a:latin typeface="Calibri"/>
                <a:ea typeface="Calibri"/>
                <a:cs typeface="Calibri"/>
                <a:sym typeface="Calibri"/>
              </a:rPr>
              <a:t>CSV</a:t>
            </a:r>
            <a:endParaRPr dirty="0"/>
          </a:p>
          <a:p>
            <a:pPr lvl="3">
              <a:lnSpc>
                <a:spcPct val="80000"/>
              </a:lnSpc>
              <a:spcBef>
                <a:spcPts val="259"/>
              </a:spcBef>
              <a:buClr>
                <a:schemeClr val="dk2"/>
              </a:buClr>
              <a:buSzPts val="1295"/>
              <a:buFont typeface="Arial"/>
              <a:buChar char="–"/>
            </a:pPr>
            <a:r>
              <a:rPr lang="en-US" sz="1295" dirty="0">
                <a:latin typeface="Calibri"/>
                <a:ea typeface="Calibri"/>
                <a:cs typeface="Calibri"/>
                <a:sym typeface="Calibri"/>
              </a:rPr>
              <a:t>Provenance</a:t>
            </a:r>
            <a:endParaRPr dirty="0"/>
          </a:p>
          <a:p>
            <a:pPr marL="342900" indent="-342900">
              <a:lnSpc>
                <a:spcPct val="80000"/>
              </a:lnSpc>
              <a:spcBef>
                <a:spcPts val="444"/>
              </a:spcBef>
              <a:buClr>
                <a:schemeClr val="dk2"/>
              </a:buClr>
              <a:buSzPts val="2220"/>
              <a:buFont typeface="Arial"/>
              <a:buChar char="•"/>
            </a:pPr>
            <a:r>
              <a:rPr lang="en-US" sz="2220" dirty="0">
                <a:solidFill>
                  <a:schemeClr val="dk1"/>
                </a:solidFill>
                <a:latin typeface="Calibri"/>
                <a:ea typeface="Calibri"/>
                <a:cs typeface="Calibri"/>
                <a:sym typeface="Calibri"/>
              </a:rPr>
              <a:t>Training and improvements</a:t>
            </a:r>
            <a:endParaRPr dirty="0"/>
          </a:p>
          <a:p>
            <a:pPr marL="800100" lvl="1" indent="-342900">
              <a:lnSpc>
                <a:spcPct val="80000"/>
              </a:lnSpc>
              <a:spcBef>
                <a:spcPts val="370"/>
              </a:spcBef>
              <a:buClr>
                <a:schemeClr val="dk2"/>
              </a:buClr>
              <a:buSzPts val="833"/>
              <a:buFont typeface="Noto Sans Symbols"/>
              <a:buChar char="◆"/>
            </a:pPr>
            <a:r>
              <a:rPr lang="en-US" sz="1850" dirty="0">
                <a:latin typeface="Calibri"/>
                <a:ea typeface="Calibri"/>
                <a:cs typeface="Calibri"/>
                <a:sym typeface="Calibri"/>
              </a:rPr>
              <a:t>File and metadata curation </a:t>
            </a:r>
            <a:endParaRPr dirty="0"/>
          </a:p>
          <a:p>
            <a:pPr lvl="2">
              <a:lnSpc>
                <a:spcPct val="80000"/>
              </a:lnSpc>
              <a:spcBef>
                <a:spcPts val="296"/>
              </a:spcBef>
              <a:buClr>
                <a:schemeClr val="dk2"/>
              </a:buClr>
              <a:buSzPts val="1480"/>
              <a:buFont typeface="Arial"/>
              <a:buChar char="•"/>
            </a:pPr>
            <a:r>
              <a:rPr lang="en-US" sz="1480" dirty="0">
                <a:latin typeface="Calibri"/>
                <a:ea typeface="Calibri"/>
                <a:cs typeface="Calibri"/>
                <a:sym typeface="Calibri"/>
              </a:rPr>
              <a:t>Elixir </a:t>
            </a:r>
            <a:endParaRPr dirty="0"/>
          </a:p>
          <a:p>
            <a:pPr lvl="2">
              <a:lnSpc>
                <a:spcPct val="80000"/>
              </a:lnSpc>
              <a:spcBef>
                <a:spcPts val="296"/>
              </a:spcBef>
              <a:buClr>
                <a:schemeClr val="dk2"/>
              </a:buClr>
              <a:buSzPts val="1480"/>
              <a:buFont typeface="Arial"/>
              <a:buChar char="•"/>
            </a:pPr>
            <a:r>
              <a:rPr lang="en-US" sz="1480" dirty="0" err="1">
                <a:latin typeface="Calibri"/>
                <a:ea typeface="Calibri"/>
                <a:cs typeface="Calibri"/>
                <a:sym typeface="Calibri"/>
              </a:rPr>
              <a:t>Célia</a:t>
            </a:r>
            <a:r>
              <a:rPr lang="en-US" sz="1480" dirty="0">
                <a:latin typeface="Calibri"/>
                <a:ea typeface="Calibri"/>
                <a:cs typeface="Calibri"/>
                <a:sym typeface="Calibri"/>
              </a:rPr>
              <a:t> Miguel &amp; Anne Françoise Adam </a:t>
            </a:r>
            <a:r>
              <a:rPr lang="en-US" sz="1480" dirty="0" err="1">
                <a:latin typeface="Calibri"/>
                <a:ea typeface="Calibri"/>
                <a:cs typeface="Calibri"/>
                <a:sym typeface="Calibri"/>
              </a:rPr>
              <a:t>Blondon</a:t>
            </a:r>
            <a:endParaRPr sz="1480" dirty="0">
              <a:latin typeface="Calibri"/>
              <a:ea typeface="Calibri"/>
              <a:cs typeface="Calibri"/>
              <a:sym typeface="Calibri"/>
            </a:endParaRPr>
          </a:p>
          <a:p>
            <a:pPr marL="800100" lvl="1" indent="-342900">
              <a:lnSpc>
                <a:spcPct val="80000"/>
              </a:lnSpc>
              <a:spcBef>
                <a:spcPts val="370"/>
              </a:spcBef>
              <a:buClr>
                <a:schemeClr val="dk2"/>
              </a:buClr>
              <a:buSzPts val="833"/>
              <a:buFont typeface="Noto Sans Symbols"/>
              <a:buChar char="◆"/>
            </a:pPr>
            <a:r>
              <a:rPr lang="en-US" sz="1850" dirty="0" err="1">
                <a:latin typeface="Calibri"/>
                <a:ea typeface="Calibri"/>
                <a:cs typeface="Calibri"/>
                <a:sym typeface="Calibri"/>
              </a:rPr>
              <a:t>BrAPI</a:t>
            </a:r>
            <a:r>
              <a:rPr lang="en-US" sz="1850" dirty="0">
                <a:latin typeface="Calibri"/>
                <a:ea typeface="Calibri"/>
                <a:cs typeface="Calibri"/>
                <a:sym typeface="Calibri"/>
              </a:rPr>
              <a:t> to </a:t>
            </a:r>
            <a:r>
              <a:rPr lang="en-US" sz="1850" dirty="0" err="1">
                <a:latin typeface="Calibri"/>
                <a:ea typeface="Calibri"/>
                <a:cs typeface="Calibri"/>
                <a:sym typeface="Calibri"/>
              </a:rPr>
              <a:t>IsaTab</a:t>
            </a:r>
            <a:r>
              <a:rPr lang="en-US" sz="1850" dirty="0">
                <a:latin typeface="Calibri"/>
                <a:ea typeface="Calibri"/>
                <a:cs typeface="Calibri"/>
                <a:sym typeface="Calibri"/>
              </a:rPr>
              <a:t> portable tool </a:t>
            </a:r>
            <a:endParaRPr dirty="0"/>
          </a:p>
          <a:p>
            <a:pPr lvl="2">
              <a:lnSpc>
                <a:spcPct val="80000"/>
              </a:lnSpc>
              <a:spcBef>
                <a:spcPts val="296"/>
              </a:spcBef>
              <a:buClr>
                <a:schemeClr val="dk2"/>
              </a:buClr>
              <a:buSzPts val="1480"/>
              <a:buFont typeface="Arial"/>
              <a:buChar char="•"/>
            </a:pPr>
            <a:r>
              <a:rPr lang="en-US" sz="1480" dirty="0">
                <a:latin typeface="Calibri"/>
                <a:ea typeface="Calibri"/>
                <a:cs typeface="Calibri"/>
                <a:sym typeface="Calibri"/>
              </a:rPr>
              <a:t>Elixir implementation study for MIAPPE Validation</a:t>
            </a:r>
            <a:endParaRPr dirty="0"/>
          </a:p>
        </p:txBody>
      </p:sp>
      <p:pic>
        <p:nvPicPr>
          <p:cNvPr id="279" name="Google Shape;279;p28"/>
          <p:cNvPicPr preferRelativeResize="0"/>
          <p:nvPr/>
        </p:nvPicPr>
        <p:blipFill rotWithShape="1">
          <a:blip r:embed="rId3">
            <a:alphaModFix/>
          </a:blip>
          <a:srcRect r="3247"/>
          <a:stretch/>
        </p:blipFill>
        <p:spPr>
          <a:xfrm>
            <a:off x="6266823" y="980728"/>
            <a:ext cx="4310449" cy="5040902"/>
          </a:xfrm>
          <a:prstGeom prst="rect">
            <a:avLst/>
          </a:prstGeom>
          <a:noFill/>
          <a:ln>
            <a:noFill/>
          </a:ln>
        </p:spPr>
      </p:pic>
      <p:sp>
        <p:nvSpPr>
          <p:cNvPr id="280" name="Google Shape;280;p28"/>
          <p:cNvSpPr txBox="1"/>
          <p:nvPr/>
        </p:nvSpPr>
        <p:spPr>
          <a:xfrm>
            <a:off x="9120337" y="2636912"/>
            <a:ext cx="1264577" cy="1569660"/>
          </a:xfrm>
          <a:prstGeom prst="rect">
            <a:avLst/>
          </a:prstGeom>
          <a:noFill/>
          <a:ln>
            <a:noFill/>
          </a:ln>
        </p:spPr>
        <p:txBody>
          <a:bodyPr spcFirstLastPara="1" wrap="square" lIns="91425" tIns="45700" rIns="91425" bIns="45700" anchor="t" anchorCtr="0">
            <a:noAutofit/>
          </a:bodyPr>
          <a:lstStyle/>
          <a:p>
            <a:pPr algn="ctr"/>
            <a:endParaRPr sz="1600">
              <a:solidFill>
                <a:schemeClr val="dk1"/>
              </a:solidFill>
              <a:latin typeface="Calibri"/>
              <a:ea typeface="Calibri"/>
              <a:cs typeface="Calibri"/>
              <a:sym typeface="Calibri"/>
            </a:endParaRPr>
          </a:p>
          <a:p>
            <a:pPr algn="ctr"/>
            <a:endParaRPr sz="1600">
              <a:solidFill>
                <a:schemeClr val="dk1"/>
              </a:solidFill>
              <a:latin typeface="Calibri"/>
              <a:ea typeface="Calibri"/>
              <a:cs typeface="Calibri"/>
              <a:sym typeface="Calibri"/>
            </a:endParaRPr>
          </a:p>
          <a:p>
            <a:pPr algn="ctr"/>
            <a:endParaRPr sz="1600">
              <a:solidFill>
                <a:schemeClr val="dk1"/>
              </a:solidFill>
              <a:latin typeface="Calibri"/>
              <a:ea typeface="Calibri"/>
              <a:cs typeface="Calibri"/>
              <a:sym typeface="Calibri"/>
            </a:endParaRPr>
          </a:p>
          <a:p>
            <a:pPr algn="ctr"/>
            <a:endParaRPr sz="1600">
              <a:solidFill>
                <a:schemeClr val="dk1"/>
              </a:solidFill>
              <a:latin typeface="Calibri"/>
              <a:ea typeface="Calibri"/>
              <a:cs typeface="Calibri"/>
              <a:sym typeface="Calibri"/>
            </a:endParaRPr>
          </a:p>
          <a:p>
            <a:pPr algn="ctr"/>
            <a:r>
              <a:rPr lang="en-US" sz="1600">
                <a:solidFill>
                  <a:schemeClr val="dk1"/>
                </a:solidFill>
                <a:latin typeface="Calibri"/>
                <a:ea typeface="Calibri"/>
                <a:cs typeface="Calibri"/>
                <a:sym typeface="Calibri"/>
              </a:rPr>
              <a:t>Data files</a:t>
            </a:r>
            <a:endParaRPr sz="1600">
              <a:solidFill>
                <a:schemeClr val="dk1"/>
              </a:solidFill>
              <a:latin typeface="Calibri"/>
              <a:ea typeface="Calibri"/>
              <a:cs typeface="Calibri"/>
              <a:sym typeface="Calibri"/>
            </a:endParaRPr>
          </a:p>
          <a:p>
            <a:pPr lvl="1" algn="ctr"/>
            <a:endParaRPr sz="1600">
              <a:solidFill>
                <a:schemeClr val="dk1"/>
              </a:solidFill>
              <a:latin typeface="Calibri"/>
              <a:ea typeface="Calibri"/>
              <a:cs typeface="Calibri"/>
              <a:sym typeface="Calibri"/>
            </a:endParaRPr>
          </a:p>
        </p:txBody>
      </p:sp>
      <p:sp>
        <p:nvSpPr>
          <p:cNvPr id="281" name="Google Shape;281;p28"/>
          <p:cNvSpPr txBox="1">
            <a:spLocks noGrp="1"/>
          </p:cNvSpPr>
          <p:nvPr>
            <p:ph type="dt" idx="10"/>
          </p:nvPr>
        </p:nvSpPr>
        <p:spPr>
          <a:xfrm>
            <a:off x="7020272" y="6597352"/>
            <a:ext cx="2133600" cy="288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lgn="r"/>
            <a:endParaRPr sz="1400">
              <a:solidFill>
                <a:schemeClr val="lt1"/>
              </a:solidFill>
              <a:latin typeface="Calibri"/>
              <a:ea typeface="Calibri"/>
              <a:cs typeface="Calibri"/>
              <a:sym typeface="Calibri"/>
            </a:endParaRPr>
          </a:p>
        </p:txBody>
      </p:sp>
      <p:sp>
        <p:nvSpPr>
          <p:cNvPr id="282" name="Google Shape;282;p28"/>
          <p:cNvSpPr txBox="1">
            <a:spLocks noGrp="1"/>
          </p:cNvSpPr>
          <p:nvPr>
            <p:ph type="sldNum" idx="12"/>
          </p:nvPr>
        </p:nvSpPr>
        <p:spPr>
          <a:xfrm>
            <a:off x="7010400" y="6381329"/>
            <a:ext cx="2133600" cy="2160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9pPr>
          </a:lstStyle>
          <a:p>
            <a:pPr algn="r"/>
            <a:fld id="{00000000-1234-1234-1234-123412341234}" type="slidenum">
              <a:rPr lang="en-US" smtClean="0"/>
              <a:pPr algn="r"/>
              <a:t>62</a:t>
            </a:fld>
            <a:endParaRPr sz="14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0361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9"/>
          <p:cNvSpPr txBox="1">
            <a:spLocks noGrp="1"/>
          </p:cNvSpPr>
          <p:nvPr>
            <p:ph type="title"/>
          </p:nvPr>
        </p:nvSpPr>
        <p:spPr>
          <a:xfrm>
            <a:off x="3215680" y="0"/>
            <a:ext cx="6995120" cy="908720"/>
          </a:xfrm>
          <a:prstGeom prst="rect">
            <a:avLst/>
          </a:prstGeom>
          <a:noFill/>
          <a:ln>
            <a:noFill/>
          </a:ln>
        </p:spPr>
        <p:txBody>
          <a:bodyPr spcFirstLastPara="1" vert="horz" wrap="square" lIns="91425" tIns="45700" rIns="91425" bIns="45700" rtlCol="0" anchor="ctr" anchorCtr="0">
            <a:noAutofit/>
          </a:bodyPr>
          <a:lstStyle/>
          <a:p>
            <a:pPr marL="0" indent="0" algn="ctr">
              <a:spcBef>
                <a:spcPts val="0"/>
              </a:spcBef>
              <a:buClr>
                <a:schemeClr val="dk2"/>
              </a:buClr>
              <a:buSzPts val="3200"/>
              <a:buNone/>
            </a:pPr>
            <a:r>
              <a:rPr lang="en-US" sz="3200" dirty="0">
                <a:solidFill>
                  <a:schemeClr val="dk2"/>
                </a:solidFill>
                <a:latin typeface="Calibri"/>
                <a:ea typeface="Calibri"/>
                <a:cs typeface="Calibri"/>
                <a:sym typeface="Calibri"/>
              </a:rPr>
              <a:t>MIAPPE File: Poplar Phenology dataset  </a:t>
            </a:r>
            <a:endParaRPr dirty="0"/>
          </a:p>
        </p:txBody>
      </p:sp>
      <p:sp>
        <p:nvSpPr>
          <p:cNvPr id="288" name="Google Shape;288;p29"/>
          <p:cNvSpPr txBox="1">
            <a:spLocks noGrp="1"/>
          </p:cNvSpPr>
          <p:nvPr>
            <p:ph type="body" idx="1"/>
          </p:nvPr>
        </p:nvSpPr>
        <p:spPr>
          <a:xfrm>
            <a:off x="377825" y="1051283"/>
            <a:ext cx="4239145" cy="5001419"/>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2"/>
              </a:buClr>
              <a:buSzPts val="1800"/>
              <a:buFont typeface="Arial"/>
              <a:buChar char="•"/>
            </a:pPr>
            <a:r>
              <a:rPr lang="en-US" sz="2800" dirty="0">
                <a:solidFill>
                  <a:schemeClr val="dk1"/>
                </a:solidFill>
                <a:latin typeface="Calibri"/>
                <a:ea typeface="Calibri"/>
                <a:cs typeface="Calibri"/>
                <a:sym typeface="Calibri"/>
              </a:rPr>
              <a:t>Zip archive</a:t>
            </a:r>
          </a:p>
          <a:p>
            <a:pPr marL="342900" indent="-342900">
              <a:spcBef>
                <a:spcPts val="0"/>
              </a:spcBef>
              <a:buClr>
                <a:schemeClr val="dk2"/>
              </a:buClr>
              <a:buSzPts val="1800"/>
              <a:buFont typeface="Arial"/>
              <a:buChar char="•"/>
            </a:pPr>
            <a:r>
              <a:rPr lang="en-US" sz="2800" dirty="0">
                <a:solidFill>
                  <a:schemeClr val="dk1"/>
                </a:solidFill>
                <a:latin typeface="Calibri"/>
                <a:ea typeface="Calibri"/>
                <a:cs typeface="Calibri"/>
                <a:sym typeface="Calibri"/>
              </a:rPr>
              <a:t>1 investigation</a:t>
            </a:r>
          </a:p>
          <a:p>
            <a:pPr marL="914360" lvl="1" indent="-342900">
              <a:spcBef>
                <a:spcPts val="0"/>
              </a:spcBef>
              <a:buClr>
                <a:schemeClr val="dk2"/>
              </a:buClr>
              <a:buSzPts val="1800"/>
              <a:buFont typeface="Arial"/>
              <a:buChar char="•"/>
            </a:pPr>
            <a:r>
              <a:rPr lang="en-US" sz="1800" dirty="0" err="1">
                <a:solidFill>
                  <a:schemeClr val="dk1"/>
                </a:solidFill>
                <a:latin typeface="Calibri"/>
                <a:ea typeface="Calibri"/>
                <a:cs typeface="Calibri"/>
                <a:sym typeface="Calibri"/>
              </a:rPr>
              <a:t>i_Investigation.txt</a:t>
            </a:r>
            <a:r>
              <a:rPr lang="en-US" sz="1800" dirty="0">
                <a:solidFill>
                  <a:schemeClr val="dk1"/>
                </a:solidFill>
                <a:latin typeface="Calibri"/>
                <a:ea typeface="Calibri"/>
                <a:cs typeface="Calibri"/>
                <a:sym typeface="Calibri"/>
              </a:rPr>
              <a:t> : initial file</a:t>
            </a:r>
          </a:p>
          <a:p>
            <a:pPr marL="342900" indent="-342900">
              <a:spcBef>
                <a:spcPts val="0"/>
              </a:spcBef>
              <a:buClr>
                <a:schemeClr val="dk2"/>
              </a:buClr>
              <a:buSzPts val="1800"/>
              <a:buFont typeface="Arial"/>
              <a:buChar char="•"/>
            </a:pPr>
            <a:r>
              <a:rPr lang="en-US" sz="2800" dirty="0">
                <a:solidFill>
                  <a:schemeClr val="dk1"/>
                </a:solidFill>
                <a:latin typeface="Calibri"/>
                <a:ea typeface="Calibri"/>
                <a:cs typeface="Calibri"/>
                <a:sym typeface="Calibri"/>
              </a:rPr>
              <a:t>3 Studies</a:t>
            </a:r>
          </a:p>
          <a:p>
            <a:pPr marL="914360" lvl="1" indent="-342900">
              <a:spcBef>
                <a:spcPts val="0"/>
              </a:spcBef>
              <a:buClr>
                <a:schemeClr val="dk2"/>
              </a:buClr>
              <a:buSzPts val="1800"/>
              <a:buFont typeface="Arial"/>
              <a:buChar char="•"/>
            </a:pPr>
            <a:r>
              <a:rPr lang="en-US" sz="2200" dirty="0">
                <a:solidFill>
                  <a:schemeClr val="dk1"/>
                </a:solidFill>
                <a:latin typeface="Calibri"/>
                <a:ea typeface="Calibri"/>
                <a:cs typeface="Calibri"/>
                <a:sym typeface="Calibri"/>
              </a:rPr>
              <a:t>3 s_*.txt file</a:t>
            </a:r>
          </a:p>
          <a:p>
            <a:pPr marL="342900" indent="-342900">
              <a:spcBef>
                <a:spcPts val="0"/>
              </a:spcBef>
              <a:buClr>
                <a:schemeClr val="dk2"/>
              </a:buClr>
              <a:buSzPts val="1800"/>
              <a:buFont typeface="Arial"/>
              <a:buChar char="•"/>
            </a:pPr>
            <a:r>
              <a:rPr lang="en-US" sz="2800" dirty="0">
                <a:solidFill>
                  <a:schemeClr val="dk1"/>
                </a:solidFill>
                <a:latin typeface="Calibri"/>
                <a:ea typeface="Calibri"/>
                <a:cs typeface="Calibri"/>
                <a:sym typeface="Calibri"/>
              </a:rPr>
              <a:t>1 level per study</a:t>
            </a:r>
          </a:p>
          <a:p>
            <a:pPr marL="914360" lvl="1" indent="-342900">
              <a:spcBef>
                <a:spcPts val="0"/>
              </a:spcBef>
              <a:buClr>
                <a:schemeClr val="dk2"/>
              </a:buClr>
              <a:buSzPts val="1800"/>
              <a:buFont typeface="Arial"/>
              <a:buChar char="•"/>
            </a:pPr>
            <a:r>
              <a:rPr lang="en-US" sz="2200" dirty="0">
                <a:solidFill>
                  <a:schemeClr val="dk1"/>
                </a:solidFill>
                <a:latin typeface="Calibri"/>
                <a:ea typeface="Calibri"/>
                <a:cs typeface="Calibri"/>
                <a:sym typeface="Calibri"/>
              </a:rPr>
              <a:t>3 a_*.txt</a:t>
            </a:r>
          </a:p>
          <a:p>
            <a:pPr marL="342900" indent="-342900">
              <a:spcBef>
                <a:spcPts val="0"/>
              </a:spcBef>
              <a:buClr>
                <a:schemeClr val="dk2"/>
              </a:buClr>
              <a:buSzPts val="1800"/>
              <a:buFont typeface="Arial"/>
              <a:buChar char="•"/>
            </a:pPr>
            <a:r>
              <a:rPr lang="en-US" sz="2800" dirty="0">
                <a:solidFill>
                  <a:schemeClr val="dk1"/>
                </a:solidFill>
                <a:latin typeface="Calibri"/>
                <a:ea typeface="Calibri"/>
                <a:cs typeface="Calibri"/>
                <a:sym typeface="Calibri"/>
              </a:rPr>
              <a:t>3 trait definition file</a:t>
            </a:r>
          </a:p>
          <a:p>
            <a:pPr marL="914360" lvl="1" indent="-342900">
              <a:spcBef>
                <a:spcPts val="0"/>
              </a:spcBef>
              <a:buClr>
                <a:schemeClr val="dk2"/>
              </a:buClr>
              <a:buSzPts val="1800"/>
              <a:buFont typeface="Arial"/>
              <a:buChar char="•"/>
            </a:pPr>
            <a:r>
              <a:rPr lang="en-US" sz="2200" dirty="0">
                <a:solidFill>
                  <a:schemeClr val="dk1"/>
                </a:solidFill>
                <a:latin typeface="Calibri"/>
                <a:ea typeface="Calibri"/>
                <a:cs typeface="Calibri"/>
                <a:sym typeface="Calibri"/>
              </a:rPr>
              <a:t>Crop ontology format</a:t>
            </a:r>
          </a:p>
          <a:p>
            <a:pPr marL="914360" lvl="1" indent="-342900">
              <a:spcBef>
                <a:spcPts val="0"/>
              </a:spcBef>
              <a:buClr>
                <a:schemeClr val="dk2"/>
              </a:buClr>
              <a:buSzPts val="1800"/>
              <a:buFont typeface="Arial"/>
              <a:buChar char="•"/>
            </a:pPr>
            <a:r>
              <a:rPr lang="en-US" sz="2200" dirty="0">
                <a:solidFill>
                  <a:schemeClr val="dk1"/>
                </a:solidFill>
                <a:latin typeface="Calibri"/>
                <a:ea typeface="Calibri"/>
                <a:cs typeface="Calibri"/>
                <a:sym typeface="Calibri"/>
              </a:rPr>
              <a:t>T_*.txt files</a:t>
            </a:r>
          </a:p>
          <a:p>
            <a:pPr marL="342900" indent="-342900">
              <a:spcBef>
                <a:spcPts val="0"/>
              </a:spcBef>
              <a:buClr>
                <a:schemeClr val="dk2"/>
              </a:buClr>
              <a:buSzPts val="1800"/>
              <a:buFont typeface="Arial"/>
              <a:buChar char="•"/>
            </a:pPr>
            <a:r>
              <a:rPr lang="en-US" sz="2800" dirty="0">
                <a:solidFill>
                  <a:schemeClr val="dk1"/>
                </a:solidFill>
                <a:latin typeface="Calibri"/>
                <a:ea typeface="Calibri"/>
                <a:cs typeface="Calibri"/>
                <a:sym typeface="Calibri"/>
              </a:rPr>
              <a:t>3 data files</a:t>
            </a:r>
          </a:p>
          <a:p>
            <a:pPr marL="914360" lvl="1" indent="-342900">
              <a:spcBef>
                <a:spcPts val="0"/>
              </a:spcBef>
              <a:buClr>
                <a:schemeClr val="dk2"/>
              </a:buClr>
              <a:buSzPts val="1800"/>
              <a:buFont typeface="Arial"/>
              <a:buChar char="•"/>
            </a:pPr>
            <a:r>
              <a:rPr lang="en-US" sz="2200" dirty="0">
                <a:solidFill>
                  <a:schemeClr val="dk1"/>
                </a:solidFill>
                <a:latin typeface="Calibri"/>
                <a:ea typeface="Calibri"/>
                <a:cs typeface="Calibri"/>
                <a:sym typeface="Calibri"/>
              </a:rPr>
              <a:t>D_*.txt file</a:t>
            </a:r>
          </a:p>
        </p:txBody>
      </p:sp>
      <p:sp>
        <p:nvSpPr>
          <p:cNvPr id="289" name="Google Shape;289;p29"/>
          <p:cNvSpPr txBox="1">
            <a:spLocks noGrp="1"/>
          </p:cNvSpPr>
          <p:nvPr>
            <p:ph type="dt" idx="10"/>
          </p:nvPr>
        </p:nvSpPr>
        <p:spPr>
          <a:xfrm>
            <a:off x="7020272" y="6597352"/>
            <a:ext cx="2133600" cy="2880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algn="r"/>
            <a:endParaRPr sz="1400">
              <a:solidFill>
                <a:schemeClr val="lt1"/>
              </a:solidFill>
              <a:latin typeface="Calibri"/>
              <a:ea typeface="Calibri"/>
              <a:cs typeface="Calibri"/>
              <a:sym typeface="Calibri"/>
            </a:endParaRPr>
          </a:p>
        </p:txBody>
      </p:sp>
      <p:sp>
        <p:nvSpPr>
          <p:cNvPr id="290" name="Google Shape;290;p29"/>
          <p:cNvSpPr txBox="1">
            <a:spLocks noGrp="1"/>
          </p:cNvSpPr>
          <p:nvPr>
            <p:ph type="sldNum" idx="12"/>
          </p:nvPr>
        </p:nvSpPr>
        <p:spPr>
          <a:xfrm>
            <a:off x="7010400" y="6381329"/>
            <a:ext cx="2133600" cy="2160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400" b="0" i="0" u="none" strike="noStrike" cap="none">
                <a:solidFill>
                  <a:schemeClr val="lt1"/>
                </a:solidFill>
                <a:latin typeface="Calibri"/>
                <a:ea typeface="Calibri"/>
                <a:cs typeface="Calibri"/>
                <a:sym typeface="Calibri"/>
              </a:defRPr>
            </a:lvl9pPr>
          </a:lstStyle>
          <a:p>
            <a:pPr algn="r"/>
            <a:fld id="{00000000-1234-1234-1234-123412341234}" type="slidenum">
              <a:rPr lang="en-US" smtClean="0"/>
              <a:pPr algn="r"/>
              <a:t>63</a:t>
            </a:fld>
            <a:endParaRPr sz="1400">
              <a:solidFill>
                <a:schemeClr val="lt1"/>
              </a:solidFill>
              <a:latin typeface="Calibri"/>
              <a:ea typeface="Calibri"/>
              <a:cs typeface="Calibri"/>
              <a:sym typeface="Calibri"/>
            </a:endParaRPr>
          </a:p>
        </p:txBody>
      </p:sp>
      <p:pic>
        <p:nvPicPr>
          <p:cNvPr id="2" name="Image 1">
            <a:extLst>
              <a:ext uri="{FF2B5EF4-FFF2-40B4-BE49-F238E27FC236}">
                <a16:creationId xmlns:a16="http://schemas.microsoft.com/office/drawing/2014/main" id="{E5171698-ED92-3F45-9050-A26FACB35942}"/>
              </a:ext>
            </a:extLst>
          </p:cNvPr>
          <p:cNvPicPr>
            <a:picLocks noChangeAspect="1"/>
          </p:cNvPicPr>
          <p:nvPr/>
        </p:nvPicPr>
        <p:blipFill>
          <a:blip r:embed="rId3"/>
          <a:stretch>
            <a:fillRect/>
          </a:stretch>
        </p:blipFill>
        <p:spPr>
          <a:xfrm>
            <a:off x="4788101" y="1124743"/>
            <a:ext cx="7403899" cy="3963083"/>
          </a:xfrm>
          <a:prstGeom prst="rect">
            <a:avLst/>
          </a:prstGeom>
        </p:spPr>
      </p:pic>
    </p:spTree>
    <p:extLst>
      <p:ext uri="{BB962C8B-B14F-4D97-AF65-F5344CB8AC3E}">
        <p14:creationId xmlns:p14="http://schemas.microsoft.com/office/powerpoint/2010/main" val="4014174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MIAPPE </a:t>
            </a:r>
            <a:r>
              <a:rPr lang="fr-FR" dirty="0" err="1"/>
              <a:t>Semantic</a:t>
            </a:r>
            <a:r>
              <a:rPr lang="fr-FR" dirty="0"/>
              <a:t>: PPEO</a:t>
            </a:r>
          </a:p>
        </p:txBody>
      </p:sp>
      <p:sp>
        <p:nvSpPr>
          <p:cNvPr id="3" name="Espace réservé du contenu 2"/>
          <p:cNvSpPr>
            <a:spLocks noGrp="1"/>
          </p:cNvSpPr>
          <p:nvPr>
            <p:ph idx="1"/>
          </p:nvPr>
        </p:nvSpPr>
        <p:spPr>
          <a:xfrm>
            <a:off x="279700" y="1068751"/>
            <a:ext cx="3287589" cy="4169293"/>
          </a:xfrm>
        </p:spPr>
        <p:txBody>
          <a:bodyPr>
            <a:normAutofit/>
          </a:bodyPr>
          <a:lstStyle/>
          <a:p>
            <a:r>
              <a:rPr lang="en-GB" dirty="0"/>
              <a:t>MIAPPE OWL Implementation</a:t>
            </a:r>
          </a:p>
          <a:p>
            <a:pPr lvl="1"/>
            <a:r>
              <a:rPr lang="en-GB" dirty="0">
                <a:hlinkClick r:id="rId2"/>
              </a:rPr>
              <a:t>https://github.com/MIAPPE/MIAPPE-ontology</a:t>
            </a:r>
            <a:r>
              <a:rPr lang="en-GB" dirty="0"/>
              <a:t>  </a:t>
            </a:r>
          </a:p>
          <a:p>
            <a:pPr lvl="1"/>
            <a:r>
              <a:rPr lang="en-GB" dirty="0">
                <a:hlinkClick r:id="rId3"/>
              </a:rPr>
              <a:t>www.MIAPPE.ORG</a:t>
            </a:r>
            <a:r>
              <a:rPr lang="en-GB" dirty="0"/>
              <a:t>  </a:t>
            </a:r>
          </a:p>
          <a:p>
            <a:pPr lvl="1"/>
            <a:endParaRPr lang="en-GB" dirty="0"/>
          </a:p>
          <a:p>
            <a:r>
              <a:rPr lang="en-GB" dirty="0"/>
              <a:t>Data model representation</a:t>
            </a:r>
          </a:p>
          <a:p>
            <a:r>
              <a:rPr lang="en-GB" dirty="0"/>
              <a:t>Formal concepts and constraints</a:t>
            </a:r>
          </a:p>
          <a:p>
            <a:endParaRPr lang="en-GB" dirty="0"/>
          </a:p>
        </p:txBody>
      </p:sp>
      <p:sp>
        <p:nvSpPr>
          <p:cNvPr id="5" name="Espace réservé du numéro de diapositive 4"/>
          <p:cNvSpPr>
            <a:spLocks noGrp="1"/>
          </p:cNvSpPr>
          <p:nvPr>
            <p:ph type="sldNum" sz="quarter" idx="11"/>
          </p:nvPr>
        </p:nvSpPr>
        <p:spPr/>
        <p:txBody>
          <a:bodyPr/>
          <a:lstStyle/>
          <a:p>
            <a:fld id="{4F2FB34B-B982-584C-87D1-A762E7D52625}" type="slidenum">
              <a:rPr lang="fr-FR" smtClean="0"/>
              <a:pPr/>
              <a:t>64</a:t>
            </a:fld>
            <a:endParaRPr lang="fr-FR" dirty="0"/>
          </a:p>
        </p:txBody>
      </p:sp>
      <p:pic>
        <p:nvPicPr>
          <p:cNvPr id="8" name="image1.png">
            <a:extLst>
              <a:ext uri="{FF2B5EF4-FFF2-40B4-BE49-F238E27FC236}">
                <a16:creationId xmlns:a16="http://schemas.microsoft.com/office/drawing/2014/main" id="{9C2AC60D-31EB-B94F-A523-357EAC9B86DF}"/>
              </a:ext>
            </a:extLst>
          </p:cNvPr>
          <p:cNvPicPr/>
          <p:nvPr/>
        </p:nvPicPr>
        <p:blipFill>
          <a:blip r:embed="rId4"/>
          <a:srcRect/>
          <a:stretch>
            <a:fillRect/>
          </a:stretch>
        </p:blipFill>
        <p:spPr>
          <a:xfrm>
            <a:off x="3898680" y="1397100"/>
            <a:ext cx="8293320" cy="5460900"/>
          </a:xfrm>
          <a:prstGeom prst="rect">
            <a:avLst/>
          </a:prstGeom>
          <a:ln/>
        </p:spPr>
      </p:pic>
    </p:spTree>
    <p:extLst>
      <p:ext uri="{BB962C8B-B14F-4D97-AF65-F5344CB8AC3E}">
        <p14:creationId xmlns:p14="http://schemas.microsoft.com/office/powerpoint/2010/main" val="1961447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MIAPPE </a:t>
            </a:r>
            <a:r>
              <a:rPr lang="fr-FR" dirty="0" err="1"/>
              <a:t>Semantic</a:t>
            </a:r>
            <a:r>
              <a:rPr lang="fr-FR" dirty="0"/>
              <a:t>: PPEO</a:t>
            </a:r>
          </a:p>
        </p:txBody>
      </p:sp>
      <p:sp>
        <p:nvSpPr>
          <p:cNvPr id="3" name="Espace réservé du contenu 2"/>
          <p:cNvSpPr>
            <a:spLocks noGrp="1"/>
          </p:cNvSpPr>
          <p:nvPr>
            <p:ph idx="1"/>
          </p:nvPr>
        </p:nvSpPr>
        <p:spPr>
          <a:xfrm>
            <a:off x="279699" y="1068751"/>
            <a:ext cx="10693101" cy="5268987"/>
          </a:xfrm>
        </p:spPr>
        <p:txBody>
          <a:bodyPr>
            <a:normAutofit/>
          </a:bodyPr>
          <a:lstStyle/>
          <a:p>
            <a:r>
              <a:rPr lang="fr-FR" dirty="0" err="1"/>
              <a:t>Brapi</a:t>
            </a:r>
            <a:r>
              <a:rPr lang="fr-FR" dirty="0"/>
              <a:t> 2 MIAPPE RDF workflow</a:t>
            </a:r>
          </a:p>
          <a:p>
            <a:pPr lvl="1"/>
            <a:r>
              <a:rPr lang="fr-FR" dirty="0">
                <a:hlinkClick r:id="rId2"/>
              </a:rPr>
              <a:t>http://ist.blogs.inra.fr/wdi/phenotypes-as-rdf/</a:t>
            </a:r>
            <a:r>
              <a:rPr lang="fr-FR" dirty="0"/>
              <a:t>  (</a:t>
            </a:r>
            <a:r>
              <a:rPr lang="fr-FR" dirty="0">
                <a:hlinkClick r:id="rId3"/>
              </a:rPr>
              <a:t>www.wheatIS.org</a:t>
            </a:r>
            <a:r>
              <a:rPr lang="fr-FR" dirty="0"/>
              <a:t>  data standards)</a:t>
            </a:r>
          </a:p>
          <a:p>
            <a:pPr lvl="1"/>
            <a:r>
              <a:rPr lang="fr-FR" dirty="0"/>
              <a:t>JSON LD </a:t>
            </a:r>
            <a:r>
              <a:rPr lang="fr-FR" dirty="0" err="1"/>
              <a:t>based</a:t>
            </a:r>
            <a:endParaRPr lang="fr-FR" dirty="0"/>
          </a:p>
          <a:p>
            <a:pPr lvl="1"/>
            <a:r>
              <a:rPr lang="fr-FR" dirty="0"/>
              <a:t>Plant </a:t>
            </a:r>
            <a:r>
              <a:rPr lang="fr-FR" dirty="0" err="1"/>
              <a:t>BrAPI</a:t>
            </a:r>
            <a:r>
              <a:rPr lang="fr-FR" dirty="0"/>
              <a:t> ETL FAIDARE: </a:t>
            </a:r>
            <a:r>
              <a:rPr lang="fr-FR" dirty="0" err="1"/>
              <a:t>needs</a:t>
            </a:r>
            <a:r>
              <a:rPr lang="fr-FR" dirty="0"/>
              <a:t>  update to </a:t>
            </a:r>
            <a:r>
              <a:rPr lang="fr-FR" dirty="0" err="1"/>
              <a:t>BrAPI</a:t>
            </a:r>
            <a:r>
              <a:rPr lang="fr-FR" dirty="0"/>
              <a:t> v1.3</a:t>
            </a:r>
          </a:p>
          <a:p>
            <a:pPr lvl="1"/>
            <a:r>
              <a:rPr lang="fr-FR" dirty="0">
                <a:hlinkClick r:id="rId4"/>
              </a:rPr>
              <a:t>https://github.com/elixir-europe/plant-brapi-etl-faidare</a:t>
            </a:r>
            <a:r>
              <a:rPr lang="fr-FR"/>
              <a:t> </a:t>
            </a:r>
            <a:endParaRPr lang="fr-FR" dirty="0"/>
          </a:p>
          <a:p>
            <a:r>
              <a:rPr lang="fr-FR" dirty="0" err="1"/>
              <a:t>Wheat</a:t>
            </a:r>
            <a:r>
              <a:rPr lang="fr-FR" dirty="0"/>
              <a:t> </a:t>
            </a:r>
            <a:r>
              <a:rPr lang="fr-FR" dirty="0" err="1"/>
              <a:t>dataset</a:t>
            </a:r>
            <a:endParaRPr lang="fr-FR" dirty="0"/>
          </a:p>
          <a:p>
            <a:pPr lvl="1"/>
            <a:r>
              <a:rPr lang="fr-FR" dirty="0">
                <a:hlinkClick r:id="rId5"/>
              </a:rPr>
              <a:t>http://dx.doi.org/10.15454/1.4489666216568333E12</a:t>
            </a:r>
            <a:r>
              <a:rPr lang="fr-FR" dirty="0"/>
              <a:t>  </a:t>
            </a:r>
          </a:p>
          <a:p>
            <a:endParaRPr lang="fr-FR" dirty="0"/>
          </a:p>
        </p:txBody>
      </p:sp>
      <p:sp>
        <p:nvSpPr>
          <p:cNvPr id="5" name="Espace réservé du numéro de diapositive 4"/>
          <p:cNvSpPr>
            <a:spLocks noGrp="1"/>
          </p:cNvSpPr>
          <p:nvPr>
            <p:ph type="sldNum" sz="quarter" idx="11"/>
          </p:nvPr>
        </p:nvSpPr>
        <p:spPr/>
        <p:txBody>
          <a:bodyPr/>
          <a:lstStyle/>
          <a:p>
            <a:fld id="{4F2FB34B-B982-584C-87D1-A762E7D52625}" type="slidenum">
              <a:rPr lang="fr-FR" smtClean="0"/>
              <a:pPr/>
              <a:t>65</a:t>
            </a:fld>
            <a:endParaRPr lang="fr-FR" dirty="0"/>
          </a:p>
        </p:txBody>
      </p:sp>
      <p:pic>
        <p:nvPicPr>
          <p:cNvPr id="6" name="Image 5"/>
          <p:cNvPicPr>
            <a:picLocks noChangeAspect="1"/>
          </p:cNvPicPr>
          <p:nvPr/>
        </p:nvPicPr>
        <p:blipFill>
          <a:blip r:embed="rId6"/>
          <a:stretch>
            <a:fillRect/>
          </a:stretch>
        </p:blipFill>
        <p:spPr>
          <a:xfrm>
            <a:off x="429473" y="3573251"/>
            <a:ext cx="4029638" cy="3284749"/>
          </a:xfrm>
          <a:prstGeom prst="rect">
            <a:avLst/>
          </a:prstGeom>
        </p:spPr>
      </p:pic>
      <p:pic>
        <p:nvPicPr>
          <p:cNvPr id="7" name="Image 6"/>
          <p:cNvPicPr>
            <a:picLocks noChangeAspect="1"/>
          </p:cNvPicPr>
          <p:nvPr/>
        </p:nvPicPr>
        <p:blipFill>
          <a:blip r:embed="rId7"/>
          <a:stretch>
            <a:fillRect/>
          </a:stretch>
        </p:blipFill>
        <p:spPr>
          <a:xfrm>
            <a:off x="7347023" y="2668909"/>
            <a:ext cx="3483328" cy="4145802"/>
          </a:xfrm>
          <a:prstGeom prst="rect">
            <a:avLst/>
          </a:prstGeom>
        </p:spPr>
      </p:pic>
    </p:spTree>
    <p:extLst>
      <p:ext uri="{BB962C8B-B14F-4D97-AF65-F5344CB8AC3E}">
        <p14:creationId xmlns:p14="http://schemas.microsoft.com/office/powerpoint/2010/main" val="3458674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Google Shape;297;p31">
            <a:extLst>
              <a:ext uri="{FF2B5EF4-FFF2-40B4-BE49-F238E27FC236}">
                <a16:creationId xmlns:a16="http://schemas.microsoft.com/office/drawing/2014/main" id="{75131FB0-42A2-E040-AA3D-DD182A71A981}"/>
              </a:ext>
            </a:extLst>
          </p:cNvPr>
          <p:cNvSpPr>
            <a:spLocks noGrp="1" noChangeArrowheads="1"/>
          </p:cNvSpPr>
          <p:nvPr>
            <p:ph type="title"/>
          </p:nvPr>
        </p:nvSpPr>
        <p:spPr/>
        <p:txBody>
          <a:bodyPr/>
          <a:lstStyle/>
          <a:p>
            <a:pPr>
              <a:spcBef>
                <a:spcPct val="0"/>
              </a:spcBef>
              <a:spcAft>
                <a:spcPct val="0"/>
              </a:spcAft>
            </a:pPr>
            <a:r>
              <a:rPr lang="en-US" altLang="fr-FR" dirty="0">
                <a:solidFill>
                  <a:srgbClr val="6076B4"/>
                </a:solidFill>
                <a:latin typeface="Corbel" panose="020B0503020204020204" pitchFamily="34" charset="0"/>
              </a:rPr>
              <a:t>Phenotype </a:t>
            </a:r>
            <a:r>
              <a:rPr lang="en-US" altLang="fr-FR" u="sng" dirty="0">
                <a:solidFill>
                  <a:srgbClr val="6076B4"/>
                </a:solidFill>
                <a:latin typeface="Corbel" panose="020B0503020204020204" pitchFamily="34" charset="0"/>
              </a:rPr>
              <a:t>Technical</a:t>
            </a:r>
            <a:r>
              <a:rPr lang="en-US" altLang="fr-FR" dirty="0">
                <a:solidFill>
                  <a:srgbClr val="6076B4"/>
                </a:solidFill>
                <a:latin typeface="Corbel" panose="020B0503020204020204" pitchFamily="34" charset="0"/>
              </a:rPr>
              <a:t> Standard</a:t>
            </a:r>
            <a:endParaRPr lang="fr-FR" altLang="fr-FR" dirty="0">
              <a:solidFill>
                <a:srgbClr val="6076B4"/>
              </a:solidFill>
              <a:latin typeface="Corbel" panose="020B0503020204020204" pitchFamily="34" charset="0"/>
            </a:endParaRPr>
          </a:p>
        </p:txBody>
      </p:sp>
      <p:sp>
        <p:nvSpPr>
          <p:cNvPr id="4" name="Espace réservé du contenu 3">
            <a:extLst>
              <a:ext uri="{FF2B5EF4-FFF2-40B4-BE49-F238E27FC236}">
                <a16:creationId xmlns:a16="http://schemas.microsoft.com/office/drawing/2014/main" id="{9A1452EF-993D-4D4F-9DB8-765CF980B041}"/>
              </a:ext>
            </a:extLst>
          </p:cNvPr>
          <p:cNvSpPr>
            <a:spLocks noGrp="1"/>
          </p:cNvSpPr>
          <p:nvPr>
            <p:ph idx="1"/>
          </p:nvPr>
        </p:nvSpPr>
        <p:spPr>
          <a:xfrm>
            <a:off x="213556" y="787036"/>
            <a:ext cx="6699279" cy="5571233"/>
          </a:xfrm>
        </p:spPr>
        <p:txBody>
          <a:bodyPr>
            <a:normAutofit fontScale="92500" lnSpcReduction="20000"/>
          </a:bodyPr>
          <a:lstStyle/>
          <a:p>
            <a:pPr marL="257162" indent="-128582">
              <a:lnSpc>
                <a:spcPct val="120000"/>
              </a:lnSpc>
              <a:spcBef>
                <a:spcPts val="0"/>
              </a:spcBef>
              <a:buClr>
                <a:schemeClr val="dk2"/>
              </a:buClr>
              <a:buSzPts val="2400"/>
              <a:buFont typeface="Arial"/>
              <a:buChar char="•"/>
            </a:pPr>
            <a:r>
              <a:rPr lang="en-GB" sz="3333" dirty="0">
                <a:solidFill>
                  <a:schemeClr val="dk1"/>
                </a:solidFill>
                <a:latin typeface="Calibri"/>
                <a:ea typeface="Calibri"/>
                <a:cs typeface="Calibri"/>
                <a:sym typeface="Calibri"/>
              </a:rPr>
              <a:t>Breeding API </a:t>
            </a:r>
            <a:r>
              <a:rPr lang="en-GB" sz="3333" u="sng" dirty="0">
                <a:solidFill>
                  <a:schemeClr val="hlink"/>
                </a:solidFill>
                <a:latin typeface="Calibri"/>
                <a:ea typeface="Calibri"/>
                <a:cs typeface="Calibri"/>
                <a:sym typeface="Calibri"/>
                <a:hlinkClick r:id="rId3"/>
              </a:rPr>
              <a:t>http://brapi.org/</a:t>
            </a:r>
            <a:r>
              <a:rPr lang="en-GB" sz="3333" dirty="0">
                <a:latin typeface="Calibri"/>
                <a:ea typeface="Calibri"/>
                <a:cs typeface="Calibri"/>
                <a:sym typeface="Calibri"/>
              </a:rPr>
              <a:t> </a:t>
            </a:r>
          </a:p>
          <a:p>
            <a:pPr marL="314311" indent="-128582">
              <a:lnSpc>
                <a:spcPct val="120000"/>
              </a:lnSpc>
              <a:spcBef>
                <a:spcPts val="0"/>
              </a:spcBef>
              <a:buClr>
                <a:schemeClr val="dk2"/>
              </a:buClr>
              <a:buSzPts val="2400"/>
              <a:buFont typeface="Arial"/>
              <a:buChar char="•"/>
            </a:pPr>
            <a:r>
              <a:rPr lang="en-US" altLang="fr-FR" sz="3333" dirty="0">
                <a:solidFill>
                  <a:srgbClr val="000000"/>
                </a:solidFill>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Connect data repositories and tools:</a:t>
            </a:r>
          </a:p>
          <a:p>
            <a:pPr marL="600045" lvl="1" indent="-128582">
              <a:lnSpc>
                <a:spcPct val="120000"/>
              </a:lnSpc>
              <a:spcBef>
                <a:spcPts val="0"/>
              </a:spcBef>
              <a:buClr>
                <a:schemeClr val="dk2"/>
              </a:buClr>
              <a:buSzPts val="900"/>
              <a:buFont typeface="Noto Sans Symbols"/>
              <a:buChar char="◆"/>
            </a:pPr>
            <a:r>
              <a:rPr lang="en-US" altLang="fr-FR" sz="3467" dirty="0">
                <a:latin typeface="Calibri"/>
                <a:cs typeface="Calibri"/>
                <a:sym typeface="Corbel" panose="020B0503020204020204" pitchFamily="34" charset="0"/>
              </a:rPr>
              <a:t>Genotype visualization (Flapjack)</a:t>
            </a:r>
          </a:p>
          <a:p>
            <a:pPr marL="600045" lvl="1" indent="-128582">
              <a:lnSpc>
                <a:spcPct val="120000"/>
              </a:lnSpc>
              <a:spcBef>
                <a:spcPts val="0"/>
              </a:spcBef>
              <a:buClr>
                <a:schemeClr val="dk2"/>
              </a:buClr>
              <a:buSzPts val="900"/>
              <a:buFont typeface="Noto Sans Symbols"/>
              <a:buChar char="◆"/>
            </a:pPr>
            <a:r>
              <a:rPr lang="en-US" altLang="fr-FR" sz="3467" dirty="0">
                <a:latin typeface="Calibri"/>
                <a:cs typeface="Calibri"/>
                <a:sym typeface="Corbel" panose="020B0503020204020204" pitchFamily="34" charset="0"/>
              </a:rPr>
              <a:t>Studies graph preview and filtering</a:t>
            </a:r>
          </a:p>
          <a:p>
            <a:pPr marL="942927" lvl="2" indent="-128582">
              <a:lnSpc>
                <a:spcPct val="120000"/>
              </a:lnSpc>
              <a:spcBef>
                <a:spcPts val="0"/>
              </a:spcBef>
              <a:buClr>
                <a:schemeClr val="dk2"/>
              </a:buClr>
              <a:buSzPts val="900"/>
              <a:buFont typeface="Noto Sans Symbols"/>
              <a:buChar char="◆"/>
            </a:pPr>
            <a:r>
              <a:rPr lang="en-US" altLang="fr-FR" sz="3067" dirty="0" err="1">
                <a:latin typeface="Calibri"/>
                <a:cs typeface="Calibri"/>
                <a:sym typeface="Corbel" panose="020B0503020204020204" pitchFamily="34" charset="0"/>
              </a:rPr>
              <a:t>BrAPPS</a:t>
            </a:r>
            <a:r>
              <a:rPr lang="en-US" altLang="fr-FR" sz="3067" dirty="0">
                <a:latin typeface="Calibri"/>
                <a:cs typeface="Calibri"/>
                <a:sym typeface="Corbel" panose="020B0503020204020204" pitchFamily="34" charset="0"/>
              </a:rPr>
              <a:t> : Tools integrable in any BrAPI compliant System</a:t>
            </a:r>
          </a:p>
          <a:p>
            <a:pPr marL="942927" lvl="2" indent="-128582">
              <a:lnSpc>
                <a:spcPct val="120000"/>
              </a:lnSpc>
              <a:spcBef>
                <a:spcPts val="0"/>
              </a:spcBef>
              <a:buClr>
                <a:schemeClr val="dk2"/>
              </a:buClr>
              <a:buSzPts val="900"/>
              <a:buFont typeface="Noto Sans Symbols"/>
              <a:buChar char="◆"/>
            </a:pPr>
            <a:r>
              <a:rPr lang="en-US" altLang="fr-FR" sz="3067" dirty="0">
                <a:latin typeface="Calibri"/>
                <a:cs typeface="Calibri"/>
                <a:sym typeface="Corbel" panose="020B0503020204020204" pitchFamily="34" charset="0"/>
                <a:hlinkClick r:id="rId4"/>
              </a:rPr>
              <a:t>https://www.brapi.org/brapps.php</a:t>
            </a:r>
            <a:r>
              <a:rPr lang="en-US" altLang="fr-FR" sz="3067" dirty="0">
                <a:latin typeface="Calibri"/>
                <a:cs typeface="Calibri"/>
                <a:sym typeface="Corbel" panose="020B0503020204020204" pitchFamily="34" charset="0"/>
              </a:rPr>
              <a:t> </a:t>
            </a:r>
          </a:p>
          <a:p>
            <a:pPr marL="600045" lvl="1" indent="-128582">
              <a:lnSpc>
                <a:spcPct val="120000"/>
              </a:lnSpc>
              <a:spcBef>
                <a:spcPts val="0"/>
              </a:spcBef>
              <a:buClr>
                <a:schemeClr val="dk2"/>
              </a:buClr>
              <a:buSzPts val="900"/>
              <a:buFont typeface="Noto Sans Symbols"/>
              <a:buChar char="◆"/>
            </a:pPr>
            <a:r>
              <a:rPr lang="en-US" altLang="fr-FR" sz="3467" dirty="0">
                <a:latin typeface="Calibri"/>
                <a:cs typeface="Calibri"/>
                <a:sym typeface="Corbel" panose="020B0503020204020204" pitchFamily="34" charset="0"/>
              </a:rPr>
              <a:t>R analysis environment</a:t>
            </a:r>
          </a:p>
          <a:p>
            <a:pPr marL="600045" lvl="1" indent="-128582">
              <a:lnSpc>
                <a:spcPct val="120000"/>
              </a:lnSpc>
              <a:spcBef>
                <a:spcPts val="0"/>
              </a:spcBef>
              <a:buClr>
                <a:schemeClr val="dk2"/>
              </a:buClr>
              <a:buSzPts val="900"/>
              <a:buFont typeface="Noto Sans Symbols"/>
              <a:buChar char="◆"/>
            </a:pPr>
            <a:r>
              <a:rPr lang="en-US" altLang="fr-FR" sz="3467" dirty="0">
                <a:latin typeface="Calibri"/>
                <a:cs typeface="Calibri"/>
                <a:sym typeface="Corbel" panose="020B0503020204020204" pitchFamily="34" charset="0"/>
              </a:rPr>
              <a:t>Field data capture</a:t>
            </a:r>
          </a:p>
          <a:p>
            <a:pPr marL="600045" lvl="1" indent="-128582">
              <a:lnSpc>
                <a:spcPct val="120000"/>
              </a:lnSpc>
              <a:spcBef>
                <a:spcPts val="0"/>
              </a:spcBef>
              <a:buClr>
                <a:schemeClr val="dk2"/>
              </a:buClr>
              <a:buSzPts val="900"/>
              <a:buFont typeface="Noto Sans Symbols"/>
              <a:buChar char="◆"/>
            </a:pPr>
            <a:r>
              <a:rPr lang="en-US" altLang="fr-FR" sz="3467" dirty="0">
                <a:latin typeface="Calibri"/>
                <a:cs typeface="Calibri"/>
                <a:sym typeface="Corbel" panose="020B0503020204020204" pitchFamily="34" charset="0"/>
              </a:rPr>
              <a:t>FAIR Data discovery </a:t>
            </a:r>
            <a:r>
              <a:rPr lang="en-US" altLang="fr-FR" sz="3467" dirty="0">
                <a:latin typeface="Calibri"/>
                <a:cs typeface="Calibri"/>
                <a:sym typeface="Wingdings" pitchFamily="2" charset="2"/>
              </a:rPr>
              <a:t> Elixir FAIDARE</a:t>
            </a:r>
            <a:endParaRPr lang="fr-FR" altLang="fr-FR" sz="3467" dirty="0">
              <a:latin typeface="Calibri"/>
              <a:cs typeface="Calibri"/>
              <a:sym typeface="Corbel" panose="020B0503020204020204" pitchFamily="34" charset="0"/>
            </a:endParaRPr>
          </a:p>
          <a:p>
            <a:pPr marL="257162" indent="-128582">
              <a:lnSpc>
                <a:spcPct val="80000"/>
              </a:lnSpc>
              <a:spcBef>
                <a:spcPts val="0"/>
              </a:spcBef>
              <a:buClr>
                <a:schemeClr val="dk2"/>
              </a:buClr>
              <a:buSzPts val="2400"/>
              <a:buFont typeface="Arial"/>
              <a:buChar char="•"/>
            </a:pPr>
            <a:endParaRPr lang="en-GB" sz="2667" dirty="0">
              <a:solidFill>
                <a:schemeClr val="dk1"/>
              </a:solidFill>
              <a:latin typeface="Calibri"/>
              <a:cs typeface="Calibri"/>
            </a:endParaRPr>
          </a:p>
          <a:p>
            <a:pPr marL="257162" indent="-128582">
              <a:lnSpc>
                <a:spcPct val="80000"/>
              </a:lnSpc>
              <a:spcBef>
                <a:spcPts val="0"/>
              </a:spcBef>
              <a:buClr>
                <a:schemeClr val="dk2"/>
              </a:buClr>
              <a:buSzPts val="2400"/>
              <a:buFont typeface="Arial"/>
              <a:buChar char="•"/>
            </a:pPr>
            <a:endParaRPr lang="en-GB" sz="2667" dirty="0">
              <a:solidFill>
                <a:schemeClr val="dk1"/>
              </a:solidFill>
              <a:latin typeface="Calibri"/>
              <a:cs typeface="Calibri"/>
            </a:endParaRPr>
          </a:p>
          <a:p>
            <a:pPr marL="257162" indent="-128582">
              <a:lnSpc>
                <a:spcPct val="80000"/>
              </a:lnSpc>
              <a:spcBef>
                <a:spcPts val="0"/>
              </a:spcBef>
              <a:buClr>
                <a:schemeClr val="dk2"/>
              </a:buClr>
              <a:buSzPts val="2400"/>
              <a:buFont typeface="Arial"/>
              <a:buChar char="•"/>
            </a:pPr>
            <a:endParaRPr lang="en-GB" sz="2667" dirty="0">
              <a:solidFill>
                <a:schemeClr val="dk1"/>
              </a:solidFill>
              <a:latin typeface="Calibri"/>
              <a:cs typeface="Calibri"/>
            </a:endParaRPr>
          </a:p>
          <a:p>
            <a:endParaRPr lang="fr-FR" dirty="0"/>
          </a:p>
        </p:txBody>
      </p:sp>
      <p:pic>
        <p:nvPicPr>
          <p:cNvPr id="35844" name="Google Shape;304;p31">
            <a:extLst>
              <a:ext uri="{FF2B5EF4-FFF2-40B4-BE49-F238E27FC236}">
                <a16:creationId xmlns:a16="http://schemas.microsoft.com/office/drawing/2014/main" id="{85DC44D1-1F59-7844-817C-FD7039F5FB46}"/>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2345" y="95630"/>
            <a:ext cx="2827337"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257;p27">
            <a:extLst>
              <a:ext uri="{FF2B5EF4-FFF2-40B4-BE49-F238E27FC236}">
                <a16:creationId xmlns:a16="http://schemas.microsoft.com/office/drawing/2014/main" id="{8A3A0555-2E52-554F-8B18-0F663499D14C}"/>
              </a:ext>
            </a:extLst>
          </p:cNvPr>
          <p:cNvSpPr txBox="1">
            <a:spLocks noChangeArrowheads="1"/>
          </p:cNvSpPr>
          <p:nvPr/>
        </p:nvSpPr>
        <p:spPr bwMode="auto">
          <a:xfrm>
            <a:off x="7124584" y="2870881"/>
            <a:ext cx="4956275" cy="91285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91425" rIns="36000" bIns="91425"/>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15000"/>
              </a:lnSpc>
              <a:buClr>
                <a:srgbClr val="000000"/>
              </a:buClr>
              <a:buSzPts val="1100"/>
              <a:buFont typeface="Arial" panose="020B0604020202020204" pitchFamily="34" charset="0"/>
              <a:buNone/>
            </a:pPr>
            <a:r>
              <a:rPr lang="en-US" altLang="fr-FR" dirty="0">
                <a:solidFill>
                  <a:srgbClr val="000000"/>
                </a:solidFill>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Selby </a:t>
            </a:r>
            <a:r>
              <a:rPr lang="en-US" altLang="fr-FR" i="1" dirty="0">
                <a:solidFill>
                  <a:srgbClr val="000000"/>
                </a:solidFill>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et al. Bioinformatics </a:t>
            </a:r>
            <a:r>
              <a:rPr lang="en-US" altLang="fr-FR" dirty="0">
                <a:solidFill>
                  <a:srgbClr val="000000"/>
                </a:solidFill>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(2019), </a:t>
            </a:r>
            <a:endParaRPr lang="fr-FR" altLang="fr-FR" dirty="0">
              <a:solidFill>
                <a:srgbClr val="000000"/>
              </a:solidFill>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a:p>
            <a:pPr>
              <a:lnSpc>
                <a:spcPct val="115000"/>
              </a:lnSpc>
              <a:buClr>
                <a:srgbClr val="000000"/>
              </a:buClr>
              <a:buSzPts val="1100"/>
              <a:buFont typeface="Arial" panose="020B0604020202020204" pitchFamily="34" charset="0"/>
              <a:buNone/>
            </a:pPr>
            <a:r>
              <a:rPr lang="en-US" altLang="fr-FR" dirty="0" err="1">
                <a:solidFill>
                  <a:srgbClr val="000000"/>
                </a:solidFill>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doi.org</a:t>
            </a:r>
            <a:r>
              <a:rPr lang="en-US" altLang="fr-FR" dirty="0">
                <a:solidFill>
                  <a:srgbClr val="000000"/>
                </a:solidFill>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/10.1093/bioinformatics/btz190</a:t>
            </a:r>
            <a:endParaRPr lang="fr-FR" altLang="fr-FR" dirty="0">
              <a:solidFill>
                <a:srgbClr val="000000"/>
              </a:solidFill>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a:p>
            <a:endParaRPr lang="fr-FR" altLang="fr-FR" dirty="0">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p:txBody>
      </p:sp>
      <p:grpSp>
        <p:nvGrpSpPr>
          <p:cNvPr id="5" name="Groupe 4">
            <a:extLst>
              <a:ext uri="{FF2B5EF4-FFF2-40B4-BE49-F238E27FC236}">
                <a16:creationId xmlns:a16="http://schemas.microsoft.com/office/drawing/2014/main" id="{E09055FA-CB5A-F344-B57F-A0799F29A0A7}"/>
              </a:ext>
            </a:extLst>
          </p:cNvPr>
          <p:cNvGrpSpPr/>
          <p:nvPr/>
        </p:nvGrpSpPr>
        <p:grpSpPr>
          <a:xfrm>
            <a:off x="9120337" y="733805"/>
            <a:ext cx="2874657" cy="2342161"/>
            <a:chOff x="7109775" y="720294"/>
            <a:chExt cx="2399987" cy="1977687"/>
          </a:xfrm>
        </p:grpSpPr>
        <p:pic>
          <p:nvPicPr>
            <p:cNvPr id="12" name="Shape 261" descr="gates-foundation_340.gif">
              <a:extLst>
                <a:ext uri="{FF2B5EF4-FFF2-40B4-BE49-F238E27FC236}">
                  <a16:creationId xmlns:a16="http://schemas.microsoft.com/office/drawing/2014/main" id="{0DA5D95F-52EA-D748-BC10-1B12E54224E3}"/>
                </a:ext>
              </a:extLst>
            </p:cNvPr>
            <p:cNvPicPr preferRelativeResize="0"/>
            <p:nvPr/>
          </p:nvPicPr>
          <p:blipFill rotWithShape="1">
            <a:blip r:embed="rId6">
              <a:alphaModFix/>
            </a:blip>
            <a:srcRect/>
            <a:stretch/>
          </p:blipFill>
          <p:spPr>
            <a:xfrm>
              <a:off x="7923066" y="720294"/>
              <a:ext cx="1544340" cy="682139"/>
            </a:xfrm>
            <a:prstGeom prst="rect">
              <a:avLst/>
            </a:prstGeom>
            <a:noFill/>
            <a:ln>
              <a:noFill/>
            </a:ln>
          </p:spPr>
        </p:pic>
        <p:sp>
          <p:nvSpPr>
            <p:cNvPr id="11" name="Shape 260">
              <a:extLst>
                <a:ext uri="{FF2B5EF4-FFF2-40B4-BE49-F238E27FC236}">
                  <a16:creationId xmlns:a16="http://schemas.microsoft.com/office/drawing/2014/main" id="{04956FD3-0400-E64A-A119-6EEC38CF55C0}"/>
                </a:ext>
              </a:extLst>
            </p:cNvPr>
            <p:cNvSpPr txBox="1"/>
            <p:nvPr/>
          </p:nvSpPr>
          <p:spPr>
            <a:xfrm>
              <a:off x="7109775" y="765242"/>
              <a:ext cx="2399987" cy="1932739"/>
            </a:xfrm>
            <a:prstGeom prst="rect">
              <a:avLst/>
            </a:prstGeom>
            <a:noFill/>
            <a:ln>
              <a:noFill/>
            </a:ln>
          </p:spPr>
          <p:txBody>
            <a:bodyPr spcFirstLastPara="1" wrap="square" lIns="51413" tIns="51413" rIns="51413" bIns="51413" anchor="t" anchorCtr="0">
              <a:noAutofit/>
            </a:bodyPr>
            <a:lstStyle/>
            <a:p>
              <a:pPr defTabSz="1219140">
                <a:lnSpc>
                  <a:spcPct val="115000"/>
                </a:lnSpc>
              </a:pPr>
              <a:r>
                <a:rPr lang="en-GB" sz="900" dirty="0">
                  <a:solidFill>
                    <a:prstClr val="black"/>
                  </a:solidFill>
                  <a:latin typeface="Calibri"/>
                  <a:ea typeface="Calibri"/>
                  <a:cs typeface="Calibri"/>
                  <a:sym typeface="Calibri"/>
                </a:rPr>
                <a:t>T3</a:t>
              </a:r>
              <a:endParaRPr sz="1351" dirty="0"/>
            </a:p>
            <a:p>
              <a:pPr defTabSz="1219140">
                <a:lnSpc>
                  <a:spcPct val="115000"/>
                </a:lnSpc>
              </a:pPr>
              <a:r>
                <a:rPr lang="en-GB" sz="900" dirty="0">
                  <a:solidFill>
                    <a:prstClr val="black"/>
                  </a:solidFill>
                  <a:latin typeface="Calibri"/>
                  <a:ea typeface="Calibri"/>
                  <a:cs typeface="Calibri"/>
                  <a:sym typeface="Calibri"/>
                </a:rPr>
                <a:t>CIRAD</a:t>
              </a:r>
              <a:endParaRPr sz="1351" dirty="0"/>
            </a:p>
            <a:p>
              <a:pPr defTabSz="1219140">
                <a:lnSpc>
                  <a:spcPct val="115000"/>
                </a:lnSpc>
              </a:pPr>
              <a:r>
                <a:rPr lang="en-GB" sz="900" dirty="0">
                  <a:solidFill>
                    <a:prstClr val="black"/>
                  </a:solidFill>
                  <a:latin typeface="Calibri"/>
                  <a:ea typeface="Calibri"/>
                  <a:cs typeface="Calibri"/>
                  <a:sym typeface="Calibri"/>
                </a:rPr>
                <a:t>GOBII</a:t>
              </a:r>
              <a:endParaRPr sz="1351" dirty="0"/>
            </a:p>
            <a:p>
              <a:pPr defTabSz="1219140">
                <a:lnSpc>
                  <a:spcPct val="115000"/>
                </a:lnSpc>
              </a:pPr>
              <a:r>
                <a:rPr lang="en-GB" sz="900" dirty="0">
                  <a:solidFill>
                    <a:prstClr val="black"/>
                  </a:solidFill>
                  <a:latin typeface="Calibri"/>
                  <a:ea typeface="Calibri"/>
                  <a:cs typeface="Calibri"/>
                  <a:sym typeface="Calibri"/>
                </a:rPr>
                <a:t>Wageningen</a:t>
              </a:r>
              <a:endParaRPr sz="900" dirty="0">
                <a:solidFill>
                  <a:prstClr val="black"/>
                </a:solidFill>
                <a:latin typeface="Calibri"/>
                <a:ea typeface="Calibri"/>
                <a:cs typeface="Calibri"/>
                <a:sym typeface="Calibri"/>
              </a:endParaRPr>
            </a:p>
            <a:p>
              <a:pPr defTabSz="1219140">
                <a:lnSpc>
                  <a:spcPct val="115000"/>
                </a:lnSpc>
              </a:pPr>
              <a:r>
                <a:rPr lang="en-GB" sz="900" dirty="0">
                  <a:solidFill>
                    <a:prstClr val="black"/>
                  </a:solidFill>
                  <a:latin typeface="Calibri"/>
                  <a:ea typeface="Calibri"/>
                  <a:cs typeface="Calibri"/>
                  <a:sym typeface="Calibri"/>
                </a:rPr>
                <a:t>Cornell</a:t>
              </a:r>
              <a:endParaRPr sz="1351" dirty="0"/>
            </a:p>
            <a:p>
              <a:pPr defTabSz="1219140">
                <a:lnSpc>
                  <a:spcPct val="115000"/>
                </a:lnSpc>
              </a:pPr>
              <a:r>
                <a:rPr lang="en-GB" sz="900" dirty="0" err="1">
                  <a:solidFill>
                    <a:prstClr val="black"/>
                  </a:solidFill>
                  <a:latin typeface="Calibri"/>
                  <a:ea typeface="Calibri"/>
                  <a:cs typeface="Calibri"/>
                  <a:sym typeface="Calibri"/>
                </a:rPr>
                <a:t>iPlant</a:t>
              </a:r>
              <a:endParaRPr sz="900" dirty="0">
                <a:solidFill>
                  <a:prstClr val="black"/>
                </a:solidFill>
                <a:latin typeface="Calibri"/>
                <a:ea typeface="Calibri"/>
                <a:cs typeface="Calibri"/>
                <a:sym typeface="Calibri"/>
              </a:endParaRPr>
            </a:p>
            <a:p>
              <a:pPr defTabSz="1219140"/>
              <a:endParaRPr sz="900" dirty="0">
                <a:solidFill>
                  <a:prstClr val="black"/>
                </a:solidFill>
                <a:latin typeface="Calibri"/>
                <a:ea typeface="Calibri"/>
                <a:cs typeface="Calibri"/>
                <a:sym typeface="Calibri"/>
              </a:endParaRPr>
            </a:p>
          </p:txBody>
        </p:sp>
        <p:pic>
          <p:nvPicPr>
            <p:cNvPr id="13" name="Shape 262" descr="nextgen_cassava_icon.png">
              <a:extLst>
                <a:ext uri="{FF2B5EF4-FFF2-40B4-BE49-F238E27FC236}">
                  <a16:creationId xmlns:a16="http://schemas.microsoft.com/office/drawing/2014/main" id="{C33BFE99-EC63-3449-989B-9AB2E17B9D4D}"/>
                </a:ext>
              </a:extLst>
            </p:cNvPr>
            <p:cNvPicPr preferRelativeResize="0"/>
            <p:nvPr/>
          </p:nvPicPr>
          <p:blipFill rotWithShape="1">
            <a:blip r:embed="rId7">
              <a:alphaModFix/>
            </a:blip>
            <a:srcRect/>
            <a:stretch/>
          </p:blipFill>
          <p:spPr>
            <a:xfrm>
              <a:off x="7917107" y="1276709"/>
              <a:ext cx="441844" cy="499289"/>
            </a:xfrm>
            <a:prstGeom prst="rect">
              <a:avLst/>
            </a:prstGeom>
            <a:noFill/>
            <a:ln>
              <a:noFill/>
            </a:ln>
          </p:spPr>
        </p:pic>
        <p:pic>
          <p:nvPicPr>
            <p:cNvPr id="14" name="Shape 263" descr="IBP-logo.jpg">
              <a:extLst>
                <a:ext uri="{FF2B5EF4-FFF2-40B4-BE49-F238E27FC236}">
                  <a16:creationId xmlns:a16="http://schemas.microsoft.com/office/drawing/2014/main" id="{68D6E589-A46A-A243-9080-ABC08BEC17F7}"/>
                </a:ext>
              </a:extLst>
            </p:cNvPr>
            <p:cNvPicPr preferRelativeResize="0"/>
            <p:nvPr/>
          </p:nvPicPr>
          <p:blipFill rotWithShape="1">
            <a:blip r:embed="rId8">
              <a:alphaModFix/>
            </a:blip>
            <a:srcRect/>
            <a:stretch/>
          </p:blipFill>
          <p:spPr>
            <a:xfrm>
              <a:off x="9145262" y="1830279"/>
              <a:ext cx="364500" cy="364500"/>
            </a:xfrm>
            <a:prstGeom prst="rect">
              <a:avLst/>
            </a:prstGeom>
            <a:noFill/>
            <a:ln>
              <a:noFill/>
            </a:ln>
          </p:spPr>
        </p:pic>
        <p:pic>
          <p:nvPicPr>
            <p:cNvPr id="15" name="Shape 264" descr="CGIAR green logo.jpg">
              <a:extLst>
                <a:ext uri="{FF2B5EF4-FFF2-40B4-BE49-F238E27FC236}">
                  <a16:creationId xmlns:a16="http://schemas.microsoft.com/office/drawing/2014/main" id="{2B8DB323-4ECD-5040-997B-CEFDFC9DFBB8}"/>
                </a:ext>
              </a:extLst>
            </p:cNvPr>
            <p:cNvPicPr preferRelativeResize="0"/>
            <p:nvPr/>
          </p:nvPicPr>
          <p:blipFill rotWithShape="1">
            <a:blip r:embed="rId9">
              <a:alphaModFix/>
            </a:blip>
            <a:srcRect/>
            <a:stretch/>
          </p:blipFill>
          <p:spPr>
            <a:xfrm>
              <a:off x="8373398" y="1269189"/>
              <a:ext cx="420988" cy="499288"/>
            </a:xfrm>
            <a:prstGeom prst="rect">
              <a:avLst/>
            </a:prstGeom>
            <a:noFill/>
            <a:ln>
              <a:noFill/>
            </a:ln>
          </p:spPr>
        </p:pic>
        <p:pic>
          <p:nvPicPr>
            <p:cNvPr id="16" name="Shape 265" descr="jhi.png">
              <a:extLst>
                <a:ext uri="{FF2B5EF4-FFF2-40B4-BE49-F238E27FC236}">
                  <a16:creationId xmlns:a16="http://schemas.microsoft.com/office/drawing/2014/main" id="{4A2BCA21-0398-0E43-80F9-DAB11868E5E3}"/>
                </a:ext>
              </a:extLst>
            </p:cNvPr>
            <p:cNvPicPr preferRelativeResize="0"/>
            <p:nvPr/>
          </p:nvPicPr>
          <p:blipFill rotWithShape="1">
            <a:blip r:embed="rId10">
              <a:alphaModFix/>
            </a:blip>
            <a:srcRect/>
            <a:stretch/>
          </p:blipFill>
          <p:spPr>
            <a:xfrm>
              <a:off x="8002703" y="1830279"/>
              <a:ext cx="581189" cy="271223"/>
            </a:xfrm>
            <a:prstGeom prst="rect">
              <a:avLst/>
            </a:prstGeom>
            <a:noFill/>
            <a:ln>
              <a:noFill/>
            </a:ln>
          </p:spPr>
        </p:pic>
        <p:pic>
          <p:nvPicPr>
            <p:cNvPr id="17" name="Shape 266" descr="1173px-Bioversity_logo.svg.png">
              <a:extLst>
                <a:ext uri="{FF2B5EF4-FFF2-40B4-BE49-F238E27FC236}">
                  <a16:creationId xmlns:a16="http://schemas.microsoft.com/office/drawing/2014/main" id="{D7C39359-F176-0943-BF3F-87341F25306E}"/>
                </a:ext>
              </a:extLst>
            </p:cNvPr>
            <p:cNvPicPr preferRelativeResize="0"/>
            <p:nvPr/>
          </p:nvPicPr>
          <p:blipFill rotWithShape="1">
            <a:blip r:embed="rId11">
              <a:alphaModFix/>
            </a:blip>
            <a:srcRect/>
            <a:stretch/>
          </p:blipFill>
          <p:spPr>
            <a:xfrm>
              <a:off x="8831481" y="1313183"/>
              <a:ext cx="501497" cy="437793"/>
            </a:xfrm>
            <a:prstGeom prst="rect">
              <a:avLst/>
            </a:prstGeom>
            <a:noFill/>
            <a:ln>
              <a:noFill/>
            </a:ln>
          </p:spPr>
        </p:pic>
        <p:pic>
          <p:nvPicPr>
            <p:cNvPr id="18" name="Shape 267" descr="b43b7095-e452-482a-8969-fed9a50393a8_WUR_RGB_standard.png">
              <a:extLst>
                <a:ext uri="{FF2B5EF4-FFF2-40B4-BE49-F238E27FC236}">
                  <a16:creationId xmlns:a16="http://schemas.microsoft.com/office/drawing/2014/main" id="{016F48F9-B83F-A643-8C06-D8186DF33B75}"/>
                </a:ext>
              </a:extLst>
            </p:cNvPr>
            <p:cNvPicPr preferRelativeResize="0"/>
            <p:nvPr/>
          </p:nvPicPr>
          <p:blipFill rotWithShape="1">
            <a:blip r:embed="rId12">
              <a:alphaModFix/>
            </a:blip>
            <a:srcRect/>
            <a:stretch/>
          </p:blipFill>
          <p:spPr>
            <a:xfrm>
              <a:off x="7164870" y="2301291"/>
              <a:ext cx="1109743" cy="210855"/>
            </a:xfrm>
            <a:prstGeom prst="rect">
              <a:avLst/>
            </a:prstGeom>
            <a:noFill/>
            <a:ln>
              <a:noFill/>
            </a:ln>
          </p:spPr>
        </p:pic>
        <p:pic>
          <p:nvPicPr>
            <p:cNvPr id="19" name="Shape 268" descr="2880px-INRA_logo.jpg">
              <a:extLst>
                <a:ext uri="{FF2B5EF4-FFF2-40B4-BE49-F238E27FC236}">
                  <a16:creationId xmlns:a16="http://schemas.microsoft.com/office/drawing/2014/main" id="{B62F1D9B-EC7B-5A45-A0ED-8245DE72A126}"/>
                </a:ext>
              </a:extLst>
            </p:cNvPr>
            <p:cNvPicPr preferRelativeResize="0"/>
            <p:nvPr/>
          </p:nvPicPr>
          <p:blipFill rotWithShape="1">
            <a:blip r:embed="rId13">
              <a:alphaModFix/>
            </a:blip>
            <a:srcRect/>
            <a:stretch/>
          </p:blipFill>
          <p:spPr>
            <a:xfrm>
              <a:off x="7134952" y="1880269"/>
              <a:ext cx="823779" cy="337811"/>
            </a:xfrm>
            <a:prstGeom prst="rect">
              <a:avLst/>
            </a:prstGeom>
            <a:noFill/>
            <a:ln>
              <a:noFill/>
            </a:ln>
          </p:spPr>
        </p:pic>
        <p:pic>
          <p:nvPicPr>
            <p:cNvPr id="21" name="Picture 4" descr="elixir_1_RZ_mac.eps">
              <a:extLst>
                <a:ext uri="{FF2B5EF4-FFF2-40B4-BE49-F238E27FC236}">
                  <a16:creationId xmlns:a16="http://schemas.microsoft.com/office/drawing/2014/main" id="{089B190C-B057-C740-808A-3B8085749D82}"/>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622514" y="1787070"/>
              <a:ext cx="523775" cy="376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oogle Shape;440;p41">
              <a:extLst>
                <a:ext uri="{FF2B5EF4-FFF2-40B4-BE49-F238E27FC236}">
                  <a16:creationId xmlns:a16="http://schemas.microsoft.com/office/drawing/2014/main" id="{34878EC5-8E9E-2A44-BCEC-21478F832C37}"/>
                </a:ext>
              </a:extLst>
            </p:cNvPr>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21078" y="2200344"/>
              <a:ext cx="701179" cy="37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Shape 338">
            <a:extLst>
              <a:ext uri="{FF2B5EF4-FFF2-40B4-BE49-F238E27FC236}">
                <a16:creationId xmlns:a16="http://schemas.microsoft.com/office/drawing/2014/main" id="{BCEE08FC-A93D-834E-B255-0DE919A7828B}"/>
              </a:ext>
            </a:extLst>
          </p:cNvPr>
          <p:cNvPicPr preferRelativeResize="0"/>
          <p:nvPr/>
        </p:nvPicPr>
        <p:blipFill rotWithShape="1">
          <a:blip r:embed="rId16">
            <a:alphaModFix/>
          </a:blip>
          <a:srcRect/>
          <a:stretch/>
        </p:blipFill>
        <p:spPr>
          <a:xfrm>
            <a:off x="7800091" y="3783735"/>
            <a:ext cx="4212468" cy="3064571"/>
          </a:xfrm>
          <a:prstGeom prst="rect">
            <a:avLst/>
          </a:prstGeom>
          <a:noFill/>
          <a:ln>
            <a:noFill/>
          </a:ln>
        </p:spPr>
      </p:pic>
      <p:sp>
        <p:nvSpPr>
          <p:cNvPr id="2" name="Espace réservé du numéro de diapositive 1">
            <a:extLst>
              <a:ext uri="{FF2B5EF4-FFF2-40B4-BE49-F238E27FC236}">
                <a16:creationId xmlns:a16="http://schemas.microsoft.com/office/drawing/2014/main" id="{23A2065E-DB30-304E-A129-74B0EDAFAA4B}"/>
              </a:ext>
            </a:extLst>
          </p:cNvPr>
          <p:cNvSpPr>
            <a:spLocks noGrp="1"/>
          </p:cNvSpPr>
          <p:nvPr>
            <p:ph type="sldNum" sz="quarter" idx="11"/>
          </p:nvPr>
        </p:nvSpPr>
        <p:spPr/>
        <p:txBody>
          <a:bodyPr/>
          <a:lstStyle/>
          <a:p>
            <a:fld id="{4F2FB34B-B982-584C-87D1-A762E7D52625}" type="slidenum">
              <a:rPr lang="fr-FR" smtClean="0">
                <a:solidFill>
                  <a:prstClr val="white"/>
                </a:solidFill>
              </a:rPr>
              <a:pPr/>
              <a:t>66</a:t>
            </a:fld>
            <a:endParaRPr lang="fr-FR" dirty="0">
              <a:solidFill>
                <a:prstClr val="white"/>
              </a:solidFill>
            </a:endParaRPr>
          </a:p>
        </p:txBody>
      </p:sp>
    </p:spTree>
    <p:extLst>
      <p:ext uri="{BB962C8B-B14F-4D97-AF65-F5344CB8AC3E}">
        <p14:creationId xmlns:p14="http://schemas.microsoft.com/office/powerpoint/2010/main" val="3090353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75000"/>
                  </a:schemeClr>
                </a:solidFill>
              </a:rPr>
              <a:t>REST - Representational State Transfer</a:t>
            </a:r>
            <a:endParaRPr lang="en-US" dirty="0"/>
          </a:p>
        </p:txBody>
      </p:sp>
      <p:sp>
        <p:nvSpPr>
          <p:cNvPr id="3" name="Content Placeholder 2"/>
          <p:cNvSpPr>
            <a:spLocks noGrp="1"/>
          </p:cNvSpPr>
          <p:nvPr>
            <p:ph idx="4294967295"/>
          </p:nvPr>
        </p:nvSpPr>
        <p:spPr>
          <a:xfrm>
            <a:off x="7115175" y="1690688"/>
            <a:ext cx="5076825" cy="4351337"/>
          </a:xfrm>
        </p:spPr>
        <p:txBody>
          <a:bodyPr/>
          <a:lstStyle/>
          <a:p>
            <a:r>
              <a:rPr lang="en-US" dirty="0"/>
              <a:t>REST is an architecture design for creating Web Services using the well known HTTP standard</a:t>
            </a:r>
          </a:p>
          <a:p>
            <a:r>
              <a:rPr lang="en-US" dirty="0"/>
              <a:t>Requests are made with URLs</a:t>
            </a:r>
          </a:p>
          <a:p>
            <a:r>
              <a:rPr lang="en-US" dirty="0"/>
              <a:t>Data is represented with JSON</a:t>
            </a:r>
          </a:p>
        </p:txBody>
      </p:sp>
      <p:sp>
        <p:nvSpPr>
          <p:cNvPr id="8" name="Espace réservé du numéro de diapositive 7">
            <a:extLst>
              <a:ext uri="{FF2B5EF4-FFF2-40B4-BE49-F238E27FC236}">
                <a16:creationId xmlns:a16="http://schemas.microsoft.com/office/drawing/2014/main" id="{3FDE4922-3FF3-474D-8D27-3CE92D93D2BD}"/>
              </a:ext>
            </a:extLst>
          </p:cNvPr>
          <p:cNvSpPr>
            <a:spLocks noGrp="1"/>
          </p:cNvSpPr>
          <p:nvPr>
            <p:ph type="sldNum" sz="quarter" idx="4294967295"/>
          </p:nvPr>
        </p:nvSpPr>
        <p:spPr>
          <a:xfrm>
            <a:off x="9347200" y="6381750"/>
            <a:ext cx="2844800" cy="215900"/>
          </a:xfrm>
          <a:prstGeom prst="rect">
            <a:avLst/>
          </a:prstGeom>
        </p:spPr>
        <p:txBody>
          <a:bodyPr/>
          <a:lstStyle/>
          <a:p>
            <a:fld id="{4F2FB34B-B982-584C-87D1-A762E7D52625}" type="slidenum">
              <a:rPr lang="fr-FR" smtClean="0">
                <a:solidFill>
                  <a:prstClr val="white"/>
                </a:solidFill>
              </a:rPr>
              <a:pPr/>
              <a:t>67</a:t>
            </a:fld>
            <a:endParaRPr lang="fr-FR" dirty="0">
              <a:solidFill>
                <a:prstClr val="white"/>
              </a:solidFill>
            </a:endParaRPr>
          </a:p>
        </p:txBody>
      </p:sp>
      <p:pic>
        <p:nvPicPr>
          <p:cNvPr id="4" name="Picture 3"/>
          <p:cNvPicPr>
            <a:picLocks noChangeAspect="1"/>
          </p:cNvPicPr>
          <p:nvPr/>
        </p:nvPicPr>
        <p:blipFill>
          <a:blip r:embed="rId2"/>
          <a:stretch>
            <a:fillRect/>
          </a:stretch>
        </p:blipFill>
        <p:spPr>
          <a:xfrm>
            <a:off x="762003" y="1528577"/>
            <a:ext cx="5591175" cy="5097835"/>
          </a:xfrm>
          <a:prstGeom prst="rect">
            <a:avLst/>
          </a:prstGeom>
          <a:ln w="12700">
            <a:solidFill>
              <a:schemeClr val="tx1"/>
            </a:solidFill>
          </a:ln>
        </p:spPr>
      </p:pic>
      <p:sp>
        <p:nvSpPr>
          <p:cNvPr id="7" name="Rectangle 6">
            <a:extLst>
              <a:ext uri="{FF2B5EF4-FFF2-40B4-BE49-F238E27FC236}">
                <a16:creationId xmlns:a16="http://schemas.microsoft.com/office/drawing/2014/main" id="{A51C6EA5-2B16-2E44-9117-D586DA106333}"/>
              </a:ext>
            </a:extLst>
          </p:cNvPr>
          <p:cNvSpPr/>
          <p:nvPr/>
        </p:nvSpPr>
        <p:spPr>
          <a:xfrm>
            <a:off x="8732695" y="6485421"/>
            <a:ext cx="3308983" cy="492443"/>
          </a:xfrm>
          <a:prstGeom prst="rect">
            <a:avLst/>
          </a:prstGeom>
          <a:noFill/>
        </p:spPr>
        <p:txBody>
          <a:bodyPr wrap="none" lIns="121920" tIns="60960" rIns="121920" bIns="60960">
            <a:spAutoFit/>
          </a:bodyPr>
          <a:lstStyle/>
          <a:p>
            <a:pPr algn="ctr"/>
            <a:r>
              <a:rPr lang="fr-FR" sz="2400" i="1" dirty="0">
                <a:ln w="0">
                  <a:noFill/>
                </a:ln>
                <a:solidFill>
                  <a:schemeClr val="bg1">
                    <a:lumMod val="95000"/>
                  </a:schemeClr>
                </a:solidFill>
                <a:effectLst>
                  <a:outerShdw blurRad="127000" dist="50800" dir="3600000" sx="101000" sy="101000" algn="l" rotWithShape="0">
                    <a:prstClr val="black">
                      <a:alpha val="81000"/>
                    </a:prstClr>
                  </a:outerShdw>
                </a:effectLst>
              </a:rPr>
              <a:t>BrAPI 101 Slides, P. </a:t>
            </a:r>
            <a:r>
              <a:rPr lang="fr-FR" sz="2400" i="1" dirty="0" err="1">
                <a:ln w="0">
                  <a:noFill/>
                </a:ln>
                <a:solidFill>
                  <a:schemeClr val="bg1">
                    <a:lumMod val="95000"/>
                  </a:schemeClr>
                </a:solidFill>
                <a:effectLst>
                  <a:outerShdw blurRad="127000" dist="50800" dir="3600000" sx="101000" sy="101000" algn="l" rotWithShape="0">
                    <a:prstClr val="black">
                      <a:alpha val="81000"/>
                    </a:prstClr>
                  </a:outerShdw>
                </a:effectLst>
              </a:rPr>
              <a:t>Selby</a:t>
            </a:r>
            <a:endParaRPr lang="fr-FR" sz="2400" i="1" dirty="0">
              <a:ln w="0">
                <a:noFill/>
              </a:ln>
              <a:solidFill>
                <a:schemeClr val="bg1">
                  <a:lumMod val="95000"/>
                </a:schemeClr>
              </a:solidFill>
              <a:effectLst>
                <a:outerShdw blurRad="127000" dist="50800" dir="3600000" sx="101000" sy="101000" algn="l" rotWithShape="0">
                  <a:prstClr val="black">
                    <a:alpha val="81000"/>
                  </a:prstClr>
                </a:outerShdw>
              </a:effectLst>
            </a:endParaRPr>
          </a:p>
        </p:txBody>
      </p:sp>
      <p:pic>
        <p:nvPicPr>
          <p:cNvPr id="9" name="Google Shape;304;p31">
            <a:extLst>
              <a:ext uri="{FF2B5EF4-FFF2-40B4-BE49-F238E27FC236}">
                <a16:creationId xmlns:a16="http://schemas.microsoft.com/office/drawing/2014/main" id="{4C506745-C8A0-9B48-8653-338B68FF776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656" y="59445"/>
            <a:ext cx="2827337"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595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BrAPI has defined a </a:t>
            </a:r>
            <a:r>
              <a:rPr lang="en-US" dirty="0">
                <a:solidFill>
                  <a:schemeClr val="tx1">
                    <a:lumMod val="50000"/>
                    <a:lumOff val="50000"/>
                  </a:schemeClr>
                </a:solidFill>
              </a:rPr>
              <a:t>Standardized </a:t>
            </a:r>
            <a:r>
              <a:rPr lang="en-US" dirty="0"/>
              <a:t>set of </a:t>
            </a:r>
            <a:r>
              <a:rPr lang="en-US" u="sng" dirty="0"/>
              <a:t>data model structures</a:t>
            </a:r>
            <a:r>
              <a:rPr lang="en-US" dirty="0"/>
              <a:t> to communicate the basic information of plant breeding</a:t>
            </a:r>
          </a:p>
          <a:p>
            <a:r>
              <a:rPr lang="en-US" dirty="0"/>
              <a:t>BrAPI is a technical </a:t>
            </a:r>
            <a:r>
              <a:rPr lang="en-US" dirty="0">
                <a:solidFill>
                  <a:srgbClr val="891921"/>
                </a:solidFill>
              </a:rPr>
              <a:t>Specification </a:t>
            </a:r>
            <a:r>
              <a:rPr lang="en-US" dirty="0"/>
              <a:t>which software developers can easily turn into code which communicates using the </a:t>
            </a:r>
            <a:r>
              <a:rPr lang="en-US" dirty="0">
                <a:solidFill>
                  <a:schemeClr val="tx1">
                    <a:lumMod val="50000"/>
                    <a:lumOff val="50000"/>
                  </a:schemeClr>
                </a:solidFill>
              </a:rPr>
              <a:t>Standard.</a:t>
            </a:r>
            <a:endParaRPr lang="en-US" dirty="0"/>
          </a:p>
        </p:txBody>
      </p:sp>
      <p:sp>
        <p:nvSpPr>
          <p:cNvPr id="2" name="Title 1"/>
          <p:cNvSpPr>
            <a:spLocks noGrp="1"/>
          </p:cNvSpPr>
          <p:nvPr>
            <p:ph type="title"/>
          </p:nvPr>
        </p:nvSpPr>
        <p:spPr/>
        <p:txBody>
          <a:bodyPr/>
          <a:lstStyle/>
          <a:p>
            <a:r>
              <a:rPr lang="en-US" dirty="0">
                <a:solidFill>
                  <a:schemeClr val="tx1">
                    <a:lumMod val="50000"/>
                    <a:lumOff val="50000"/>
                  </a:schemeClr>
                </a:solidFill>
              </a:rPr>
              <a:t>Standardized </a:t>
            </a:r>
            <a:r>
              <a:rPr lang="en-US" dirty="0">
                <a:solidFill>
                  <a:srgbClr val="891921"/>
                </a:solidFill>
              </a:rPr>
              <a:t>Specification</a:t>
            </a:r>
            <a:r>
              <a:rPr lang="en-US" dirty="0">
                <a:solidFill>
                  <a:schemeClr val="tx1">
                    <a:lumMod val="50000"/>
                    <a:lumOff val="50000"/>
                  </a:schemeClr>
                </a:solidFill>
              </a:rPr>
              <a:t> </a:t>
            </a:r>
            <a:endParaRPr lang="en-US" dirty="0"/>
          </a:p>
        </p:txBody>
      </p:sp>
      <p:sp>
        <p:nvSpPr>
          <p:cNvPr id="5" name="Espace réservé du numéro de diapositive 4">
            <a:extLst>
              <a:ext uri="{FF2B5EF4-FFF2-40B4-BE49-F238E27FC236}">
                <a16:creationId xmlns:a16="http://schemas.microsoft.com/office/drawing/2014/main" id="{7437068C-71E1-8A4E-8874-DB7AD7BE9A72}"/>
              </a:ext>
            </a:extLst>
          </p:cNvPr>
          <p:cNvSpPr>
            <a:spLocks noGrp="1"/>
          </p:cNvSpPr>
          <p:nvPr>
            <p:ph type="sldNum" sz="quarter" idx="4294967295"/>
          </p:nvPr>
        </p:nvSpPr>
        <p:spPr>
          <a:xfrm>
            <a:off x="9347200" y="6381750"/>
            <a:ext cx="2844800" cy="215900"/>
          </a:xfrm>
          <a:prstGeom prst="rect">
            <a:avLst/>
          </a:prstGeom>
        </p:spPr>
        <p:txBody>
          <a:bodyPr/>
          <a:lstStyle/>
          <a:p>
            <a:fld id="{4F2FB34B-B982-584C-87D1-A762E7D52625}" type="slidenum">
              <a:rPr lang="fr-FR" smtClean="0">
                <a:solidFill>
                  <a:prstClr val="white"/>
                </a:solidFill>
              </a:rPr>
              <a:pPr/>
              <a:t>68</a:t>
            </a:fld>
            <a:endParaRPr lang="fr-FR" dirty="0">
              <a:solidFill>
                <a:prstClr val="white"/>
              </a:solidFill>
            </a:endParaRPr>
          </a:p>
        </p:txBody>
      </p:sp>
      <p:pic>
        <p:nvPicPr>
          <p:cNvPr id="6" name="Google Shape;304;p31">
            <a:extLst>
              <a:ext uri="{FF2B5EF4-FFF2-40B4-BE49-F238E27FC236}">
                <a16:creationId xmlns:a16="http://schemas.microsoft.com/office/drawing/2014/main" id="{5F2E6067-8B47-3840-B1BC-28BD21BEA76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656" y="59445"/>
            <a:ext cx="2827337"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55692AD-25A0-A941-849C-699886858BD1}"/>
              </a:ext>
            </a:extLst>
          </p:cNvPr>
          <p:cNvSpPr/>
          <p:nvPr/>
        </p:nvSpPr>
        <p:spPr>
          <a:xfrm>
            <a:off x="8732695" y="6485421"/>
            <a:ext cx="3308983" cy="492443"/>
          </a:xfrm>
          <a:prstGeom prst="rect">
            <a:avLst/>
          </a:prstGeom>
          <a:noFill/>
        </p:spPr>
        <p:txBody>
          <a:bodyPr wrap="none" lIns="121920" tIns="60960" rIns="121920" bIns="60960">
            <a:spAutoFit/>
          </a:bodyPr>
          <a:lstStyle/>
          <a:p>
            <a:pPr algn="ctr"/>
            <a:r>
              <a:rPr lang="fr-FR" sz="2400" i="1" dirty="0">
                <a:ln w="0">
                  <a:noFill/>
                </a:ln>
                <a:solidFill>
                  <a:schemeClr val="bg1">
                    <a:lumMod val="95000"/>
                  </a:schemeClr>
                </a:solidFill>
                <a:effectLst>
                  <a:outerShdw blurRad="127000" dist="50800" dir="3600000" sx="101000" sy="101000" algn="l" rotWithShape="0">
                    <a:prstClr val="black">
                      <a:alpha val="81000"/>
                    </a:prstClr>
                  </a:outerShdw>
                </a:effectLst>
              </a:rPr>
              <a:t>BrAPI 101 Slides, P. </a:t>
            </a:r>
            <a:r>
              <a:rPr lang="fr-FR" sz="2400" i="1" dirty="0" err="1">
                <a:ln w="0">
                  <a:noFill/>
                </a:ln>
                <a:solidFill>
                  <a:schemeClr val="bg1">
                    <a:lumMod val="95000"/>
                  </a:schemeClr>
                </a:solidFill>
                <a:effectLst>
                  <a:outerShdw blurRad="127000" dist="50800" dir="3600000" sx="101000" sy="101000" algn="l" rotWithShape="0">
                    <a:prstClr val="black">
                      <a:alpha val="81000"/>
                    </a:prstClr>
                  </a:outerShdw>
                </a:effectLst>
              </a:rPr>
              <a:t>Selby</a:t>
            </a:r>
            <a:endParaRPr lang="fr-FR" sz="2400" i="1" dirty="0">
              <a:ln w="0">
                <a:noFill/>
              </a:ln>
              <a:solidFill>
                <a:schemeClr val="bg1">
                  <a:lumMod val="95000"/>
                </a:schemeClr>
              </a:solidFill>
              <a:effectLst>
                <a:outerShdw blurRad="127000" dist="50800" dir="3600000" sx="101000" sy="101000" algn="l" rotWithShape="0">
                  <a:prstClr val="black">
                    <a:alpha val="81000"/>
                  </a:prstClr>
                </a:outerShdw>
              </a:effectLst>
            </a:endParaRPr>
          </a:p>
        </p:txBody>
      </p:sp>
    </p:spTree>
    <p:extLst>
      <p:ext uri="{BB962C8B-B14F-4D97-AF65-F5344CB8AC3E}">
        <p14:creationId xmlns:p14="http://schemas.microsoft.com/office/powerpoint/2010/main" val="334463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519AF1-CF3D-3E45-B777-4DA705829AC0}"/>
              </a:ext>
            </a:extLst>
          </p:cNvPr>
          <p:cNvSpPr>
            <a:spLocks noGrp="1"/>
          </p:cNvSpPr>
          <p:nvPr>
            <p:ph type="title"/>
          </p:nvPr>
        </p:nvSpPr>
        <p:spPr/>
        <p:txBody>
          <a:bodyPr/>
          <a:lstStyle/>
          <a:p>
            <a:r>
              <a:rPr lang="fr-FR" dirty="0" err="1"/>
              <a:t>BrAPI</a:t>
            </a:r>
            <a:r>
              <a:rPr lang="fr-FR" dirty="0"/>
              <a:t> data model</a:t>
            </a:r>
          </a:p>
        </p:txBody>
      </p:sp>
      <p:sp>
        <p:nvSpPr>
          <p:cNvPr id="3" name="Espace réservé du contenu 2">
            <a:extLst>
              <a:ext uri="{FF2B5EF4-FFF2-40B4-BE49-F238E27FC236}">
                <a16:creationId xmlns:a16="http://schemas.microsoft.com/office/drawing/2014/main" id="{AB79CDBC-F136-2641-BC36-9EA6911379AA}"/>
              </a:ext>
            </a:extLst>
          </p:cNvPr>
          <p:cNvSpPr>
            <a:spLocks noGrp="1"/>
          </p:cNvSpPr>
          <p:nvPr>
            <p:ph idx="4294967295"/>
          </p:nvPr>
        </p:nvSpPr>
        <p:spPr>
          <a:xfrm>
            <a:off x="460375" y="885825"/>
            <a:ext cx="11731625" cy="5268913"/>
          </a:xfrm>
        </p:spPr>
        <p:txBody>
          <a:bodyPr/>
          <a:lstStyle/>
          <a:p>
            <a:r>
              <a:rPr lang="fr-FR" dirty="0"/>
              <a:t>MIAPPE </a:t>
            </a:r>
            <a:r>
              <a:rPr lang="fr-FR" dirty="0" err="1"/>
              <a:t>compliant</a:t>
            </a:r>
            <a:endParaRPr lang="fr-FR" dirty="0"/>
          </a:p>
          <a:p>
            <a:r>
              <a:rPr lang="fr-FR" dirty="0"/>
              <a:t>MIAPPE Investigation </a:t>
            </a:r>
            <a:r>
              <a:rPr lang="fr-FR" dirty="0">
                <a:sym typeface="Wingdings" pitchFamily="2" charset="2"/>
              </a:rPr>
              <a:t> </a:t>
            </a:r>
            <a:r>
              <a:rPr lang="fr-FR" dirty="0" err="1">
                <a:sym typeface="Wingdings" pitchFamily="2" charset="2"/>
              </a:rPr>
              <a:t>BrAPI</a:t>
            </a:r>
            <a:r>
              <a:rPr lang="fr-FR" dirty="0">
                <a:sym typeface="Wingdings" pitchFamily="2" charset="2"/>
              </a:rPr>
              <a:t> Trial</a:t>
            </a:r>
          </a:p>
          <a:p>
            <a:r>
              <a:rPr lang="fr-FR" dirty="0">
                <a:sym typeface="Wingdings" pitchFamily="2" charset="2"/>
              </a:rPr>
              <a:t>MIAPPE </a:t>
            </a:r>
            <a:r>
              <a:rPr lang="fr-FR" dirty="0" err="1">
                <a:sym typeface="Wingdings" pitchFamily="2" charset="2"/>
              </a:rPr>
              <a:t>Study</a:t>
            </a:r>
            <a:r>
              <a:rPr lang="fr-FR" dirty="0">
                <a:sym typeface="Wingdings" pitchFamily="2" charset="2"/>
              </a:rPr>
              <a:t>  </a:t>
            </a:r>
            <a:r>
              <a:rPr lang="fr-FR" dirty="0" err="1">
                <a:sym typeface="Wingdings" pitchFamily="2" charset="2"/>
              </a:rPr>
              <a:t>BrAPI</a:t>
            </a:r>
            <a:r>
              <a:rPr lang="fr-FR" dirty="0">
                <a:sym typeface="Wingdings" pitchFamily="2" charset="2"/>
              </a:rPr>
              <a:t> </a:t>
            </a:r>
            <a:r>
              <a:rPr lang="fr-FR" dirty="0" err="1">
                <a:sym typeface="Wingdings" pitchFamily="2" charset="2"/>
              </a:rPr>
              <a:t>Study</a:t>
            </a:r>
            <a:endParaRPr lang="fr-FR" dirty="0"/>
          </a:p>
          <a:p>
            <a:r>
              <a:rPr lang="fr-FR" dirty="0" err="1"/>
              <a:t>Biological</a:t>
            </a:r>
            <a:r>
              <a:rPr lang="fr-FR" dirty="0"/>
              <a:t> </a:t>
            </a:r>
            <a:r>
              <a:rPr lang="fr-FR" dirty="0" err="1"/>
              <a:t>Material</a:t>
            </a:r>
            <a:r>
              <a:rPr lang="fr-FR" dirty="0"/>
              <a:t> </a:t>
            </a:r>
            <a:r>
              <a:rPr lang="fr-FR" dirty="0" err="1"/>
              <a:t>Germplasm</a:t>
            </a:r>
            <a:r>
              <a:rPr lang="fr-FR" dirty="0"/>
              <a:t> MCPD </a:t>
            </a:r>
            <a:r>
              <a:rPr lang="fr-FR" dirty="0" err="1"/>
              <a:t>dedicated</a:t>
            </a:r>
            <a:r>
              <a:rPr lang="fr-FR" dirty="0"/>
              <a:t> </a:t>
            </a:r>
            <a:r>
              <a:rPr lang="fr-FR" dirty="0" err="1"/>
              <a:t>BrAPI</a:t>
            </a:r>
            <a:r>
              <a:rPr lang="fr-FR" dirty="0"/>
              <a:t> calls</a:t>
            </a:r>
          </a:p>
          <a:p>
            <a:r>
              <a:rPr lang="fr-FR" dirty="0"/>
              <a:t>Observation variable </a:t>
            </a:r>
            <a:r>
              <a:rPr lang="fr-FR" dirty="0" err="1"/>
              <a:t>BrAPI</a:t>
            </a:r>
            <a:r>
              <a:rPr lang="fr-FR" dirty="0"/>
              <a:t> calls</a:t>
            </a:r>
          </a:p>
          <a:p>
            <a:r>
              <a:rPr lang="fr-FR" dirty="0" err="1"/>
              <a:t>Datafile</a:t>
            </a:r>
            <a:r>
              <a:rPr lang="fr-FR" dirty="0"/>
              <a:t> or Observation Unit</a:t>
            </a:r>
          </a:p>
        </p:txBody>
      </p:sp>
      <p:pic>
        <p:nvPicPr>
          <p:cNvPr id="4" name="Google Shape;304;p31">
            <a:extLst>
              <a:ext uri="{FF2B5EF4-FFF2-40B4-BE49-F238E27FC236}">
                <a16:creationId xmlns:a16="http://schemas.microsoft.com/office/drawing/2014/main" id="{06D6E14C-3826-9D48-9AD5-E538DCDFEEF5}"/>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656" y="59445"/>
            <a:ext cx="2827337"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e 14">
            <a:extLst>
              <a:ext uri="{FF2B5EF4-FFF2-40B4-BE49-F238E27FC236}">
                <a16:creationId xmlns:a16="http://schemas.microsoft.com/office/drawing/2014/main" id="{CCFBC2EE-F2CB-FA42-8C77-21CEEB1CB793}"/>
              </a:ext>
            </a:extLst>
          </p:cNvPr>
          <p:cNvGrpSpPr/>
          <p:nvPr/>
        </p:nvGrpSpPr>
        <p:grpSpPr>
          <a:xfrm>
            <a:off x="6096000" y="3429000"/>
            <a:ext cx="5812473" cy="3242448"/>
            <a:chOff x="4027036" y="2205800"/>
            <a:chExt cx="5812473" cy="3242448"/>
          </a:xfrm>
        </p:grpSpPr>
        <p:sp>
          <p:nvSpPr>
            <p:cNvPr id="5" name="Ellipse 4">
              <a:extLst>
                <a:ext uri="{FF2B5EF4-FFF2-40B4-BE49-F238E27FC236}">
                  <a16:creationId xmlns:a16="http://schemas.microsoft.com/office/drawing/2014/main" id="{80B27A95-43EC-EA43-87B2-60C1C08A8B38}"/>
                </a:ext>
              </a:extLst>
            </p:cNvPr>
            <p:cNvSpPr/>
            <p:nvPr/>
          </p:nvSpPr>
          <p:spPr>
            <a:xfrm>
              <a:off x="4669301" y="2283139"/>
              <a:ext cx="1788185" cy="811223"/>
            </a:xfrm>
            <a:prstGeom prst="ellipse">
              <a:avLst/>
            </a:prstGeom>
            <a:solidFill>
              <a:srgbClr val="011893"/>
            </a:solidFill>
            <a:ln>
              <a:noFill/>
            </a:ln>
          </p:spPr>
          <p:style>
            <a:lnRef idx="0">
              <a:scrgbClr r="0" g="0" b="0"/>
            </a:lnRef>
            <a:fillRef idx="0">
              <a:scrgbClr r="0" g="0" b="0"/>
            </a:fillRef>
            <a:effectRef idx="0">
              <a:scrgbClr r="0" g="0" b="0"/>
            </a:effectRef>
            <a:fontRef idx="minor">
              <a:schemeClr val="lt1"/>
            </a:fontRef>
          </p:style>
          <p:txBody>
            <a:bodyPr lIns="0" tIns="0" rIns="0" bIns="0" rtlCol="0" anchor="t"/>
            <a:lstStyle/>
            <a:p>
              <a:pPr algn="ctr"/>
              <a:r>
                <a:rPr lang="fr-FR" sz="1600" b="1" u="sng" dirty="0" err="1"/>
                <a:t>Phenotyping</a:t>
              </a:r>
              <a:endParaRPr lang="fr-FR" sz="1600" b="1" u="sng" dirty="0"/>
            </a:p>
            <a:p>
              <a:pPr algn="ctr"/>
              <a:r>
                <a:rPr lang="fr-FR" sz="1600" b="1" u="sng" dirty="0" err="1"/>
                <a:t>Studies</a:t>
              </a:r>
              <a:endParaRPr lang="fr-FR" b="1" u="sng" dirty="0"/>
            </a:p>
          </p:txBody>
        </p:sp>
        <p:sp>
          <p:nvSpPr>
            <p:cNvPr id="6" name="Ellipse 5">
              <a:extLst>
                <a:ext uri="{FF2B5EF4-FFF2-40B4-BE49-F238E27FC236}">
                  <a16:creationId xmlns:a16="http://schemas.microsoft.com/office/drawing/2014/main" id="{8E5C10CD-1042-D147-BC53-C09D68982EB3}"/>
                </a:ext>
              </a:extLst>
            </p:cNvPr>
            <p:cNvSpPr/>
            <p:nvPr/>
          </p:nvSpPr>
          <p:spPr>
            <a:xfrm>
              <a:off x="7423435" y="2205800"/>
              <a:ext cx="1780093" cy="847425"/>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0" tIns="0" rIns="0" bIns="0" rtlCol="0" anchor="t"/>
            <a:lstStyle/>
            <a:p>
              <a:pPr algn="ctr"/>
              <a:r>
                <a:rPr lang="fr-FR" sz="1600" b="1" u="sng" dirty="0" err="1"/>
                <a:t>Genotyping</a:t>
              </a:r>
              <a:endParaRPr lang="fr-FR" sz="1600" b="1" u="sng" dirty="0"/>
            </a:p>
            <a:p>
              <a:pPr algn="ctr"/>
              <a:r>
                <a:rPr lang="fr-FR" sz="1600" b="1" u="sng" dirty="0" err="1"/>
                <a:t>Studies</a:t>
              </a:r>
              <a:endParaRPr lang="fr-FR" b="1" u="sng" dirty="0"/>
            </a:p>
          </p:txBody>
        </p:sp>
        <p:sp>
          <p:nvSpPr>
            <p:cNvPr id="7" name="Ellipse 6">
              <a:extLst>
                <a:ext uri="{FF2B5EF4-FFF2-40B4-BE49-F238E27FC236}">
                  <a16:creationId xmlns:a16="http://schemas.microsoft.com/office/drawing/2014/main" id="{47854DB0-46ED-984F-92EF-7938BA0B75FF}"/>
                </a:ext>
              </a:extLst>
            </p:cNvPr>
            <p:cNvSpPr/>
            <p:nvPr/>
          </p:nvSpPr>
          <p:spPr>
            <a:xfrm>
              <a:off x="4027036" y="3416022"/>
              <a:ext cx="1782036" cy="936193"/>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0" tIns="0" rIns="0" bIns="0" rtlCol="0" anchor="t"/>
            <a:lstStyle/>
            <a:p>
              <a:pPr algn="ctr"/>
              <a:r>
                <a:rPr lang="fr-FR" sz="1600" b="1" u="sng" dirty="0"/>
                <a:t>Observation </a:t>
              </a:r>
              <a:r>
                <a:rPr lang="fr-FR" sz="1600" b="1" u="sng" dirty="0" err="1"/>
                <a:t>Units</a:t>
              </a:r>
              <a:endParaRPr lang="fr-FR" sz="1600" b="1" u="sng" dirty="0"/>
            </a:p>
            <a:p>
              <a:pPr algn="ctr"/>
              <a:r>
                <a:rPr lang="fr-FR" i="1" dirty="0"/>
                <a:t>(Plants, Plots, …)</a:t>
              </a:r>
            </a:p>
          </p:txBody>
        </p:sp>
        <p:sp>
          <p:nvSpPr>
            <p:cNvPr id="8" name="Ellipse 7">
              <a:extLst>
                <a:ext uri="{FF2B5EF4-FFF2-40B4-BE49-F238E27FC236}">
                  <a16:creationId xmlns:a16="http://schemas.microsoft.com/office/drawing/2014/main" id="{2609F763-8B90-B340-AA35-7D94D36F7980}"/>
                </a:ext>
              </a:extLst>
            </p:cNvPr>
            <p:cNvSpPr/>
            <p:nvPr/>
          </p:nvSpPr>
          <p:spPr>
            <a:xfrm>
              <a:off x="5491538" y="2849119"/>
              <a:ext cx="3107342" cy="1319001"/>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rtlCol="0" anchor="t"/>
            <a:lstStyle/>
            <a:p>
              <a:pPr algn="ctr"/>
              <a:r>
                <a:rPr lang="fr-FR" sz="1600" b="1" u="sng" dirty="0" err="1"/>
                <a:t>Germplasm</a:t>
              </a:r>
              <a:endParaRPr lang="fr-FR" b="1" u="sng" dirty="0"/>
            </a:p>
            <a:p>
              <a:pPr algn="ctr"/>
              <a:r>
                <a:rPr lang="fr-FR" sz="1200" b="1" i="1" dirty="0"/>
                <a:t>Permanent Unique Identifier (DOI)</a:t>
              </a:r>
            </a:p>
            <a:p>
              <a:pPr algn="ctr"/>
              <a:r>
                <a:rPr lang="fr-FR" sz="1200" b="1" i="1" dirty="0" err="1"/>
                <a:t>AccessionNumber</a:t>
              </a:r>
              <a:endParaRPr lang="fr-FR" sz="1200" b="1" i="1" dirty="0"/>
            </a:p>
            <a:p>
              <a:pPr algn="ctr"/>
              <a:r>
                <a:rPr lang="fr-FR" sz="1200" b="1" i="1" dirty="0"/>
                <a:t>Taxon</a:t>
              </a:r>
            </a:p>
            <a:p>
              <a:pPr algn="ctr"/>
              <a:r>
                <a:rPr lang="fr-FR" sz="1200" b="1" i="1" dirty="0"/>
                <a:t>Institute </a:t>
              </a:r>
              <a:r>
                <a:rPr lang="fr-FR" sz="1200" dirty="0"/>
                <a:t>(</a:t>
              </a:r>
              <a:r>
                <a:rPr lang="fr-FR" sz="1200" dirty="0">
                  <a:sym typeface="Wingdings" pitchFamily="2" charset="2"/>
                </a:rPr>
                <a:t> </a:t>
              </a:r>
              <a:r>
                <a:rPr lang="fr-FR" sz="1200" dirty="0" err="1">
                  <a:sym typeface="Wingdings" pitchFamily="2" charset="2"/>
                </a:rPr>
                <a:t>Namespace</a:t>
              </a:r>
              <a:r>
                <a:rPr lang="fr-FR" sz="1200" dirty="0">
                  <a:sym typeface="Wingdings" pitchFamily="2" charset="2"/>
                </a:rPr>
                <a:t>)</a:t>
              </a:r>
              <a:endParaRPr lang="fr-FR" sz="1200" dirty="0"/>
            </a:p>
          </p:txBody>
        </p:sp>
        <p:sp>
          <p:nvSpPr>
            <p:cNvPr id="9" name="Ellipse 8">
              <a:extLst>
                <a:ext uri="{FF2B5EF4-FFF2-40B4-BE49-F238E27FC236}">
                  <a16:creationId xmlns:a16="http://schemas.microsoft.com/office/drawing/2014/main" id="{2CF19F72-F660-1142-B0F0-E56B3F5EB888}"/>
                </a:ext>
              </a:extLst>
            </p:cNvPr>
            <p:cNvSpPr/>
            <p:nvPr/>
          </p:nvSpPr>
          <p:spPr>
            <a:xfrm>
              <a:off x="4794103" y="4275670"/>
              <a:ext cx="1663383" cy="796409"/>
            </a:xfrm>
            <a:prstGeom prst="ellipse">
              <a:avLst/>
            </a:prstGeom>
            <a:ln/>
          </p:spPr>
          <p:style>
            <a:lnRef idx="2">
              <a:schemeClr val="accent3"/>
            </a:lnRef>
            <a:fillRef idx="1">
              <a:schemeClr val="lt1"/>
            </a:fillRef>
            <a:effectRef idx="0">
              <a:schemeClr val="accent3"/>
            </a:effectRef>
            <a:fontRef idx="minor">
              <a:schemeClr val="dk1"/>
            </a:fontRef>
          </p:style>
          <p:txBody>
            <a:bodyPr lIns="0" tIns="0" rIns="0" bIns="0" rtlCol="0" anchor="t"/>
            <a:lstStyle/>
            <a:p>
              <a:pPr algn="ctr"/>
              <a:r>
                <a:rPr lang="fr-FR" sz="1600" b="1" u="sng" dirty="0"/>
                <a:t>Observations</a:t>
              </a:r>
            </a:p>
            <a:p>
              <a:pPr algn="ctr"/>
              <a:r>
                <a:rPr lang="fr-FR" i="1" dirty="0"/>
                <a:t>(</a:t>
              </a:r>
              <a:r>
                <a:rPr lang="fr-FR" i="1" dirty="0" err="1"/>
                <a:t>Env</a:t>
              </a:r>
              <a:r>
                <a:rPr lang="fr-FR" i="1" dirty="0"/>
                <a:t>, </a:t>
              </a:r>
              <a:r>
                <a:rPr lang="fr-FR" i="1" dirty="0" err="1"/>
                <a:t>Pheno</a:t>
              </a:r>
              <a:r>
                <a:rPr lang="fr-FR" i="1" dirty="0"/>
                <a:t>, …)</a:t>
              </a:r>
            </a:p>
          </p:txBody>
        </p:sp>
        <p:sp>
          <p:nvSpPr>
            <p:cNvPr id="10" name="Ellipse 9">
              <a:extLst>
                <a:ext uri="{FF2B5EF4-FFF2-40B4-BE49-F238E27FC236}">
                  <a16:creationId xmlns:a16="http://schemas.microsoft.com/office/drawing/2014/main" id="{6F8D8E3C-9EA6-E449-B001-86552B1168C7}"/>
                </a:ext>
              </a:extLst>
            </p:cNvPr>
            <p:cNvSpPr/>
            <p:nvPr/>
          </p:nvSpPr>
          <p:spPr>
            <a:xfrm>
              <a:off x="6271048" y="4352215"/>
              <a:ext cx="2756866" cy="1096033"/>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t"/>
            <a:lstStyle/>
            <a:p>
              <a:pPr algn="ctr"/>
              <a:r>
                <a:rPr lang="fr-FR" sz="1600" b="1" u="sng" dirty="0"/>
                <a:t>Observation Variables</a:t>
              </a:r>
              <a:endParaRPr lang="fr-FR" b="1" u="sng" dirty="0"/>
            </a:p>
            <a:p>
              <a:pPr algn="ctr"/>
              <a:r>
                <a:rPr lang="fr-FR" sz="1200" b="1" i="1" dirty="0"/>
                <a:t>Trait</a:t>
              </a:r>
            </a:p>
            <a:p>
              <a:pPr algn="ctr"/>
              <a:r>
                <a:rPr lang="fr-FR" sz="1200" b="1" i="1" dirty="0" err="1"/>
                <a:t>Methode</a:t>
              </a:r>
              <a:endParaRPr lang="fr-FR" sz="1200" b="1" i="1" dirty="0"/>
            </a:p>
            <a:p>
              <a:pPr algn="ctr"/>
              <a:r>
                <a:rPr lang="fr-FR" sz="1200" b="1" i="1" dirty="0" err="1"/>
                <a:t>Scale</a:t>
              </a:r>
              <a:endParaRPr lang="fr-FR" sz="1200" dirty="0"/>
            </a:p>
          </p:txBody>
        </p:sp>
        <p:pic>
          <p:nvPicPr>
            <p:cNvPr id="11" name="Google Shape;430;p41" descr="http://www.cropontology.org/images/Crop_Ontology_logo.png">
              <a:extLst>
                <a:ext uri="{FF2B5EF4-FFF2-40B4-BE49-F238E27FC236}">
                  <a16:creationId xmlns:a16="http://schemas.microsoft.com/office/drawing/2014/main" id="{9239D761-60F1-C844-BE16-73D018C2697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2215" y="4907984"/>
              <a:ext cx="927294" cy="32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11">
              <a:extLst>
                <a:ext uri="{FF2B5EF4-FFF2-40B4-BE49-F238E27FC236}">
                  <a16:creationId xmlns:a16="http://schemas.microsoft.com/office/drawing/2014/main" id="{8DDD86B8-025E-D64B-920C-840EA549A6EA}"/>
                </a:ext>
              </a:extLst>
            </p:cNvPr>
            <p:cNvPicPr>
              <a:picLocks noChangeAspect="1"/>
            </p:cNvPicPr>
            <p:nvPr/>
          </p:nvPicPr>
          <p:blipFill>
            <a:blip r:embed="rId4"/>
            <a:stretch>
              <a:fillRect/>
            </a:stretch>
          </p:blipFill>
          <p:spPr>
            <a:xfrm rot="18895409">
              <a:off x="7659872" y="2890072"/>
              <a:ext cx="412978" cy="247787"/>
            </a:xfrm>
            <a:prstGeom prst="rect">
              <a:avLst/>
            </a:prstGeom>
          </p:spPr>
        </p:pic>
        <p:pic>
          <p:nvPicPr>
            <p:cNvPr id="13" name="Image 12">
              <a:extLst>
                <a:ext uri="{FF2B5EF4-FFF2-40B4-BE49-F238E27FC236}">
                  <a16:creationId xmlns:a16="http://schemas.microsoft.com/office/drawing/2014/main" id="{80BE00BB-80D0-2849-AC88-32F58FE5E356}"/>
                </a:ext>
              </a:extLst>
            </p:cNvPr>
            <p:cNvPicPr>
              <a:picLocks noChangeAspect="1"/>
            </p:cNvPicPr>
            <p:nvPr/>
          </p:nvPicPr>
          <p:blipFill>
            <a:blip r:embed="rId4"/>
            <a:stretch>
              <a:fillRect/>
            </a:stretch>
          </p:blipFill>
          <p:spPr>
            <a:xfrm rot="4078644">
              <a:off x="5934737" y="2913577"/>
              <a:ext cx="417056" cy="250234"/>
            </a:xfrm>
            <a:prstGeom prst="rect">
              <a:avLst/>
            </a:prstGeom>
          </p:spPr>
        </p:pic>
        <p:pic>
          <p:nvPicPr>
            <p:cNvPr id="14" name="Image 13">
              <a:extLst>
                <a:ext uri="{FF2B5EF4-FFF2-40B4-BE49-F238E27FC236}">
                  <a16:creationId xmlns:a16="http://schemas.microsoft.com/office/drawing/2014/main" id="{E103AEB5-EE6C-7946-8552-52720EB9410B}"/>
                </a:ext>
              </a:extLst>
            </p:cNvPr>
            <p:cNvPicPr>
              <a:picLocks noChangeAspect="1"/>
            </p:cNvPicPr>
            <p:nvPr/>
          </p:nvPicPr>
          <p:blipFill>
            <a:blip r:embed="rId4"/>
            <a:stretch>
              <a:fillRect/>
            </a:stretch>
          </p:blipFill>
          <p:spPr>
            <a:xfrm>
              <a:off x="7429469" y="4335741"/>
              <a:ext cx="392731" cy="235639"/>
            </a:xfrm>
            <a:prstGeom prst="rect">
              <a:avLst/>
            </a:prstGeom>
          </p:spPr>
        </p:pic>
      </p:grpSp>
    </p:spTree>
    <p:extLst>
      <p:ext uri="{BB962C8B-B14F-4D97-AF65-F5344CB8AC3E}">
        <p14:creationId xmlns:p14="http://schemas.microsoft.com/office/powerpoint/2010/main" val="3171491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GB" dirty="0"/>
              <a:t>Plant Phenotyping standards: WHY </a:t>
            </a:r>
          </a:p>
        </p:txBody>
      </p:sp>
      <p:sp>
        <p:nvSpPr>
          <p:cNvPr id="6" name="Espace réservé du texte 5"/>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1"/>
          </p:nvPr>
        </p:nvSpPr>
        <p:spPr/>
        <p:txBody>
          <a:bodyPr/>
          <a:lstStyle/>
          <a:p>
            <a:fld id="{4F2FB34B-B982-584C-87D1-A762E7D52625}" type="slidenum">
              <a:rPr lang="fr-FR" smtClean="0">
                <a:solidFill>
                  <a:prstClr val="white"/>
                </a:solidFill>
              </a:rPr>
              <a:pPr/>
              <a:t>7</a:t>
            </a:fld>
            <a:endParaRPr lang="fr-FR" dirty="0">
              <a:solidFill>
                <a:prstClr val="white"/>
              </a:solidFill>
            </a:endParaRPr>
          </a:p>
        </p:txBody>
      </p:sp>
    </p:spTree>
    <p:extLst>
      <p:ext uri="{BB962C8B-B14F-4D97-AF65-F5344CB8AC3E}">
        <p14:creationId xmlns:p14="http://schemas.microsoft.com/office/powerpoint/2010/main" val="2478875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2251BF6-C5CB-9B47-87E2-719C95AACA13}"/>
              </a:ext>
            </a:extLst>
          </p:cNvPr>
          <p:cNvSpPr>
            <a:spLocks noGrp="1"/>
          </p:cNvSpPr>
          <p:nvPr>
            <p:ph idx="1"/>
          </p:nvPr>
        </p:nvSpPr>
        <p:spPr/>
        <p:txBody>
          <a:bodyPr>
            <a:normAutofit fontScale="92500" lnSpcReduction="10000"/>
          </a:bodyPr>
          <a:lstStyle/>
          <a:p>
            <a:r>
              <a:rPr lang="fr-FR" dirty="0"/>
              <a:t>National data </a:t>
            </a:r>
            <a:r>
              <a:rPr lang="fr-FR" dirty="0" err="1"/>
              <a:t>repositories</a:t>
            </a:r>
            <a:r>
              <a:rPr lang="fr-FR" dirty="0"/>
              <a:t> </a:t>
            </a:r>
            <a:r>
              <a:rPr lang="fr-FR" dirty="0" err="1"/>
              <a:t>opened</a:t>
            </a:r>
            <a:r>
              <a:rPr lang="fr-FR" dirty="0"/>
              <a:t> for </a:t>
            </a:r>
            <a:r>
              <a:rPr lang="fr-FR" dirty="0" err="1"/>
              <a:t>collaborators</a:t>
            </a:r>
            <a:endParaRPr lang="fr-FR" dirty="0"/>
          </a:p>
          <a:p>
            <a:pPr lvl="1"/>
            <a:r>
              <a:rPr lang="fr-FR" dirty="0"/>
              <a:t>GnpIS/</a:t>
            </a:r>
            <a:r>
              <a:rPr lang="fr-FR" dirty="0" err="1"/>
              <a:t>data.inrae.fr</a:t>
            </a:r>
            <a:endParaRPr lang="fr-FR" dirty="0"/>
          </a:p>
          <a:p>
            <a:pPr lvl="2"/>
            <a:r>
              <a:rPr lang="fr-FR" dirty="0">
                <a:hlinkClick r:id="rId2"/>
              </a:rPr>
              <a:t>https://urgi.versailles.inra.fr/Data/Phenotyping/Data-submission</a:t>
            </a:r>
            <a:endParaRPr lang="fr-FR" dirty="0"/>
          </a:p>
          <a:p>
            <a:pPr lvl="1"/>
            <a:r>
              <a:rPr lang="fr-FR" dirty="0" err="1"/>
              <a:t>eDal</a:t>
            </a:r>
            <a:r>
              <a:rPr lang="fr-FR" dirty="0"/>
              <a:t>!-PGP</a:t>
            </a:r>
          </a:p>
          <a:p>
            <a:pPr lvl="2"/>
            <a:r>
              <a:rPr lang="fr-FR" dirty="0">
                <a:hlinkClick r:id="rId3"/>
              </a:rPr>
              <a:t>https://edal-pgp.ipk-gatersleben.de/</a:t>
            </a:r>
            <a:endParaRPr lang="fr-FR" dirty="0"/>
          </a:p>
          <a:p>
            <a:pPr lvl="1"/>
            <a:r>
              <a:rPr lang="fr-FR" dirty="0" err="1"/>
              <a:t>BrAPI</a:t>
            </a:r>
            <a:r>
              <a:rPr lang="fr-FR" dirty="0"/>
              <a:t> </a:t>
            </a:r>
            <a:r>
              <a:rPr lang="fr-FR" dirty="0" err="1"/>
              <a:t>compliant</a:t>
            </a:r>
            <a:r>
              <a:rPr lang="fr-FR" dirty="0"/>
              <a:t> </a:t>
            </a:r>
            <a:r>
              <a:rPr lang="fr-FR" dirty="0" err="1"/>
              <a:t>databases</a:t>
            </a:r>
            <a:endParaRPr lang="fr-FR" dirty="0"/>
          </a:p>
          <a:p>
            <a:pPr lvl="2"/>
            <a:r>
              <a:rPr lang="fr-FR" dirty="0">
                <a:hlinkClick r:id="rId4"/>
              </a:rPr>
              <a:t>https://www.brapi.org/servers</a:t>
            </a:r>
            <a:endParaRPr lang="fr-FR" dirty="0"/>
          </a:p>
          <a:p>
            <a:pPr lvl="1"/>
            <a:r>
              <a:rPr lang="fr-FR" dirty="0"/>
              <a:t>Emphasis </a:t>
            </a:r>
            <a:r>
              <a:rPr lang="fr-FR" dirty="0" err="1"/>
              <a:t>databases</a:t>
            </a:r>
            <a:endParaRPr lang="fr-FR" dirty="0"/>
          </a:p>
          <a:p>
            <a:pPr lvl="2"/>
            <a:r>
              <a:rPr lang="fr-FR" dirty="0"/>
              <a:t>PHIS, PIPPA, …</a:t>
            </a:r>
          </a:p>
          <a:p>
            <a:r>
              <a:rPr lang="fr-FR" dirty="0"/>
              <a:t>Data </a:t>
            </a:r>
            <a:r>
              <a:rPr lang="fr-FR"/>
              <a:t>portals</a:t>
            </a:r>
            <a:endParaRPr lang="fr-FR" dirty="0"/>
          </a:p>
          <a:p>
            <a:pPr lvl="1"/>
            <a:r>
              <a:rPr lang="fr-FR" dirty="0" err="1"/>
              <a:t>Search</a:t>
            </a:r>
            <a:r>
              <a:rPr lang="fr-FR" dirty="0"/>
              <a:t> over </a:t>
            </a:r>
            <a:r>
              <a:rPr lang="fr-FR" dirty="0" err="1"/>
              <a:t>reporitories</a:t>
            </a:r>
            <a:r>
              <a:rPr lang="fr-FR" dirty="0"/>
              <a:t> all over the world</a:t>
            </a:r>
          </a:p>
          <a:p>
            <a:pPr lvl="1"/>
            <a:r>
              <a:rPr lang="fr-FR" dirty="0">
                <a:hlinkClick r:id="rId5"/>
              </a:rPr>
              <a:t>https://urgi.versailles.inra.fr/faidare/</a:t>
            </a:r>
            <a:endParaRPr lang="fr-FR" dirty="0"/>
          </a:p>
          <a:p>
            <a:pPr lvl="1"/>
            <a:r>
              <a:rPr lang="fr-FR" dirty="0">
                <a:hlinkClick r:id="rId6"/>
              </a:rPr>
              <a:t>http://wheatis.org/Search.php</a:t>
            </a:r>
            <a:endParaRPr lang="fr-FR" dirty="0"/>
          </a:p>
          <a:p>
            <a:pPr lvl="1"/>
            <a:endParaRPr lang="fr-FR" dirty="0"/>
          </a:p>
        </p:txBody>
      </p:sp>
      <p:sp>
        <p:nvSpPr>
          <p:cNvPr id="2" name="Titre 1">
            <a:extLst>
              <a:ext uri="{FF2B5EF4-FFF2-40B4-BE49-F238E27FC236}">
                <a16:creationId xmlns:a16="http://schemas.microsoft.com/office/drawing/2014/main" id="{40D5E618-25B2-924E-B315-5A894F6B1EA2}"/>
              </a:ext>
            </a:extLst>
          </p:cNvPr>
          <p:cNvSpPr>
            <a:spLocks noGrp="1"/>
          </p:cNvSpPr>
          <p:nvPr>
            <p:ph type="title"/>
          </p:nvPr>
        </p:nvSpPr>
        <p:spPr/>
        <p:txBody>
          <a:bodyPr/>
          <a:lstStyle/>
          <a:p>
            <a:r>
              <a:rPr lang="fr-FR" dirty="0"/>
              <a:t>Data </a:t>
            </a:r>
            <a:r>
              <a:rPr lang="fr-FR" dirty="0" err="1"/>
              <a:t>repositories</a:t>
            </a:r>
            <a:r>
              <a:rPr lang="fr-FR" dirty="0"/>
              <a:t> &amp; Data </a:t>
            </a:r>
            <a:r>
              <a:rPr lang="fr-FR" dirty="0" err="1"/>
              <a:t>portals</a:t>
            </a:r>
            <a:endParaRPr lang="fr-FR" dirty="0"/>
          </a:p>
        </p:txBody>
      </p:sp>
    </p:spTree>
    <p:extLst>
      <p:ext uri="{BB962C8B-B14F-4D97-AF65-F5344CB8AC3E}">
        <p14:creationId xmlns:p14="http://schemas.microsoft.com/office/powerpoint/2010/main" val="1030249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E23536A-8233-2349-99CF-84CEEA78223B}"/>
              </a:ext>
            </a:extLst>
          </p:cNvPr>
          <p:cNvPicPr>
            <a:picLocks noChangeAspect="1"/>
          </p:cNvPicPr>
          <p:nvPr/>
        </p:nvPicPr>
        <p:blipFill>
          <a:blip r:embed="rId2"/>
          <a:stretch>
            <a:fillRect/>
          </a:stretch>
        </p:blipFill>
        <p:spPr>
          <a:xfrm>
            <a:off x="7187851" y="0"/>
            <a:ext cx="5004149" cy="4233681"/>
          </a:xfrm>
          <a:prstGeom prst="rect">
            <a:avLst/>
          </a:prstGeom>
        </p:spPr>
      </p:pic>
      <p:sp>
        <p:nvSpPr>
          <p:cNvPr id="5" name="Espace réservé du contenu 4">
            <a:extLst>
              <a:ext uri="{FF2B5EF4-FFF2-40B4-BE49-F238E27FC236}">
                <a16:creationId xmlns:a16="http://schemas.microsoft.com/office/drawing/2014/main" id="{57226D89-44BD-2742-B8A8-C489599BBEFF}"/>
              </a:ext>
            </a:extLst>
          </p:cNvPr>
          <p:cNvSpPr>
            <a:spLocks noGrp="1"/>
          </p:cNvSpPr>
          <p:nvPr>
            <p:ph idx="1"/>
          </p:nvPr>
        </p:nvSpPr>
        <p:spPr/>
        <p:txBody>
          <a:bodyPr>
            <a:normAutofit lnSpcReduction="10000"/>
          </a:bodyPr>
          <a:lstStyle/>
          <a:p>
            <a:r>
              <a:rPr lang="en-GB" dirty="0"/>
              <a:t>Data integration relies on a complex lifecycle</a:t>
            </a:r>
          </a:p>
          <a:p>
            <a:r>
              <a:rPr lang="en-GB" dirty="0"/>
              <a:t>Both:</a:t>
            </a:r>
          </a:p>
          <a:p>
            <a:pPr lvl="1"/>
            <a:r>
              <a:rPr lang="en-GB" dirty="0"/>
              <a:t>Deriving and reducing data</a:t>
            </a:r>
          </a:p>
          <a:p>
            <a:pPr lvl="1"/>
            <a:r>
              <a:rPr lang="en-GB" dirty="0"/>
              <a:t>Linking different datasets</a:t>
            </a:r>
          </a:p>
          <a:p>
            <a:r>
              <a:rPr lang="en-GB" dirty="0"/>
              <a:t>All steps must be defined </a:t>
            </a:r>
          </a:p>
          <a:p>
            <a:pPr marL="457200" lvl="1" indent="0">
              <a:buNone/>
            </a:pPr>
            <a:r>
              <a:rPr lang="en-GB" dirty="0">
                <a:sym typeface="Wingdings" pitchFamily="2" charset="2"/>
              </a:rPr>
              <a:t> </a:t>
            </a:r>
            <a:r>
              <a:rPr lang="en-GB" dirty="0"/>
              <a:t>data management plan </a:t>
            </a:r>
          </a:p>
          <a:p>
            <a:r>
              <a:rPr lang="en-GB" dirty="0"/>
              <a:t>Not all step of data must be shared</a:t>
            </a:r>
          </a:p>
          <a:p>
            <a:r>
              <a:rPr lang="en-GB" dirty="0"/>
              <a:t>Raw and final data should be shared</a:t>
            </a:r>
          </a:p>
          <a:p>
            <a:r>
              <a:rPr lang="en-GB" dirty="0"/>
              <a:t>With sufficient provenance</a:t>
            </a:r>
          </a:p>
          <a:p>
            <a:r>
              <a:rPr lang="en-GB" dirty="0"/>
              <a:t>Open science (policy): Publication and Findability are keys (Data tombs effect)</a:t>
            </a:r>
          </a:p>
          <a:p>
            <a:pPr marL="0" indent="0">
              <a:buNone/>
            </a:pPr>
            <a:endParaRPr lang="en-GB" dirty="0"/>
          </a:p>
          <a:p>
            <a:pPr marL="0" indent="0">
              <a:buNone/>
            </a:pPr>
            <a:r>
              <a:rPr lang="en-GB" dirty="0"/>
              <a:t>=&gt; Standardizing your data is good for you, good for others and getting </a:t>
            </a:r>
            <a:r>
              <a:rPr lang="en-GB"/>
              <a:t>easier!</a:t>
            </a:r>
            <a:endParaRPr lang="en-GB" dirty="0"/>
          </a:p>
          <a:p>
            <a:pPr lvl="1"/>
            <a:endParaRPr lang="en-GB" dirty="0"/>
          </a:p>
          <a:p>
            <a:pPr lvl="1"/>
            <a:endParaRPr lang="en-GB" dirty="0"/>
          </a:p>
        </p:txBody>
      </p:sp>
      <p:sp>
        <p:nvSpPr>
          <p:cNvPr id="2" name="Titre 1">
            <a:extLst>
              <a:ext uri="{FF2B5EF4-FFF2-40B4-BE49-F238E27FC236}">
                <a16:creationId xmlns:a16="http://schemas.microsoft.com/office/drawing/2014/main" id="{9DFA2274-B855-DD48-BF70-258377A41688}"/>
              </a:ext>
            </a:extLst>
          </p:cNvPr>
          <p:cNvSpPr>
            <a:spLocks noGrp="1"/>
          </p:cNvSpPr>
          <p:nvPr>
            <p:ph type="title"/>
          </p:nvPr>
        </p:nvSpPr>
        <p:spPr/>
        <p:txBody>
          <a:bodyPr/>
          <a:lstStyle/>
          <a:p>
            <a:r>
              <a:rPr lang="fr-FR" dirty="0" err="1"/>
              <a:t>Take</a:t>
            </a:r>
            <a:r>
              <a:rPr lang="fr-FR" dirty="0"/>
              <a:t> Home Message</a:t>
            </a:r>
          </a:p>
        </p:txBody>
      </p:sp>
    </p:spTree>
    <p:extLst>
      <p:ext uri="{BB962C8B-B14F-4D97-AF65-F5344CB8AC3E}">
        <p14:creationId xmlns:p14="http://schemas.microsoft.com/office/powerpoint/2010/main" val="35993872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 name="Google Shape;424;p41" descr="ttps://www6.inra.fr/var/internet6_national_anr_answer/storage/images/partners/mistea/33462-8-eng-GB/MIST">
            <a:extLst>
              <a:ext uri="{FF2B5EF4-FFF2-40B4-BE49-F238E27FC236}">
                <a16:creationId xmlns:a16="http://schemas.microsoft.com/office/drawing/2014/main" id="{D6CD8730-5C15-9841-A45A-D27B45EE53F0}"/>
              </a:ext>
            </a:extLst>
          </p:cNvPr>
          <p:cNvPicPr preferRelativeResize="0">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813925" y="5789248"/>
            <a:ext cx="16986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427;p41">
            <a:extLst>
              <a:ext uri="{FF2B5EF4-FFF2-40B4-BE49-F238E27FC236}">
                <a16:creationId xmlns:a16="http://schemas.microsoft.com/office/drawing/2014/main" id="{E5D21F75-92CF-1946-97DD-A2599DD523E4}"/>
              </a:ext>
            </a:extLst>
          </p:cNvPr>
          <p:cNvPicPr preferRelativeResize="0">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16164" y="4992692"/>
            <a:ext cx="108267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429;p41" descr="http://www.cropontology.org/images/bioversity_LD.jpg">
            <a:extLst>
              <a:ext uri="{FF2B5EF4-FFF2-40B4-BE49-F238E27FC236}">
                <a16:creationId xmlns:a16="http://schemas.microsoft.com/office/drawing/2014/main" id="{062E91BA-1B3C-2041-A641-6AEE3CC62085}"/>
              </a:ext>
            </a:extLst>
          </p:cNvPr>
          <p:cNvPicPr preferRelativeResize="0">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522665" y="5183825"/>
            <a:ext cx="9525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431;p41" descr="b43b7095-e452-482a-8969-fed9a50393a8_WUR_RGB_standard.png">
            <a:extLst>
              <a:ext uri="{FF2B5EF4-FFF2-40B4-BE49-F238E27FC236}">
                <a16:creationId xmlns:a16="http://schemas.microsoft.com/office/drawing/2014/main" id="{82514630-A10C-C541-9519-1E96FEC2FBF0}"/>
              </a:ext>
            </a:extLst>
          </p:cNvPr>
          <p:cNvPicPr preferRelativeResize="0">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454093" y="4726366"/>
            <a:ext cx="2246312" cy="42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oogle Shape;432;p41" descr="IBET.png">
            <a:extLst>
              <a:ext uri="{FF2B5EF4-FFF2-40B4-BE49-F238E27FC236}">
                <a16:creationId xmlns:a16="http://schemas.microsoft.com/office/drawing/2014/main" id="{AAE7463D-2C64-9D49-A1D2-1881E916585E}"/>
              </a:ext>
            </a:extLst>
          </p:cNvPr>
          <p:cNvPicPr preferRelativeResize="0">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341814" y="4006826"/>
            <a:ext cx="130651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oogle Shape;433;p41" descr="logo-cirad.jpg">
            <a:extLst>
              <a:ext uri="{FF2B5EF4-FFF2-40B4-BE49-F238E27FC236}">
                <a16:creationId xmlns:a16="http://schemas.microsoft.com/office/drawing/2014/main" id="{B9127BDC-C4A3-7148-8D3B-6AC84A7D01E9}"/>
              </a:ext>
            </a:extLst>
          </p:cNvPr>
          <p:cNvPicPr preferRelativeResize="0">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44299" y="3980475"/>
            <a:ext cx="18002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oogle Shape;434;p41" descr="Logo.png">
            <a:extLst>
              <a:ext uri="{FF2B5EF4-FFF2-40B4-BE49-F238E27FC236}">
                <a16:creationId xmlns:a16="http://schemas.microsoft.com/office/drawing/2014/main" id="{044542FA-D8D6-C14E-A186-FD078E6193EB}"/>
              </a:ext>
            </a:extLst>
          </p:cNvPr>
          <p:cNvPicPr preferRelativeResize="0">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867277" y="5137154"/>
            <a:ext cx="9175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oogle Shape;435;p41" descr="EMBL_EBI-logo.png">
            <a:extLst>
              <a:ext uri="{FF2B5EF4-FFF2-40B4-BE49-F238E27FC236}">
                <a16:creationId xmlns:a16="http://schemas.microsoft.com/office/drawing/2014/main" id="{8C73A216-619E-354B-9484-BCDF47675768}"/>
              </a:ext>
            </a:extLst>
          </p:cNvPr>
          <p:cNvPicPr preferRelativeResize="0">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078787" y="5548981"/>
            <a:ext cx="1611312" cy="50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oogle Shape;436;p41" descr="1200px-Earlham_Institute_logo.png">
            <a:extLst>
              <a:ext uri="{FF2B5EF4-FFF2-40B4-BE49-F238E27FC236}">
                <a16:creationId xmlns:a16="http://schemas.microsoft.com/office/drawing/2014/main" id="{CEB87B3D-B6EE-5B4B-A7DC-6F57A5BF0FC0}"/>
              </a:ext>
            </a:extLst>
          </p:cNvPr>
          <p:cNvPicPr preferRelativeResize="0">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835916" y="6218806"/>
            <a:ext cx="1123951"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oogle Shape;437;p41" descr="r1591_9_logo_nib-2.jpg">
            <a:extLst>
              <a:ext uri="{FF2B5EF4-FFF2-40B4-BE49-F238E27FC236}">
                <a16:creationId xmlns:a16="http://schemas.microsoft.com/office/drawing/2014/main" id="{CC704618-B311-DC4C-9CB4-968D59135EA0}"/>
              </a:ext>
            </a:extLst>
          </p:cNvPr>
          <p:cNvPicPr preferRelativeResize="0">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40868" y="5121279"/>
            <a:ext cx="12160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oogle Shape;439;p41">
            <a:extLst>
              <a:ext uri="{FF2B5EF4-FFF2-40B4-BE49-F238E27FC236}">
                <a16:creationId xmlns:a16="http://schemas.microsoft.com/office/drawing/2014/main" id="{2531D6E3-9C25-E845-9C69-9786E7833999}"/>
              </a:ext>
            </a:extLst>
          </p:cNvPr>
          <p:cNvPicPr preferRelativeResize="0">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165904" y="5250602"/>
            <a:ext cx="8810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oogle Shape;442;p41" descr="ttp://pages.igc.gulbenkian.pt/pgcd/files/site_img/Logo_igc.png">
            <a:extLst>
              <a:ext uri="{FF2B5EF4-FFF2-40B4-BE49-F238E27FC236}">
                <a16:creationId xmlns:a16="http://schemas.microsoft.com/office/drawing/2014/main" id="{F917BD64-8111-E041-910F-088C6A6A6167}"/>
              </a:ext>
            </a:extLst>
          </p:cNvPr>
          <p:cNvPicPr preferRelativeResize="0">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849465" y="5784326"/>
            <a:ext cx="1571625" cy="64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oogle Shape;443;p41">
            <a:extLst>
              <a:ext uri="{FF2B5EF4-FFF2-40B4-BE49-F238E27FC236}">
                <a16:creationId xmlns:a16="http://schemas.microsoft.com/office/drawing/2014/main" id="{BEEFA5AC-6A25-D147-9FEE-9F0C9254D671}"/>
              </a:ext>
            </a:extLst>
          </p:cNvPr>
          <p:cNvPicPr preferRelativeResize="0">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130007" y="5757868"/>
            <a:ext cx="6635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oogle Shape;444;p41">
            <a:extLst>
              <a:ext uri="{FF2B5EF4-FFF2-40B4-BE49-F238E27FC236}">
                <a16:creationId xmlns:a16="http://schemas.microsoft.com/office/drawing/2014/main" id="{AB1B1833-6E70-FA49-9638-27E5C9A442BB}"/>
              </a:ext>
            </a:extLst>
          </p:cNvPr>
          <p:cNvPicPr preferRelativeResize="0">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886405" y="4666592"/>
            <a:ext cx="1481139"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oogle Shape;446;p41">
            <a:extLst>
              <a:ext uri="{FF2B5EF4-FFF2-40B4-BE49-F238E27FC236}">
                <a16:creationId xmlns:a16="http://schemas.microsoft.com/office/drawing/2014/main" id="{D3C63C5A-7EF9-5D4A-939A-6021544B4CE6}"/>
              </a:ext>
            </a:extLst>
          </p:cNvPr>
          <p:cNvPicPr preferRelativeResize="0">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6064998" y="6073939"/>
            <a:ext cx="105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oogle Shape;447;p41" descr="link to homepage">
            <a:extLst>
              <a:ext uri="{FF2B5EF4-FFF2-40B4-BE49-F238E27FC236}">
                <a16:creationId xmlns:a16="http://schemas.microsoft.com/office/drawing/2014/main" id="{AF941B41-134B-7044-8BB9-152F5ECE0101}"/>
              </a:ext>
            </a:extLst>
          </p:cNvPr>
          <p:cNvPicPr preferRelativeResize="0">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7764042" y="6029863"/>
            <a:ext cx="1408113"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a:extLst>
              <a:ext uri="{FF2B5EF4-FFF2-40B4-BE49-F238E27FC236}">
                <a16:creationId xmlns:a16="http://schemas.microsoft.com/office/drawing/2014/main" id="{ACB78A14-0EEA-DD48-9EB7-CEF1E1C0468B}"/>
              </a:ext>
            </a:extLst>
          </p:cNvPr>
          <p:cNvSpPr txBox="1"/>
          <p:nvPr/>
        </p:nvSpPr>
        <p:spPr>
          <a:xfrm>
            <a:off x="-3578" y="964969"/>
            <a:ext cx="4331253" cy="14157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600" b="1" u="sng" dirty="0"/>
              <a:t>Elixir Plant </a:t>
            </a:r>
            <a:r>
              <a:rPr lang="fr-FR" sz="1600" b="1" u="sng" dirty="0" err="1"/>
              <a:t>community</a:t>
            </a:r>
            <a:r>
              <a:rPr lang="fr-FR" sz="1600" b="1" u="sng" dirty="0"/>
              <a:t> &amp; </a:t>
            </a:r>
            <a:r>
              <a:rPr lang="fr-FR" sz="1600" b="1" u="sng" dirty="0" err="1"/>
              <a:t>platforms</a:t>
            </a:r>
            <a:endParaRPr lang="fr-FR" sz="1600" b="1" u="sng" dirty="0"/>
          </a:p>
          <a:p>
            <a:r>
              <a:rPr lang="fr-FR" sz="1400" dirty="0" err="1"/>
              <a:t>Beier</a:t>
            </a:r>
            <a:r>
              <a:rPr lang="fr-FR" sz="1400" dirty="0"/>
              <a:t> S., Gruden C., Pommier C., Coppens F, </a:t>
            </a:r>
            <a:r>
              <a:rPr lang="fr-FR" sz="1400" dirty="0" err="1"/>
              <a:t>Scholz</a:t>
            </a:r>
            <a:r>
              <a:rPr lang="fr-FR" sz="1400" dirty="0"/>
              <a:t> U., Lange M., Contreras B., Adam </a:t>
            </a:r>
            <a:r>
              <a:rPr lang="fr-FR" sz="1400" dirty="0" err="1"/>
              <a:t>Blondon</a:t>
            </a:r>
            <a:r>
              <a:rPr lang="fr-FR" sz="1400" dirty="0"/>
              <a:t> AF, Faria D, Chavez I, Miguel C, </a:t>
            </a:r>
            <a:r>
              <a:rPr lang="fr-FR" sz="1400" dirty="0" err="1"/>
              <a:t>Droedsbek</a:t>
            </a:r>
            <a:r>
              <a:rPr lang="fr-FR" sz="1400" dirty="0"/>
              <a:t> B, </a:t>
            </a:r>
            <a:r>
              <a:rPr lang="fr-FR" sz="1400" dirty="0" err="1"/>
              <a:t>Finkers</a:t>
            </a:r>
            <a:r>
              <a:rPr lang="fr-FR" sz="1400" dirty="0"/>
              <a:t> R, </a:t>
            </a:r>
            <a:r>
              <a:rPr lang="fr-FR" sz="1400" dirty="0" err="1"/>
              <a:t>Papoutsoglou</a:t>
            </a:r>
            <a:r>
              <a:rPr lang="fr-FR" sz="1400" dirty="0"/>
              <a:t> E, </a:t>
            </a:r>
            <a:r>
              <a:rPr lang="fr-FR" sz="1400" dirty="0" err="1"/>
              <a:t>Olster</a:t>
            </a:r>
            <a:r>
              <a:rPr lang="fr-FR" sz="1400" dirty="0"/>
              <a:t> R, </a:t>
            </a:r>
            <a:r>
              <a:rPr lang="fr-FR" sz="1400" dirty="0" err="1"/>
              <a:t>Ramsak</a:t>
            </a:r>
            <a:r>
              <a:rPr lang="fr-FR" sz="1400" dirty="0"/>
              <a:t> Z, …</a:t>
            </a:r>
          </a:p>
          <a:p>
            <a:endParaRPr lang="fr-FR" sz="1400" dirty="0"/>
          </a:p>
        </p:txBody>
      </p:sp>
      <p:sp>
        <p:nvSpPr>
          <p:cNvPr id="31" name="Espace réservé du contenu 2">
            <a:extLst>
              <a:ext uri="{FF2B5EF4-FFF2-40B4-BE49-F238E27FC236}">
                <a16:creationId xmlns:a16="http://schemas.microsoft.com/office/drawing/2014/main" id="{C81625FB-A03F-D549-BA2F-9C78501C78E7}"/>
              </a:ext>
            </a:extLst>
          </p:cNvPr>
          <p:cNvSpPr txBox="1">
            <a:spLocks/>
          </p:cNvSpPr>
          <p:nvPr/>
        </p:nvSpPr>
        <p:spPr>
          <a:xfrm>
            <a:off x="7863411" y="893581"/>
            <a:ext cx="4188451" cy="115828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6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6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6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6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u="sng" dirty="0">
                <a:solidFill>
                  <a:schemeClr val="tx1">
                    <a:lumMod val="65000"/>
                    <a:lumOff val="35000"/>
                  </a:schemeClr>
                </a:solidFill>
                <a:latin typeface="Arial" panose="020B0604020202020204" pitchFamily="34" charset="0"/>
                <a:cs typeface="Arial" panose="020B0604020202020204" pitchFamily="34" charset="0"/>
              </a:rPr>
              <a:t>H2020 AGENT</a:t>
            </a:r>
          </a:p>
          <a:p>
            <a:pPr marL="0" indent="0">
              <a:buNone/>
            </a:pPr>
            <a:r>
              <a:rPr lang="en-US" sz="1400" dirty="0">
                <a:solidFill>
                  <a:schemeClr val="tx1">
                    <a:lumMod val="65000"/>
                    <a:lumOff val="35000"/>
                  </a:schemeClr>
                </a:solidFill>
                <a:latin typeface="Arial" panose="020B0604020202020204" pitchFamily="34" charset="0"/>
                <a:cs typeface="Arial" panose="020B0604020202020204" pitchFamily="34" charset="0"/>
              </a:rPr>
              <a:t>N. Stein (IPK, </a:t>
            </a:r>
            <a:r>
              <a:rPr lang="en-US" sz="1400" dirty="0" err="1">
                <a:solidFill>
                  <a:schemeClr val="tx1">
                    <a:lumMod val="65000"/>
                    <a:lumOff val="35000"/>
                  </a:schemeClr>
                </a:solidFill>
                <a:latin typeface="Arial" panose="020B0604020202020204" pitchFamily="34" charset="0"/>
                <a:cs typeface="Arial" panose="020B0604020202020204" pitchFamily="34" charset="0"/>
              </a:rPr>
              <a:t>coord</a:t>
            </a:r>
            <a:r>
              <a:rPr lang="en-US" sz="1400" dirty="0">
                <a:solidFill>
                  <a:schemeClr val="tx1">
                    <a:lumMod val="65000"/>
                    <a:lumOff val="35000"/>
                  </a:schemeClr>
                </a:solidFill>
                <a:latin typeface="Arial" panose="020B0604020202020204" pitchFamily="34" charset="0"/>
                <a:cs typeface="Arial" panose="020B0604020202020204" pitchFamily="34" charset="0"/>
              </a:rPr>
              <a:t>), P. Kersey (RBGK), M. </a:t>
            </a:r>
            <a:r>
              <a:rPr lang="en-US" sz="1400" dirty="0" err="1">
                <a:solidFill>
                  <a:schemeClr val="tx1">
                    <a:lumMod val="65000"/>
                    <a:lumOff val="35000"/>
                  </a:schemeClr>
                </a:solidFill>
                <a:latin typeface="Arial" panose="020B0604020202020204" pitchFamily="34" charset="0"/>
                <a:cs typeface="Arial" panose="020B0604020202020204" pitchFamily="34" charset="0"/>
              </a:rPr>
              <a:t>Alaux</a:t>
            </a:r>
            <a:r>
              <a:rPr lang="en-US" sz="1400" dirty="0">
                <a:solidFill>
                  <a:schemeClr val="tx1">
                    <a:lumMod val="65000"/>
                    <a:lumOff val="35000"/>
                  </a:schemeClr>
                </a:solidFill>
                <a:latin typeface="Arial" panose="020B0604020202020204" pitchFamily="34" charset="0"/>
                <a:cs typeface="Arial" panose="020B0604020202020204" pitchFamily="34" charset="0"/>
              </a:rPr>
              <a:t> (INRAE), S. Weise (IPK), C. </a:t>
            </a:r>
            <a:r>
              <a:rPr lang="en-US" sz="1400" dirty="0" err="1">
                <a:solidFill>
                  <a:schemeClr val="tx1">
                    <a:lumMod val="65000"/>
                    <a:lumOff val="35000"/>
                  </a:schemeClr>
                </a:solidFill>
                <a:latin typeface="Arial" panose="020B0604020202020204" pitchFamily="34" charset="0"/>
                <a:cs typeface="Arial" panose="020B0604020202020204" pitchFamily="34" charset="0"/>
              </a:rPr>
              <a:t>Pommier</a:t>
            </a:r>
            <a:r>
              <a:rPr lang="en-US" sz="1400" dirty="0">
                <a:solidFill>
                  <a:schemeClr val="tx1">
                    <a:lumMod val="65000"/>
                    <a:lumOff val="35000"/>
                  </a:schemeClr>
                </a:solidFill>
                <a:latin typeface="Arial" panose="020B0604020202020204" pitchFamily="34" charset="0"/>
                <a:cs typeface="Arial" panose="020B0604020202020204" pitchFamily="34" charset="0"/>
              </a:rPr>
              <a:t> (INRAE), M. Lange (IPK), R. </a:t>
            </a:r>
            <a:r>
              <a:rPr lang="en-US" sz="1400" dirty="0" err="1">
                <a:solidFill>
                  <a:schemeClr val="tx1">
                    <a:lumMod val="65000"/>
                    <a:lumOff val="35000"/>
                  </a:schemeClr>
                </a:solidFill>
                <a:latin typeface="Arial" panose="020B0604020202020204" pitchFamily="34" charset="0"/>
                <a:cs typeface="Arial" panose="020B0604020202020204" pitchFamily="34" charset="0"/>
              </a:rPr>
              <a:t>Finkers</a:t>
            </a:r>
            <a:r>
              <a:rPr lang="en-US" sz="1400" dirty="0">
                <a:solidFill>
                  <a:schemeClr val="tx1">
                    <a:lumMod val="65000"/>
                    <a:lumOff val="35000"/>
                  </a:schemeClr>
                </a:solidFill>
                <a:latin typeface="Arial" panose="020B0604020202020204" pitchFamily="34" charset="0"/>
                <a:cs typeface="Arial" panose="020B0604020202020204" pitchFamily="34" charset="0"/>
              </a:rPr>
              <a:t> (WUR), </a:t>
            </a:r>
            <a:r>
              <a:rPr lang="en-US" sz="1400" i="1" dirty="0">
                <a:solidFill>
                  <a:schemeClr val="tx1">
                    <a:lumMod val="65000"/>
                    <a:lumOff val="35000"/>
                  </a:schemeClr>
                </a:solidFill>
                <a:latin typeface="Arial" panose="020B0604020202020204" pitchFamily="34" charset="0"/>
                <a:cs typeface="Arial" panose="020B0604020202020204" pitchFamily="34" charset="0"/>
              </a:rPr>
              <a:t>J. Destin (INRAE)</a:t>
            </a:r>
          </a:p>
        </p:txBody>
      </p:sp>
      <p:pic>
        <p:nvPicPr>
          <p:cNvPr id="32" name="Google Shape;259;p27">
            <a:extLst>
              <a:ext uri="{FF2B5EF4-FFF2-40B4-BE49-F238E27FC236}">
                <a16:creationId xmlns:a16="http://schemas.microsoft.com/office/drawing/2014/main" id="{1D8D462C-1980-DB4A-81A0-0F4349FC7B38}"/>
              </a:ext>
            </a:extLst>
          </p:cNvPr>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945368" y="833529"/>
            <a:ext cx="1181767" cy="382208"/>
          </a:xfrm>
          <a:prstGeom prst="rect">
            <a:avLst/>
          </a:prstGeom>
          <a:noFill/>
          <a:ln>
            <a:noFill/>
          </a:ln>
        </p:spPr>
      </p:pic>
      <p:sp>
        <p:nvSpPr>
          <p:cNvPr id="33" name="ZoneTexte 32">
            <a:extLst>
              <a:ext uri="{FF2B5EF4-FFF2-40B4-BE49-F238E27FC236}">
                <a16:creationId xmlns:a16="http://schemas.microsoft.com/office/drawing/2014/main" id="{901041D6-4672-EB47-B5F6-7E1BDBC12007}"/>
              </a:ext>
            </a:extLst>
          </p:cNvPr>
          <p:cNvSpPr txBox="1"/>
          <p:nvPr/>
        </p:nvSpPr>
        <p:spPr>
          <a:xfrm>
            <a:off x="4102430" y="2150873"/>
            <a:ext cx="5100213" cy="172354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b="1" u="sng" dirty="0"/>
              <a:t>MIAPPE </a:t>
            </a:r>
            <a:r>
              <a:rPr lang="fr-FR" b="1" u="sng" dirty="0" err="1"/>
              <a:t>community</a:t>
            </a:r>
            <a:endParaRPr lang="fr-FR" b="1" u="sng" dirty="0"/>
          </a:p>
          <a:p>
            <a:r>
              <a:rPr lang="fr-FR" sz="1400" dirty="0"/>
              <a:t>ELIXIR Plant </a:t>
            </a:r>
            <a:r>
              <a:rPr lang="fr-FR" sz="1400" dirty="0" err="1"/>
              <a:t>Community</a:t>
            </a:r>
            <a:r>
              <a:rPr lang="fr-FR" sz="1400" dirty="0"/>
              <a:t>,</a:t>
            </a:r>
          </a:p>
          <a:p>
            <a:r>
              <a:rPr lang="fr-FR" sz="1400" dirty="0" err="1"/>
              <a:t>Krajewsky</a:t>
            </a:r>
            <a:r>
              <a:rPr lang="fr-FR" sz="1400" dirty="0"/>
              <a:t> P, </a:t>
            </a:r>
            <a:r>
              <a:rPr lang="fr-FR" sz="1400" dirty="0" err="1"/>
              <a:t>Cwiek</a:t>
            </a:r>
            <a:r>
              <a:rPr lang="fr-FR" sz="1400" dirty="0"/>
              <a:t> H, Tardieu F, </a:t>
            </a:r>
            <a:r>
              <a:rPr lang="fr-FR" sz="1400" dirty="0" err="1"/>
              <a:t>Usadel</a:t>
            </a:r>
            <a:r>
              <a:rPr lang="fr-FR" sz="1400" dirty="0"/>
              <a:t> B, </a:t>
            </a:r>
            <a:r>
              <a:rPr lang="fr-FR" sz="1400" dirty="0" err="1"/>
              <a:t>Arend</a:t>
            </a:r>
            <a:r>
              <a:rPr lang="fr-FR" sz="1400" dirty="0"/>
              <a:t> D, Arnaud E, Junker A, King G, Laporte MA, </a:t>
            </a:r>
            <a:r>
              <a:rPr lang="fr-FR" sz="1400" dirty="0" err="1"/>
              <a:t>Poorter</a:t>
            </a:r>
            <a:r>
              <a:rPr lang="fr-FR" sz="1400" dirty="0"/>
              <a:t> H, </a:t>
            </a:r>
            <a:r>
              <a:rPr lang="fr-FR" sz="1400" dirty="0" err="1"/>
              <a:t>Reif</a:t>
            </a:r>
            <a:r>
              <a:rPr lang="fr-FR" sz="1400" dirty="0"/>
              <a:t> J, Rocca-Serra P, </a:t>
            </a:r>
            <a:r>
              <a:rPr lang="fr-FR" sz="1400" dirty="0" err="1"/>
              <a:t>Sansone</a:t>
            </a:r>
            <a:r>
              <a:rPr lang="fr-FR" sz="1400" dirty="0"/>
              <a:t> SA,  </a:t>
            </a:r>
            <a:r>
              <a:rPr lang="fr-FR" sz="1400" dirty="0" err="1"/>
              <a:t>Kersey</a:t>
            </a:r>
            <a:r>
              <a:rPr lang="fr-FR" sz="1400" dirty="0"/>
              <a:t> P, </a:t>
            </a:r>
          </a:p>
          <a:p>
            <a:r>
              <a:rPr lang="fr-FR" sz="1400" dirty="0"/>
              <a:t>And </a:t>
            </a:r>
            <a:r>
              <a:rPr lang="fr-FR" sz="1400" dirty="0" err="1"/>
              <a:t>many</a:t>
            </a:r>
            <a:r>
              <a:rPr lang="fr-FR" sz="1400" dirty="0"/>
              <a:t> more!</a:t>
            </a:r>
          </a:p>
          <a:p>
            <a:endParaRPr lang="fr-FR" dirty="0"/>
          </a:p>
        </p:txBody>
      </p:sp>
      <p:pic>
        <p:nvPicPr>
          <p:cNvPr id="26" name="Image 25">
            <a:extLst>
              <a:ext uri="{FF2B5EF4-FFF2-40B4-BE49-F238E27FC236}">
                <a16:creationId xmlns:a16="http://schemas.microsoft.com/office/drawing/2014/main" id="{5AAC2B46-A388-9849-8092-AA10D40A15D6}"/>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102430" y="1538842"/>
            <a:ext cx="661328" cy="565646"/>
          </a:xfrm>
          <a:prstGeom prst="rect">
            <a:avLst/>
          </a:prstGeom>
        </p:spPr>
      </p:pic>
      <p:pic>
        <p:nvPicPr>
          <p:cNvPr id="30" name="Google Shape;201;p23">
            <a:extLst>
              <a:ext uri="{FF2B5EF4-FFF2-40B4-BE49-F238E27FC236}">
                <a16:creationId xmlns:a16="http://schemas.microsoft.com/office/drawing/2014/main" id="{3A666591-DDEF-F445-8B00-6AB923DE28AC}"/>
              </a:ext>
            </a:extLst>
          </p:cNvPr>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759502" y="2146672"/>
            <a:ext cx="1412653" cy="361867"/>
          </a:xfrm>
          <a:prstGeom prst="rect">
            <a:avLst/>
          </a:prstGeom>
          <a:noFill/>
          <a:ln>
            <a:noFill/>
          </a:ln>
        </p:spPr>
      </p:pic>
      <p:pic>
        <p:nvPicPr>
          <p:cNvPr id="24" name="Picture 4" descr="elixir_1_RZ_mac.eps">
            <a:extLst>
              <a:ext uri="{FF2B5EF4-FFF2-40B4-BE49-F238E27FC236}">
                <a16:creationId xmlns:a16="http://schemas.microsoft.com/office/drawing/2014/main" id="{C8C74919-0F50-CC47-9D14-0F3A99039E54}"/>
              </a:ext>
            </a:extLst>
          </p:cNvPr>
          <p:cNvPicPr>
            <a:picLocks noChangeAspect="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3532158" y="772544"/>
            <a:ext cx="997435" cy="71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5CEE0D5-565F-AE4C-9791-98D670937AB0}"/>
              </a:ext>
            </a:extLst>
          </p:cNvPr>
          <p:cNvSpPr/>
          <p:nvPr/>
        </p:nvSpPr>
        <p:spPr>
          <a:xfrm>
            <a:off x="16211" y="2524871"/>
            <a:ext cx="3515947" cy="58477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b="1" u="sng" dirty="0" err="1"/>
              <a:t>Crop</a:t>
            </a:r>
            <a:r>
              <a:rPr lang="fr-FR" b="1" u="sng" dirty="0"/>
              <a:t> </a:t>
            </a:r>
            <a:r>
              <a:rPr lang="fr-FR" b="1" u="sng" dirty="0" err="1"/>
              <a:t>Ontology</a:t>
            </a:r>
            <a:endParaRPr lang="fr-FR" b="1" u="sng" dirty="0"/>
          </a:p>
          <a:p>
            <a:r>
              <a:rPr lang="fr-FR" sz="1400" dirty="0"/>
              <a:t>Arnaud E, Laporte MA, …</a:t>
            </a:r>
          </a:p>
        </p:txBody>
      </p:sp>
      <p:pic>
        <p:nvPicPr>
          <p:cNvPr id="34" name="Google Shape;430;p41" descr="http://www.cropontology.org/images/Crop_Ontology_logo.png">
            <a:extLst>
              <a:ext uri="{FF2B5EF4-FFF2-40B4-BE49-F238E27FC236}">
                <a16:creationId xmlns:a16="http://schemas.microsoft.com/office/drawing/2014/main" id="{207955BE-1DEF-B44D-BE95-2E86D094BF7F}"/>
              </a:ext>
            </a:extLst>
          </p:cNvPr>
          <p:cNvPicPr preferRelativeResize="0">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882775" y="2422066"/>
            <a:ext cx="1619251"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ZoneTexte 35">
            <a:extLst>
              <a:ext uri="{FF2B5EF4-FFF2-40B4-BE49-F238E27FC236}">
                <a16:creationId xmlns:a16="http://schemas.microsoft.com/office/drawing/2014/main" id="{A30F994B-B207-5F4D-8F70-9E05BC8CBAF6}"/>
              </a:ext>
            </a:extLst>
          </p:cNvPr>
          <p:cNvSpPr txBox="1"/>
          <p:nvPr/>
        </p:nvSpPr>
        <p:spPr>
          <a:xfrm>
            <a:off x="-3578" y="3261384"/>
            <a:ext cx="3928270" cy="1292662"/>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r>
              <a:rPr lang="fr-FR" b="1" u="sng" dirty="0"/>
              <a:t>Emphasis</a:t>
            </a:r>
          </a:p>
          <a:p>
            <a:r>
              <a:rPr lang="fr-FR" sz="1400" dirty="0"/>
              <a:t>Tardieu F, </a:t>
            </a:r>
            <a:r>
              <a:rPr lang="fr-FR" sz="1400" dirty="0" err="1"/>
              <a:t>Usadel</a:t>
            </a:r>
            <a:r>
              <a:rPr lang="fr-FR" sz="1400" dirty="0"/>
              <a:t> B, </a:t>
            </a:r>
            <a:r>
              <a:rPr lang="fr-FR" sz="1400" dirty="0" err="1"/>
              <a:t>Arend</a:t>
            </a:r>
            <a:r>
              <a:rPr lang="fr-FR" sz="1400" dirty="0"/>
              <a:t> D, Junker A, </a:t>
            </a:r>
            <a:r>
              <a:rPr lang="fr-FR" sz="1400" dirty="0" err="1"/>
              <a:t>Poorter</a:t>
            </a:r>
            <a:r>
              <a:rPr lang="fr-FR" sz="1400" dirty="0"/>
              <a:t> H, Neveu P, </a:t>
            </a:r>
            <a:r>
              <a:rPr lang="fr-FR" sz="1400" dirty="0" err="1"/>
              <a:t>Pierushka</a:t>
            </a:r>
            <a:r>
              <a:rPr lang="fr-FR" sz="1400" dirty="0"/>
              <a:t> R, </a:t>
            </a:r>
            <a:r>
              <a:rPr lang="fr-FR" sz="1400" dirty="0" err="1"/>
              <a:t>Shur</a:t>
            </a:r>
            <a:r>
              <a:rPr lang="fr-FR" sz="1400" dirty="0"/>
              <a:t> U… </a:t>
            </a:r>
          </a:p>
          <a:p>
            <a:r>
              <a:rPr lang="fr-FR" sz="1400" dirty="0"/>
              <a:t>And </a:t>
            </a:r>
            <a:r>
              <a:rPr lang="fr-FR" sz="1400" dirty="0" err="1"/>
              <a:t>many</a:t>
            </a:r>
            <a:r>
              <a:rPr lang="fr-FR" sz="1400" dirty="0"/>
              <a:t> more!</a:t>
            </a:r>
          </a:p>
          <a:p>
            <a:endParaRPr lang="fr-FR" dirty="0"/>
          </a:p>
        </p:txBody>
      </p:sp>
      <p:pic>
        <p:nvPicPr>
          <p:cNvPr id="35" name="Picture 4">
            <a:extLst>
              <a:ext uri="{FF2B5EF4-FFF2-40B4-BE49-F238E27FC236}">
                <a16:creationId xmlns:a16="http://schemas.microsoft.com/office/drawing/2014/main" id="{E46D299E-7F22-CE4D-AB75-52C2A8D6F4AA}"/>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2110624" y="3260164"/>
            <a:ext cx="1873859" cy="266196"/>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a:extLst>
              <a:ext uri="{FF2B5EF4-FFF2-40B4-BE49-F238E27FC236}">
                <a16:creationId xmlns:a16="http://schemas.microsoft.com/office/drawing/2014/main" id="{45F6EDCA-C969-8444-9003-ADF32EF7E674}"/>
              </a:ext>
            </a:extLst>
          </p:cNvPr>
          <p:cNvSpPr txBox="1"/>
          <p:nvPr/>
        </p:nvSpPr>
        <p:spPr>
          <a:xfrm>
            <a:off x="9172156" y="2648660"/>
            <a:ext cx="2968744" cy="1292662"/>
          </a:xfrm>
          <a:prstGeom prst="rect">
            <a:avLst/>
          </a:prstGeom>
          <a:solidFill>
            <a:srgbClr val="92D05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fr-FR" b="1" u="sng" dirty="0" err="1"/>
              <a:t>Breeding</a:t>
            </a:r>
            <a:r>
              <a:rPr lang="fr-FR" b="1" u="sng" dirty="0"/>
              <a:t> API</a:t>
            </a:r>
          </a:p>
          <a:p>
            <a:r>
              <a:rPr lang="fr-FR" sz="1400" dirty="0" err="1"/>
              <a:t>Selby</a:t>
            </a:r>
            <a:r>
              <a:rPr lang="fr-FR" sz="1400" dirty="0"/>
              <a:t> P, Mueller L, Robbins K, </a:t>
            </a:r>
            <a:r>
              <a:rPr lang="fr-FR" sz="1400" dirty="0" err="1"/>
              <a:t>Backlund</a:t>
            </a:r>
            <a:r>
              <a:rPr lang="fr-FR" sz="1400" dirty="0"/>
              <a:t> JE, … , </a:t>
            </a:r>
          </a:p>
          <a:p>
            <a:r>
              <a:rPr lang="fr-FR" sz="1400" dirty="0"/>
              <a:t>And </a:t>
            </a:r>
            <a:r>
              <a:rPr lang="fr-FR" sz="1400" dirty="0" err="1"/>
              <a:t>many</a:t>
            </a:r>
            <a:r>
              <a:rPr lang="fr-FR" sz="1400" dirty="0"/>
              <a:t> more!</a:t>
            </a:r>
          </a:p>
          <a:p>
            <a:endParaRPr lang="fr-FR" dirty="0"/>
          </a:p>
        </p:txBody>
      </p:sp>
      <p:pic>
        <p:nvPicPr>
          <p:cNvPr id="18" name="Google Shape;441;p41" descr="brapi_logo.png">
            <a:extLst>
              <a:ext uri="{FF2B5EF4-FFF2-40B4-BE49-F238E27FC236}">
                <a16:creationId xmlns:a16="http://schemas.microsoft.com/office/drawing/2014/main" id="{553A730D-6399-5D4D-9CC0-6FA974798621}"/>
              </a:ext>
            </a:extLst>
          </p:cNvPr>
          <p:cNvPicPr preferRelativeResize="0">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0007162" y="2403121"/>
            <a:ext cx="20447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descr="elixir_1_RZ_mac.eps">
            <a:extLst>
              <a:ext uri="{FF2B5EF4-FFF2-40B4-BE49-F238E27FC236}">
                <a16:creationId xmlns:a16="http://schemas.microsoft.com/office/drawing/2014/main" id="{5B9A796D-B442-5F49-B6A3-FE0D10714869}"/>
              </a:ext>
            </a:extLst>
          </p:cNvPr>
          <p:cNvPicPr>
            <a:picLocks noChangeAspect="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7553544" y="4387015"/>
            <a:ext cx="997435" cy="71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 3" descr="Une image contenant dessin, signe&#10;&#10;Description générée automatiquement">
            <a:extLst>
              <a:ext uri="{FF2B5EF4-FFF2-40B4-BE49-F238E27FC236}">
                <a16:creationId xmlns:a16="http://schemas.microsoft.com/office/drawing/2014/main" id="{09C9C3FF-CA8F-2D8D-E9CF-591AD8D8200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520237" y="4239899"/>
            <a:ext cx="2286000" cy="897255"/>
          </a:xfrm>
          <a:prstGeom prst="rect">
            <a:avLst/>
          </a:prstGeom>
        </p:spPr>
      </p:pic>
      <p:sp>
        <p:nvSpPr>
          <p:cNvPr id="6" name="Titre 5">
            <a:extLst>
              <a:ext uri="{FF2B5EF4-FFF2-40B4-BE49-F238E27FC236}">
                <a16:creationId xmlns:a16="http://schemas.microsoft.com/office/drawing/2014/main" id="{A7D7F5A1-E652-4032-B04D-4BC464698B16}"/>
              </a:ext>
            </a:extLst>
          </p:cNvPr>
          <p:cNvSpPr>
            <a:spLocks noGrp="1"/>
          </p:cNvSpPr>
          <p:nvPr>
            <p:ph type="title"/>
          </p:nvPr>
        </p:nvSpPr>
        <p:spPr/>
        <p:txBody>
          <a:bodyPr/>
          <a:lstStyle/>
          <a:p>
            <a:r>
              <a:rPr lang="fr-FR" dirty="0" err="1"/>
              <a:t>Aknowledgments</a:t>
            </a:r>
            <a:endParaRPr lang="en-US" dirty="0"/>
          </a:p>
        </p:txBody>
      </p:sp>
      <p:pic>
        <p:nvPicPr>
          <p:cNvPr id="42" name="Google Shape;430;p41" descr="http://www.cropontology.org/images/Crop_Ontology_logo.png">
            <a:extLst>
              <a:ext uri="{FF2B5EF4-FFF2-40B4-BE49-F238E27FC236}">
                <a16:creationId xmlns:a16="http://schemas.microsoft.com/office/drawing/2014/main" id="{DE6A3CD2-1072-481C-A1BE-A69491D0AEAE}"/>
              </a:ext>
            </a:extLst>
          </p:cNvPr>
          <p:cNvPicPr preferRelativeResize="0">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0464800" y="5260978"/>
            <a:ext cx="1619251"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oogle Shape;441;p41" descr="brapi_logo.png">
            <a:extLst>
              <a:ext uri="{FF2B5EF4-FFF2-40B4-BE49-F238E27FC236}">
                <a16:creationId xmlns:a16="http://schemas.microsoft.com/office/drawing/2014/main" id="{6DEB90ED-3E21-4B85-974F-29744D873804}"/>
              </a:ext>
            </a:extLst>
          </p:cNvPr>
          <p:cNvPicPr preferRelativeResize="0">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1930314" y="4755024"/>
            <a:ext cx="997435" cy="185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age 43">
            <a:extLst>
              <a:ext uri="{FF2B5EF4-FFF2-40B4-BE49-F238E27FC236}">
                <a16:creationId xmlns:a16="http://schemas.microsoft.com/office/drawing/2014/main" id="{A9E4D3E0-8A18-4037-AE57-305113B3479A}"/>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l="5601" t="-835" r="-1"/>
          <a:stretch/>
        </p:blipFill>
        <p:spPr>
          <a:xfrm>
            <a:off x="8596396" y="4502330"/>
            <a:ext cx="624287" cy="570369"/>
          </a:xfrm>
          <a:prstGeom prst="rect">
            <a:avLst/>
          </a:prstGeom>
        </p:spPr>
      </p:pic>
      <p:pic>
        <p:nvPicPr>
          <p:cNvPr id="45" name="Google Shape;201;p23">
            <a:extLst>
              <a:ext uri="{FF2B5EF4-FFF2-40B4-BE49-F238E27FC236}">
                <a16:creationId xmlns:a16="http://schemas.microsoft.com/office/drawing/2014/main" id="{2622F60E-EFB2-4553-90A6-95CAEE485624}"/>
              </a:ext>
            </a:extLst>
          </p:cNvPr>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13751" y="4666592"/>
            <a:ext cx="1412653" cy="361867"/>
          </a:xfrm>
          <a:prstGeom prst="rect">
            <a:avLst/>
          </a:prstGeom>
          <a:noFill/>
          <a:ln>
            <a:noFill/>
          </a:ln>
        </p:spPr>
      </p:pic>
      <p:pic>
        <p:nvPicPr>
          <p:cNvPr id="46" name="Picture 4">
            <a:extLst>
              <a:ext uri="{FF2B5EF4-FFF2-40B4-BE49-F238E27FC236}">
                <a16:creationId xmlns:a16="http://schemas.microsoft.com/office/drawing/2014/main" id="{1348F0CA-412D-4806-A492-7F11257DE980}"/>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7246642" y="5207007"/>
            <a:ext cx="1873859" cy="266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p:txBody>
          <a:bodyPr>
            <a:normAutofit fontScale="92500" lnSpcReduction="20000"/>
          </a:bodyPr>
          <a:lstStyle/>
          <a:p>
            <a:pPr marL="0" indent="0">
              <a:buNone/>
            </a:pPr>
            <a:r>
              <a:rPr lang="en-US" b="1" noProof="0" dirty="0"/>
              <a:t>FILES</a:t>
            </a:r>
          </a:p>
          <a:p>
            <a:r>
              <a:rPr lang="en-US" noProof="0" dirty="0"/>
              <a:t>Phenotyping data</a:t>
            </a:r>
          </a:p>
          <a:p>
            <a:pPr lvl="1"/>
            <a:r>
              <a:rPr lang="en-US" noProof="0" dirty="0"/>
              <a:t>Your dataset</a:t>
            </a:r>
          </a:p>
          <a:p>
            <a:pPr lvl="1"/>
            <a:r>
              <a:rPr lang="en-US" noProof="0" dirty="0"/>
              <a:t>Test dataset: POP2_dataset.xlsx</a:t>
            </a:r>
          </a:p>
          <a:p>
            <a:r>
              <a:rPr lang="en-US" noProof="0" dirty="0"/>
              <a:t>MIAPPE template</a:t>
            </a:r>
          </a:p>
          <a:p>
            <a:pPr lvl="1"/>
            <a:r>
              <a:rPr lang="en-US" noProof="0" dirty="0">
                <a:hlinkClick r:id="rId2"/>
              </a:rPr>
              <a:t>https://github.com/MIAPPE/MIAPPE/tree/master/MIAPPE_Checklist-Data-Model-v1.1</a:t>
            </a:r>
            <a:endParaRPr lang="en-US" noProof="0" dirty="0"/>
          </a:p>
          <a:p>
            <a:pPr lvl="2"/>
            <a:r>
              <a:rPr lang="en-US" dirty="0"/>
              <a:t>MIAPPE_Checklist-Data-Model-v1.1.</a:t>
            </a:r>
            <a:r>
              <a:rPr lang="en-US" noProof="0" dirty="0"/>
              <a:t>xlsx</a:t>
            </a:r>
          </a:p>
          <a:p>
            <a:pPr lvl="2"/>
            <a:r>
              <a:rPr lang="en-US" dirty="0"/>
              <a:t>MIAPPEv1.1_training_spreadsheet.xlsx</a:t>
            </a:r>
            <a:endParaRPr lang="en-US" noProof="0" dirty="0"/>
          </a:p>
          <a:p>
            <a:r>
              <a:rPr lang="en-US" noProof="0" dirty="0" err="1"/>
              <a:t>CropOntology</a:t>
            </a:r>
            <a:endParaRPr lang="en-US" noProof="0" dirty="0"/>
          </a:p>
          <a:p>
            <a:pPr lvl="1"/>
            <a:r>
              <a:rPr lang="en-US" dirty="0">
                <a:hlinkClick r:id="rId3"/>
              </a:rPr>
              <a:t>http://www.cropontology.org</a:t>
            </a:r>
            <a:endParaRPr lang="en-US" dirty="0"/>
          </a:p>
          <a:p>
            <a:pPr lvl="1"/>
            <a:endParaRPr lang="en-US" noProof="0" dirty="0"/>
          </a:p>
          <a:p>
            <a:pPr marL="0" indent="0">
              <a:buNone/>
            </a:pPr>
            <a:r>
              <a:rPr lang="en-US" b="1" noProof="0" dirty="0"/>
              <a:t>TODO</a:t>
            </a:r>
          </a:p>
          <a:p>
            <a:r>
              <a:rPr lang="en-US" noProof="0" dirty="0"/>
              <a:t>Describe the dataset using MIAPPE v1.1 template</a:t>
            </a:r>
          </a:p>
        </p:txBody>
      </p:sp>
      <p:sp>
        <p:nvSpPr>
          <p:cNvPr id="5" name="Titre 4"/>
          <p:cNvSpPr>
            <a:spLocks noGrp="1"/>
          </p:cNvSpPr>
          <p:nvPr>
            <p:ph type="title"/>
          </p:nvPr>
        </p:nvSpPr>
        <p:spPr/>
        <p:txBody>
          <a:bodyPr/>
          <a:lstStyle/>
          <a:p>
            <a:r>
              <a:rPr lang="en-US" noProof="0" dirty="0"/>
              <a:t>Your move!</a:t>
            </a:r>
          </a:p>
        </p:txBody>
      </p:sp>
    </p:spTree>
    <p:extLst>
      <p:ext uri="{BB962C8B-B14F-4D97-AF65-F5344CB8AC3E}">
        <p14:creationId xmlns:p14="http://schemas.microsoft.com/office/powerpoint/2010/main" val="1851362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B5B4E42D-C3C5-4A26-8DE5-A257A3797AB9}"/>
              </a:ext>
            </a:extLst>
          </p:cNvPr>
          <p:cNvSpPr>
            <a:spLocks noGrp="1"/>
          </p:cNvSpPr>
          <p:nvPr>
            <p:ph idx="1"/>
          </p:nvPr>
        </p:nvSpPr>
        <p:spPr>
          <a:xfrm>
            <a:off x="429370" y="1424045"/>
            <a:ext cx="11322658" cy="4332961"/>
          </a:xfrm>
        </p:spPr>
        <p:txBody>
          <a:bodyPr>
            <a:normAutofit fontScale="85000" lnSpcReduction="20000"/>
          </a:bodyPr>
          <a:lstStyle/>
          <a:p>
            <a:pPr marL="228594" lvl="0" indent="-228594">
              <a:lnSpc>
                <a:spcPct val="100000"/>
              </a:lnSpc>
              <a:spcBef>
                <a:spcPts val="0"/>
              </a:spcBef>
              <a:buClr>
                <a:schemeClr val="dk1"/>
              </a:buClr>
              <a:buSzPts val="2400"/>
              <a:buFont typeface="Arial"/>
              <a:buChar char="•"/>
            </a:pPr>
            <a:r>
              <a:rPr lang="en-US" dirty="0">
                <a:solidFill>
                  <a:schemeClr val="dk1"/>
                </a:solidFill>
                <a:latin typeface="Arial"/>
                <a:ea typeface="Arial"/>
                <a:cs typeface="Arial"/>
                <a:sym typeface="Arial"/>
              </a:rPr>
              <a:t>To enable anyone (including yourself) to reuse it</a:t>
            </a:r>
            <a:r>
              <a:rPr lang="en-US" dirty="0">
                <a:solidFill>
                  <a:srgbClr val="000000"/>
                </a:solidFill>
                <a:latin typeface="Arial"/>
                <a:ea typeface="Arial"/>
                <a:cs typeface="Arial"/>
                <a:sym typeface="Arial"/>
              </a:rPr>
              <a:t>:</a:t>
            </a:r>
            <a:r>
              <a:rPr lang="en-US" dirty="0">
                <a:solidFill>
                  <a:schemeClr val="dk1"/>
                </a:solidFill>
                <a:latin typeface="Arial"/>
                <a:ea typeface="Arial"/>
                <a:cs typeface="Arial"/>
                <a:sym typeface="Arial"/>
              </a:rPr>
              <a:t> </a:t>
            </a:r>
            <a:r>
              <a:rPr lang="en-US" dirty="0">
                <a:solidFill>
                  <a:srgbClr val="0070C0"/>
                </a:solidFill>
                <a:latin typeface="Arial"/>
                <a:ea typeface="Arial"/>
                <a:cs typeface="Arial"/>
                <a:sym typeface="Arial"/>
              </a:rPr>
              <a:t>metadata about the experiment (who did it, for what purpose, where and how)</a:t>
            </a:r>
            <a:endParaRPr lang="en-US" sz="1400" dirty="0">
              <a:solidFill>
                <a:srgbClr val="000000"/>
              </a:solidFill>
              <a:latin typeface="Arial"/>
              <a:ea typeface="Arial"/>
              <a:cs typeface="Arial"/>
              <a:sym typeface="Arial"/>
            </a:endParaRPr>
          </a:p>
          <a:p>
            <a:pPr marL="228593" lvl="0" indent="-228593">
              <a:lnSpc>
                <a:spcPct val="100000"/>
              </a:lnSpc>
              <a:spcBef>
                <a:spcPts val="0"/>
              </a:spcBef>
              <a:buClr>
                <a:schemeClr val="dk1"/>
              </a:buClr>
              <a:buSzPts val="2400"/>
              <a:buFont typeface="Arial"/>
              <a:buChar char="•"/>
            </a:pPr>
            <a:endParaRPr lang="en-US" dirty="0">
              <a:solidFill>
                <a:schemeClr val="dk1"/>
              </a:solidFill>
              <a:latin typeface="Arial"/>
              <a:ea typeface="Arial"/>
              <a:cs typeface="Arial"/>
              <a:sym typeface="Arial"/>
            </a:endParaRPr>
          </a:p>
          <a:p>
            <a:pPr marL="228593" lvl="0" indent="-228593">
              <a:lnSpc>
                <a:spcPct val="100000"/>
              </a:lnSpc>
              <a:spcBef>
                <a:spcPts val="0"/>
              </a:spcBef>
              <a:buClr>
                <a:schemeClr val="dk1"/>
              </a:buClr>
              <a:buSzPts val="2400"/>
              <a:buFont typeface="Arial"/>
              <a:buChar char="•"/>
            </a:pPr>
            <a:r>
              <a:rPr lang="en-US" dirty="0">
                <a:solidFill>
                  <a:schemeClr val="dk1"/>
                </a:solidFill>
                <a:latin typeface="Arial"/>
                <a:ea typeface="Arial"/>
                <a:cs typeface="Arial"/>
                <a:sym typeface="Arial"/>
              </a:rPr>
              <a:t>To enable the (automatic) integration of the experimental data with other types of data</a:t>
            </a:r>
            <a:r>
              <a:rPr lang="en-US" dirty="0">
                <a:solidFill>
                  <a:srgbClr val="000000"/>
                </a:solidFill>
                <a:latin typeface="Arial"/>
                <a:ea typeface="Arial"/>
                <a:cs typeface="Arial"/>
                <a:sym typeface="Arial"/>
              </a:rPr>
              <a:t>:</a:t>
            </a:r>
            <a:r>
              <a:rPr lang="en-US" dirty="0">
                <a:solidFill>
                  <a:schemeClr val="dk1"/>
                </a:solidFill>
                <a:latin typeface="Arial"/>
                <a:ea typeface="Arial"/>
                <a:cs typeface="Arial"/>
                <a:sym typeface="Arial"/>
              </a:rPr>
              <a:t> </a:t>
            </a:r>
            <a:r>
              <a:rPr lang="en-US" dirty="0">
                <a:solidFill>
                  <a:srgbClr val="0070C0"/>
                </a:solidFill>
                <a:latin typeface="Arial"/>
                <a:ea typeface="Arial"/>
                <a:cs typeface="Arial"/>
                <a:sym typeface="Arial"/>
              </a:rPr>
              <a:t>unique identification of the concepts used to link different data sets</a:t>
            </a:r>
            <a:endParaRPr lang="en-US" dirty="0">
              <a:solidFill>
                <a:schemeClr val="dk1"/>
              </a:solidFill>
              <a:latin typeface="Arial"/>
              <a:ea typeface="Arial"/>
              <a:cs typeface="Arial"/>
              <a:sym typeface="Arial"/>
            </a:endParaRPr>
          </a:p>
          <a:p>
            <a:endParaRPr lang="en-US" dirty="0">
              <a:solidFill>
                <a:schemeClr val="dk1"/>
              </a:solidFill>
              <a:latin typeface="Arial"/>
              <a:ea typeface="Arial"/>
              <a:cs typeface="Arial"/>
              <a:sym typeface="Arial"/>
            </a:endParaRPr>
          </a:p>
          <a:p>
            <a:endParaRPr lang="en-US" dirty="0">
              <a:solidFill>
                <a:schemeClr val="dk1"/>
              </a:solidFill>
              <a:latin typeface="Arial"/>
              <a:ea typeface="Arial"/>
              <a:cs typeface="Arial"/>
              <a:sym typeface="Arial"/>
            </a:endParaRPr>
          </a:p>
          <a:p>
            <a:endParaRPr lang="en-US" dirty="0">
              <a:solidFill>
                <a:schemeClr val="dk1"/>
              </a:solidFill>
              <a:latin typeface="Arial"/>
              <a:ea typeface="Arial"/>
              <a:cs typeface="Arial"/>
              <a:sym typeface="Arial"/>
            </a:endParaRPr>
          </a:p>
          <a:p>
            <a:endParaRPr lang="en-US" dirty="0">
              <a:solidFill>
                <a:schemeClr val="dk1"/>
              </a:solidFill>
              <a:latin typeface="Arial"/>
              <a:ea typeface="Arial"/>
              <a:cs typeface="Arial"/>
              <a:sym typeface="Arial"/>
            </a:endParaRPr>
          </a:p>
          <a:p>
            <a:endParaRPr lang="en-US" dirty="0">
              <a:solidFill>
                <a:schemeClr val="dk1"/>
              </a:solidFill>
              <a:latin typeface="Arial"/>
              <a:ea typeface="Arial"/>
              <a:cs typeface="Arial"/>
              <a:sym typeface="Arial"/>
            </a:endParaRPr>
          </a:p>
          <a:p>
            <a:endParaRPr lang="en-US" dirty="0">
              <a:solidFill>
                <a:schemeClr val="dk1"/>
              </a:solidFill>
              <a:latin typeface="Arial"/>
              <a:ea typeface="Arial"/>
              <a:cs typeface="Arial"/>
              <a:sym typeface="Arial"/>
            </a:endParaRPr>
          </a:p>
          <a:p>
            <a:endParaRPr lang="en-US" dirty="0">
              <a:solidFill>
                <a:schemeClr val="dk1"/>
              </a:solidFill>
              <a:latin typeface="Arial"/>
              <a:ea typeface="Arial"/>
              <a:cs typeface="Arial"/>
              <a:sym typeface="Arial"/>
            </a:endParaRPr>
          </a:p>
          <a:p>
            <a:r>
              <a:rPr lang="en-US" dirty="0">
                <a:solidFill>
                  <a:schemeClr val="dk1"/>
                </a:solidFill>
                <a:latin typeface="Arial"/>
                <a:ea typeface="Arial"/>
                <a:cs typeface="Arial"/>
                <a:sym typeface="Arial"/>
              </a:rPr>
              <a:t>To enable knowledge discovery</a:t>
            </a:r>
            <a:r>
              <a:rPr lang="en-US" dirty="0">
                <a:solidFill>
                  <a:srgbClr val="000000"/>
                </a:solidFill>
                <a:latin typeface="Arial"/>
                <a:ea typeface="Arial"/>
                <a:cs typeface="Arial"/>
                <a:sym typeface="Arial"/>
              </a:rPr>
              <a:t>:</a:t>
            </a:r>
            <a:r>
              <a:rPr lang="en-US" dirty="0">
                <a:solidFill>
                  <a:schemeClr val="dk1"/>
                </a:solidFill>
                <a:latin typeface="Arial"/>
                <a:ea typeface="Arial"/>
                <a:cs typeface="Arial"/>
                <a:sym typeface="Arial"/>
              </a:rPr>
              <a:t> </a:t>
            </a:r>
            <a:r>
              <a:rPr lang="en-US" dirty="0">
                <a:solidFill>
                  <a:srgbClr val="0070C0"/>
                </a:solidFill>
                <a:latin typeface="Arial"/>
                <a:ea typeface="Arial"/>
                <a:cs typeface="Arial"/>
                <a:sym typeface="Arial"/>
              </a:rPr>
              <a:t>metadata about the experiment, controlled vocabularies, ontologies</a:t>
            </a:r>
            <a:endParaRPr lang="en-US" dirty="0">
              <a:solidFill>
                <a:schemeClr val="dk1"/>
              </a:solidFill>
              <a:latin typeface="Arial"/>
              <a:ea typeface="Arial"/>
              <a:cs typeface="Arial"/>
              <a:sym typeface="Arial"/>
            </a:endParaRPr>
          </a:p>
          <a:p>
            <a:endParaRPr lang="en-US" dirty="0"/>
          </a:p>
        </p:txBody>
      </p:sp>
      <p:sp>
        <p:nvSpPr>
          <p:cNvPr id="4" name="Titre 3">
            <a:extLst>
              <a:ext uri="{FF2B5EF4-FFF2-40B4-BE49-F238E27FC236}">
                <a16:creationId xmlns:a16="http://schemas.microsoft.com/office/drawing/2014/main" id="{627093F5-CCEE-4A56-B22B-4AE87D98CF46}"/>
              </a:ext>
            </a:extLst>
          </p:cNvPr>
          <p:cNvSpPr>
            <a:spLocks noGrp="1"/>
          </p:cNvSpPr>
          <p:nvPr>
            <p:ph type="title"/>
          </p:nvPr>
        </p:nvSpPr>
        <p:spPr/>
        <p:txBody>
          <a:bodyPr>
            <a:normAutofit/>
          </a:bodyPr>
          <a:lstStyle/>
          <a:p>
            <a:r>
              <a:rPr lang="en-US" dirty="0"/>
              <a:t>Why should we standardize phenotyping experimental data?</a:t>
            </a:r>
          </a:p>
        </p:txBody>
      </p:sp>
      <p:grpSp>
        <p:nvGrpSpPr>
          <p:cNvPr id="6" name="Groupe 5">
            <a:extLst>
              <a:ext uri="{FF2B5EF4-FFF2-40B4-BE49-F238E27FC236}">
                <a16:creationId xmlns:a16="http://schemas.microsoft.com/office/drawing/2014/main" id="{399D7117-9072-451E-8E7B-3DB0D04C0971}"/>
              </a:ext>
            </a:extLst>
          </p:cNvPr>
          <p:cNvGrpSpPr/>
          <p:nvPr/>
        </p:nvGrpSpPr>
        <p:grpSpPr>
          <a:xfrm>
            <a:off x="1195051" y="2817914"/>
            <a:ext cx="9817800" cy="2072400"/>
            <a:chOff x="288758" y="3684268"/>
            <a:chExt cx="9817800" cy="2072400"/>
          </a:xfrm>
        </p:grpSpPr>
        <p:sp>
          <p:nvSpPr>
            <p:cNvPr id="7" name="Google Shape;113;p16">
              <a:extLst>
                <a:ext uri="{FF2B5EF4-FFF2-40B4-BE49-F238E27FC236}">
                  <a16:creationId xmlns:a16="http://schemas.microsoft.com/office/drawing/2014/main" id="{10687996-0A71-454C-A19B-19E4CDB8B2AD}"/>
                </a:ext>
              </a:extLst>
            </p:cNvPr>
            <p:cNvSpPr/>
            <p:nvPr/>
          </p:nvSpPr>
          <p:spPr>
            <a:xfrm>
              <a:off x="288758" y="3684268"/>
              <a:ext cx="9817800" cy="2072400"/>
            </a:xfrm>
            <a:prstGeom prst="rect">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8" name="Google Shape;116;p16">
              <a:extLst>
                <a:ext uri="{FF2B5EF4-FFF2-40B4-BE49-F238E27FC236}">
                  <a16:creationId xmlns:a16="http://schemas.microsoft.com/office/drawing/2014/main" id="{B29EAF00-994C-4F07-B57D-340177F6425D}"/>
                </a:ext>
              </a:extLst>
            </p:cNvPr>
            <p:cNvSpPr txBox="1"/>
            <p:nvPr/>
          </p:nvSpPr>
          <p:spPr>
            <a:xfrm>
              <a:off x="679004" y="3779507"/>
              <a:ext cx="9082800" cy="42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33"/>
                <a:buFont typeface="Arial"/>
                <a:buNone/>
              </a:pPr>
              <a:r>
                <a:rPr lang="en-GB" sz="2133" b="0" i="0" u="none" strike="noStrike" cap="none" dirty="0">
                  <a:solidFill>
                    <a:schemeClr val="dk1"/>
                  </a:solidFill>
                  <a:latin typeface="Arial"/>
                  <a:ea typeface="Arial"/>
                  <a:cs typeface="Arial"/>
                  <a:sym typeface="Arial"/>
                </a:rPr>
                <a:t>Phenotype 1 = </a:t>
              </a:r>
              <a:r>
                <a:rPr lang="en-GB" sz="2133" b="0" i="0" u="none" strike="noStrike" cap="none" dirty="0">
                  <a:solidFill>
                    <a:srgbClr val="0070C0"/>
                  </a:solidFill>
                  <a:latin typeface="Arial"/>
                  <a:ea typeface="Arial"/>
                  <a:cs typeface="Arial"/>
                  <a:sym typeface="Arial"/>
                </a:rPr>
                <a:t>measurement</a:t>
              </a:r>
              <a:r>
                <a:rPr lang="en-GB" sz="2133" b="0" i="0" u="none" strike="noStrike" cap="none" dirty="0">
                  <a:solidFill>
                    <a:schemeClr val="dk1"/>
                  </a:solidFill>
                  <a:latin typeface="Arial"/>
                  <a:ea typeface="Arial"/>
                  <a:cs typeface="Arial"/>
                  <a:sym typeface="Arial"/>
                </a:rPr>
                <a:t> on a </a:t>
              </a:r>
              <a:r>
                <a:rPr lang="en-GB" sz="2133" b="0" i="0" u="none" strike="noStrike" cap="none" dirty="0">
                  <a:solidFill>
                    <a:srgbClr val="0070C0"/>
                  </a:solidFill>
                  <a:latin typeface="Arial"/>
                  <a:ea typeface="Arial"/>
                  <a:cs typeface="Arial"/>
                  <a:sym typeface="Arial"/>
                </a:rPr>
                <a:t>cultivar</a:t>
              </a:r>
              <a:r>
                <a:rPr lang="en-GB" sz="2133" b="0" i="0" u="none" strike="noStrike" cap="none" dirty="0">
                  <a:solidFill>
                    <a:schemeClr val="dk1"/>
                  </a:solidFill>
                  <a:latin typeface="Arial"/>
                  <a:ea typeface="Arial"/>
                  <a:cs typeface="Arial"/>
                  <a:sym typeface="Arial"/>
                </a:rPr>
                <a:t> in an environment-</a:t>
              </a:r>
              <a:r>
                <a:rPr lang="en-GB" sz="2133" b="0" i="0" u="none" strike="noStrike" cap="none" dirty="0">
                  <a:solidFill>
                    <a:srgbClr val="0070C0"/>
                  </a:solidFill>
                  <a:latin typeface="Arial"/>
                  <a:ea typeface="Arial"/>
                  <a:cs typeface="Arial"/>
                  <a:sym typeface="Arial"/>
                </a:rPr>
                <a:t>GPS</a:t>
              </a:r>
              <a:r>
                <a:rPr lang="en-GB" sz="2133" b="0" i="0" u="none" strike="noStrike" cap="none" dirty="0">
                  <a:solidFill>
                    <a:schemeClr val="dk1"/>
                  </a:solidFill>
                  <a:latin typeface="Arial"/>
                  <a:ea typeface="Arial"/>
                  <a:cs typeface="Arial"/>
                  <a:sym typeface="Arial"/>
                </a:rPr>
                <a:t>1-</a:t>
              </a:r>
              <a:r>
                <a:rPr lang="en-GB" sz="2133" b="0" i="0" u="none" strike="noStrike" cap="none" dirty="0">
                  <a:solidFill>
                    <a:srgbClr val="0070C0"/>
                  </a:solidFill>
                  <a:latin typeface="Arial"/>
                  <a:ea typeface="Arial"/>
                  <a:cs typeface="Arial"/>
                  <a:sym typeface="Arial"/>
                </a:rPr>
                <a:t>time</a:t>
              </a:r>
              <a:r>
                <a:rPr lang="en-GB" sz="2133" b="0" i="0" u="none" strike="noStrike" cap="none" dirty="0">
                  <a:solidFill>
                    <a:schemeClr val="dk1"/>
                  </a:solidFill>
                  <a:latin typeface="Arial"/>
                  <a:ea typeface="Arial"/>
                  <a:cs typeface="Arial"/>
                  <a:sym typeface="Arial"/>
                </a:rPr>
                <a:t>1</a:t>
              </a:r>
              <a:endParaRPr sz="1400" b="0" i="0" u="none" strike="noStrike" cap="none" dirty="0">
                <a:solidFill>
                  <a:srgbClr val="000000"/>
                </a:solidFill>
                <a:latin typeface="Arial"/>
                <a:ea typeface="Arial"/>
                <a:cs typeface="Arial"/>
                <a:sym typeface="Arial"/>
              </a:endParaRPr>
            </a:p>
          </p:txBody>
        </p:sp>
        <p:sp>
          <p:nvSpPr>
            <p:cNvPr id="9" name="Google Shape;117;p16">
              <a:extLst>
                <a:ext uri="{FF2B5EF4-FFF2-40B4-BE49-F238E27FC236}">
                  <a16:creationId xmlns:a16="http://schemas.microsoft.com/office/drawing/2014/main" id="{44C8F789-957C-46CA-85F3-9DFA93FC0C97}"/>
                </a:ext>
              </a:extLst>
            </p:cNvPr>
            <p:cNvSpPr txBox="1"/>
            <p:nvPr/>
          </p:nvSpPr>
          <p:spPr>
            <a:xfrm>
              <a:off x="679004" y="4288208"/>
              <a:ext cx="9082800" cy="42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33"/>
                <a:buFont typeface="Arial"/>
                <a:buNone/>
              </a:pPr>
              <a:r>
                <a:rPr lang="en-GB" sz="2133" b="0" i="0" u="none" strike="noStrike" cap="none" dirty="0">
                  <a:solidFill>
                    <a:schemeClr val="dk1"/>
                  </a:solidFill>
                  <a:latin typeface="Arial"/>
                  <a:ea typeface="Arial"/>
                  <a:cs typeface="Arial"/>
                  <a:sym typeface="Arial"/>
                </a:rPr>
                <a:t>Phenotype 2 = </a:t>
              </a:r>
              <a:r>
                <a:rPr lang="en-GB" sz="2133" b="0" i="0" u="none" strike="noStrike" cap="none" dirty="0">
                  <a:solidFill>
                    <a:srgbClr val="0070C0"/>
                  </a:solidFill>
                  <a:latin typeface="Arial"/>
                  <a:ea typeface="Arial"/>
                  <a:cs typeface="Arial"/>
                  <a:sym typeface="Arial"/>
                </a:rPr>
                <a:t>measurement</a:t>
              </a:r>
              <a:r>
                <a:rPr lang="en-GB" sz="2133" b="0" i="0" u="none" strike="noStrike" cap="none" dirty="0">
                  <a:solidFill>
                    <a:schemeClr val="dk1"/>
                  </a:solidFill>
                  <a:latin typeface="Arial"/>
                  <a:ea typeface="Arial"/>
                  <a:cs typeface="Arial"/>
                  <a:sym typeface="Arial"/>
                </a:rPr>
                <a:t> on a </a:t>
              </a:r>
              <a:r>
                <a:rPr lang="en-GB" sz="2133" b="0" i="0" u="none" strike="noStrike" cap="none" dirty="0">
                  <a:solidFill>
                    <a:srgbClr val="0070C0"/>
                  </a:solidFill>
                  <a:latin typeface="Arial"/>
                  <a:ea typeface="Arial"/>
                  <a:cs typeface="Arial"/>
                  <a:sym typeface="Arial"/>
                </a:rPr>
                <a:t>cultivar</a:t>
              </a:r>
              <a:r>
                <a:rPr lang="en-GB" sz="2133" b="0" i="0" u="none" strike="noStrike" cap="none" dirty="0">
                  <a:solidFill>
                    <a:schemeClr val="dk1"/>
                  </a:solidFill>
                  <a:latin typeface="Arial"/>
                  <a:ea typeface="Arial"/>
                  <a:cs typeface="Arial"/>
                  <a:sym typeface="Arial"/>
                </a:rPr>
                <a:t> in an environment-</a:t>
              </a:r>
              <a:r>
                <a:rPr lang="en-GB" sz="2133" b="0" i="0" u="none" strike="noStrike" cap="none" dirty="0">
                  <a:solidFill>
                    <a:srgbClr val="0070C0"/>
                  </a:solidFill>
                  <a:latin typeface="Arial"/>
                  <a:ea typeface="Arial"/>
                  <a:cs typeface="Arial"/>
                  <a:sym typeface="Arial"/>
                </a:rPr>
                <a:t>GPS</a:t>
              </a:r>
              <a:r>
                <a:rPr lang="en-GB" sz="2133" b="0" i="0" u="none" strike="noStrike" cap="none" dirty="0">
                  <a:solidFill>
                    <a:schemeClr val="dk1"/>
                  </a:solidFill>
                  <a:latin typeface="Arial"/>
                  <a:ea typeface="Arial"/>
                  <a:cs typeface="Arial"/>
                  <a:sym typeface="Arial"/>
                </a:rPr>
                <a:t>2-</a:t>
              </a:r>
              <a:r>
                <a:rPr lang="en-GB" sz="2133" b="0" i="0" u="none" strike="noStrike" cap="none" dirty="0">
                  <a:solidFill>
                    <a:srgbClr val="0070C0"/>
                  </a:solidFill>
                  <a:latin typeface="Arial"/>
                  <a:ea typeface="Arial"/>
                  <a:cs typeface="Arial"/>
                  <a:sym typeface="Arial"/>
                </a:rPr>
                <a:t>time</a:t>
              </a:r>
              <a:r>
                <a:rPr lang="en-GB" sz="2133" b="0" i="0" u="none" strike="noStrike" cap="none" dirty="0">
                  <a:solidFill>
                    <a:schemeClr val="dk1"/>
                  </a:solidFill>
                  <a:latin typeface="Arial"/>
                  <a:ea typeface="Arial"/>
                  <a:cs typeface="Arial"/>
                  <a:sym typeface="Arial"/>
                </a:rPr>
                <a:t>2</a:t>
              </a:r>
              <a:endParaRPr sz="1400" b="0" i="0" u="none" strike="noStrike" cap="none" dirty="0">
                <a:solidFill>
                  <a:srgbClr val="000000"/>
                </a:solidFill>
                <a:latin typeface="Arial"/>
                <a:ea typeface="Arial"/>
                <a:cs typeface="Arial"/>
                <a:sym typeface="Arial"/>
              </a:endParaRPr>
            </a:p>
          </p:txBody>
        </p:sp>
        <p:sp>
          <p:nvSpPr>
            <p:cNvPr id="10" name="Google Shape;118;p16">
              <a:extLst>
                <a:ext uri="{FF2B5EF4-FFF2-40B4-BE49-F238E27FC236}">
                  <a16:creationId xmlns:a16="http://schemas.microsoft.com/office/drawing/2014/main" id="{E599958C-C997-41F0-B545-58BBE6F3F838}"/>
                </a:ext>
              </a:extLst>
            </p:cNvPr>
            <p:cNvSpPr txBox="1"/>
            <p:nvPr/>
          </p:nvSpPr>
          <p:spPr>
            <a:xfrm>
              <a:off x="490254" y="4787619"/>
              <a:ext cx="6335700" cy="42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33"/>
                <a:buFont typeface="Arial"/>
                <a:buNone/>
              </a:pPr>
              <a:r>
                <a:rPr lang="en-GB" sz="2133" b="0" i="0" u="none" strike="noStrike" cap="none">
                  <a:solidFill>
                    <a:schemeClr val="dk1"/>
                  </a:solidFill>
                  <a:latin typeface="Arial"/>
                  <a:ea typeface="Arial"/>
                  <a:cs typeface="Arial"/>
                  <a:sym typeface="Arial"/>
                </a:rPr>
                <a:t>Genotype = observed marker’s alleles on a </a:t>
              </a:r>
              <a:r>
                <a:rPr lang="en-GB" sz="2133" b="0" i="0" u="none" strike="noStrike" cap="none">
                  <a:solidFill>
                    <a:srgbClr val="0070C0"/>
                  </a:solidFill>
                  <a:latin typeface="Arial"/>
                  <a:ea typeface="Arial"/>
                  <a:cs typeface="Arial"/>
                  <a:sym typeface="Arial"/>
                </a:rPr>
                <a:t>cultivar</a:t>
              </a:r>
              <a:endParaRPr sz="1400" b="0" i="0" u="none" strike="noStrike" cap="none">
                <a:solidFill>
                  <a:srgbClr val="000000"/>
                </a:solidFill>
                <a:latin typeface="Arial"/>
                <a:ea typeface="Arial"/>
                <a:cs typeface="Arial"/>
                <a:sym typeface="Arial"/>
              </a:endParaRPr>
            </a:p>
          </p:txBody>
        </p:sp>
        <p:sp>
          <p:nvSpPr>
            <p:cNvPr id="11" name="Google Shape;119;p16">
              <a:extLst>
                <a:ext uri="{FF2B5EF4-FFF2-40B4-BE49-F238E27FC236}">
                  <a16:creationId xmlns:a16="http://schemas.microsoft.com/office/drawing/2014/main" id="{1FFEB4C8-F59D-4277-BEA3-2FF8232ADA35}"/>
                </a:ext>
              </a:extLst>
            </p:cNvPr>
            <p:cNvSpPr txBox="1"/>
            <p:nvPr/>
          </p:nvSpPr>
          <p:spPr>
            <a:xfrm>
              <a:off x="4665910" y="5248315"/>
              <a:ext cx="5037000" cy="42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33"/>
                <a:buFont typeface="Arial"/>
                <a:buNone/>
              </a:pPr>
              <a:r>
                <a:rPr lang="en-GB" sz="2133" b="0" i="0" u="none" strike="noStrike" cap="none">
                  <a:solidFill>
                    <a:schemeClr val="dk1"/>
                  </a:solidFill>
                  <a:latin typeface="Arial"/>
                  <a:ea typeface="Arial"/>
                  <a:cs typeface="Arial"/>
                  <a:sym typeface="Arial"/>
                </a:rPr>
                <a:t>Climate 1 = climatic data at </a:t>
              </a:r>
              <a:r>
                <a:rPr lang="en-GB" sz="2133" b="0" i="0" u="none" strike="noStrike" cap="none">
                  <a:solidFill>
                    <a:srgbClr val="0070C0"/>
                  </a:solidFill>
                  <a:latin typeface="Arial"/>
                  <a:ea typeface="Arial"/>
                  <a:cs typeface="Arial"/>
                  <a:sym typeface="Arial"/>
                </a:rPr>
                <a:t>GPS</a:t>
              </a:r>
              <a:r>
                <a:rPr lang="en-GB" sz="2133" b="0" i="0" u="none" strike="noStrike" cap="none">
                  <a:solidFill>
                    <a:schemeClr val="dk1"/>
                  </a:solidFill>
                  <a:latin typeface="Arial"/>
                  <a:ea typeface="Arial"/>
                  <a:cs typeface="Arial"/>
                  <a:sym typeface="Arial"/>
                </a:rPr>
                <a:t>1-</a:t>
              </a:r>
              <a:r>
                <a:rPr lang="en-GB" sz="2133" b="0" i="0" u="none" strike="noStrike" cap="none">
                  <a:solidFill>
                    <a:srgbClr val="0070C0"/>
                  </a:solidFill>
                  <a:latin typeface="Arial"/>
                  <a:ea typeface="Arial"/>
                  <a:cs typeface="Arial"/>
                  <a:sym typeface="Arial"/>
                </a:rPr>
                <a:t>time</a:t>
              </a:r>
              <a:r>
                <a:rPr lang="en-GB" sz="2133"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cxnSp>
          <p:nvCxnSpPr>
            <p:cNvPr id="12" name="Google Shape;120;p16">
              <a:extLst>
                <a:ext uri="{FF2B5EF4-FFF2-40B4-BE49-F238E27FC236}">
                  <a16:creationId xmlns:a16="http://schemas.microsoft.com/office/drawing/2014/main" id="{4EFCE464-F5B1-4664-8D26-C6AA2B1D61CD}"/>
                </a:ext>
              </a:extLst>
            </p:cNvPr>
            <p:cNvCxnSpPr/>
            <p:nvPr/>
          </p:nvCxnSpPr>
          <p:spPr>
            <a:xfrm>
              <a:off x="3415308" y="4163549"/>
              <a:ext cx="0" cy="240000"/>
            </a:xfrm>
            <a:prstGeom prst="straightConnector1">
              <a:avLst/>
            </a:prstGeom>
            <a:noFill/>
            <a:ln w="25400" cap="flat" cmpd="sng">
              <a:solidFill>
                <a:srgbClr val="0070C0"/>
              </a:solidFill>
              <a:prstDash val="dash"/>
              <a:miter lim="800000"/>
              <a:headEnd type="none" w="sm" len="sm"/>
              <a:tailEnd type="none" w="sm" len="sm"/>
            </a:ln>
          </p:spPr>
        </p:cxnSp>
        <p:cxnSp>
          <p:nvCxnSpPr>
            <p:cNvPr id="13" name="Google Shape;121;p16">
              <a:extLst>
                <a:ext uri="{FF2B5EF4-FFF2-40B4-BE49-F238E27FC236}">
                  <a16:creationId xmlns:a16="http://schemas.microsoft.com/office/drawing/2014/main" id="{277CA02F-83A9-41AB-B6F7-85D65EF6F32D}"/>
                </a:ext>
              </a:extLst>
            </p:cNvPr>
            <p:cNvCxnSpPr/>
            <p:nvPr/>
          </p:nvCxnSpPr>
          <p:spPr>
            <a:xfrm>
              <a:off x="5335521" y="4124553"/>
              <a:ext cx="0" cy="240000"/>
            </a:xfrm>
            <a:prstGeom prst="straightConnector1">
              <a:avLst/>
            </a:prstGeom>
            <a:noFill/>
            <a:ln w="25400" cap="flat" cmpd="sng">
              <a:solidFill>
                <a:srgbClr val="0070C0"/>
              </a:solidFill>
              <a:prstDash val="dash"/>
              <a:miter lim="800000"/>
              <a:headEnd type="none" w="sm" len="sm"/>
              <a:tailEnd type="none" w="sm" len="sm"/>
            </a:ln>
          </p:spPr>
        </p:cxnSp>
        <p:cxnSp>
          <p:nvCxnSpPr>
            <p:cNvPr id="14" name="Google Shape;122;p16">
              <a:extLst>
                <a:ext uri="{FF2B5EF4-FFF2-40B4-BE49-F238E27FC236}">
                  <a16:creationId xmlns:a16="http://schemas.microsoft.com/office/drawing/2014/main" id="{F41E4F9A-7284-4556-AEF9-209A9CFE0E92}"/>
                </a:ext>
              </a:extLst>
            </p:cNvPr>
            <p:cNvCxnSpPr/>
            <p:nvPr/>
          </p:nvCxnSpPr>
          <p:spPr>
            <a:xfrm>
              <a:off x="8456613" y="4124553"/>
              <a:ext cx="0" cy="240000"/>
            </a:xfrm>
            <a:prstGeom prst="straightConnector1">
              <a:avLst/>
            </a:prstGeom>
            <a:noFill/>
            <a:ln w="25400" cap="flat" cmpd="sng">
              <a:solidFill>
                <a:srgbClr val="0070C0"/>
              </a:solidFill>
              <a:prstDash val="dash"/>
              <a:miter lim="800000"/>
              <a:headEnd type="none" w="sm" len="sm"/>
              <a:tailEnd type="none" w="sm" len="sm"/>
            </a:ln>
          </p:spPr>
        </p:cxnSp>
        <p:cxnSp>
          <p:nvCxnSpPr>
            <p:cNvPr id="15" name="Google Shape;123;p16">
              <a:extLst>
                <a:ext uri="{FF2B5EF4-FFF2-40B4-BE49-F238E27FC236}">
                  <a16:creationId xmlns:a16="http://schemas.microsoft.com/office/drawing/2014/main" id="{F1297308-1AEA-4F53-A7A7-AB203531D570}"/>
                </a:ext>
              </a:extLst>
            </p:cNvPr>
            <p:cNvCxnSpPr/>
            <p:nvPr/>
          </p:nvCxnSpPr>
          <p:spPr>
            <a:xfrm>
              <a:off x="9175948" y="4124553"/>
              <a:ext cx="0" cy="240000"/>
            </a:xfrm>
            <a:prstGeom prst="straightConnector1">
              <a:avLst/>
            </a:prstGeom>
            <a:noFill/>
            <a:ln w="25400" cap="flat" cmpd="sng">
              <a:solidFill>
                <a:srgbClr val="0070C0"/>
              </a:solidFill>
              <a:prstDash val="dash"/>
              <a:miter lim="800000"/>
              <a:headEnd type="none" w="sm" len="sm"/>
              <a:tailEnd type="none" w="sm" len="sm"/>
            </a:ln>
          </p:spPr>
        </p:cxnSp>
        <p:cxnSp>
          <p:nvCxnSpPr>
            <p:cNvPr id="16" name="Google Shape;124;p16">
              <a:extLst>
                <a:ext uri="{FF2B5EF4-FFF2-40B4-BE49-F238E27FC236}">
                  <a16:creationId xmlns:a16="http://schemas.microsoft.com/office/drawing/2014/main" id="{E477605E-1FA6-44C6-A0EB-31D34C9CC6DB}"/>
                </a:ext>
              </a:extLst>
            </p:cNvPr>
            <p:cNvCxnSpPr/>
            <p:nvPr/>
          </p:nvCxnSpPr>
          <p:spPr>
            <a:xfrm>
              <a:off x="8456613" y="4739613"/>
              <a:ext cx="0" cy="499500"/>
            </a:xfrm>
            <a:prstGeom prst="straightConnector1">
              <a:avLst/>
            </a:prstGeom>
            <a:noFill/>
            <a:ln w="25400" cap="flat" cmpd="sng">
              <a:solidFill>
                <a:srgbClr val="0070C0"/>
              </a:solidFill>
              <a:prstDash val="dash"/>
              <a:miter lim="800000"/>
              <a:headEnd type="none" w="sm" len="sm"/>
              <a:tailEnd type="none" w="sm" len="sm"/>
            </a:ln>
          </p:spPr>
        </p:cxnSp>
        <p:cxnSp>
          <p:nvCxnSpPr>
            <p:cNvPr id="17" name="Google Shape;125;p16">
              <a:extLst>
                <a:ext uri="{FF2B5EF4-FFF2-40B4-BE49-F238E27FC236}">
                  <a16:creationId xmlns:a16="http://schemas.microsoft.com/office/drawing/2014/main" id="{C4150081-EA3B-4F86-8957-A74D1E4E88C9}"/>
                </a:ext>
              </a:extLst>
            </p:cNvPr>
            <p:cNvCxnSpPr/>
            <p:nvPr/>
          </p:nvCxnSpPr>
          <p:spPr>
            <a:xfrm>
              <a:off x="9202017" y="4739613"/>
              <a:ext cx="0" cy="499500"/>
            </a:xfrm>
            <a:prstGeom prst="straightConnector1">
              <a:avLst/>
            </a:prstGeom>
            <a:noFill/>
            <a:ln w="25400" cap="flat" cmpd="sng">
              <a:solidFill>
                <a:srgbClr val="0070C0"/>
              </a:solidFill>
              <a:prstDash val="dash"/>
              <a:miter lim="800000"/>
              <a:headEnd type="none" w="sm" len="sm"/>
              <a:tailEnd type="none" w="sm" len="sm"/>
            </a:ln>
          </p:spPr>
        </p:cxnSp>
        <p:cxnSp>
          <p:nvCxnSpPr>
            <p:cNvPr id="18" name="Google Shape;126;p16">
              <a:extLst>
                <a:ext uri="{FF2B5EF4-FFF2-40B4-BE49-F238E27FC236}">
                  <a16:creationId xmlns:a16="http://schemas.microsoft.com/office/drawing/2014/main" id="{E18641CE-D42A-471E-B5E0-AB81FB0F7493}"/>
                </a:ext>
              </a:extLst>
            </p:cNvPr>
            <p:cNvCxnSpPr/>
            <p:nvPr/>
          </p:nvCxnSpPr>
          <p:spPr>
            <a:xfrm>
              <a:off x="5335521" y="4654781"/>
              <a:ext cx="864000" cy="228900"/>
            </a:xfrm>
            <a:prstGeom prst="straightConnector1">
              <a:avLst/>
            </a:prstGeom>
            <a:noFill/>
            <a:ln w="25400" cap="flat" cmpd="sng">
              <a:solidFill>
                <a:srgbClr val="0070C0"/>
              </a:solidFill>
              <a:prstDash val="dash"/>
              <a:miter lim="800000"/>
              <a:headEnd type="none" w="sm" len="sm"/>
              <a:tailEnd type="none" w="sm" len="sm"/>
            </a:ln>
          </p:spPr>
        </p:cxnSp>
      </p:grpSp>
    </p:spTree>
    <p:extLst>
      <p:ext uri="{BB962C8B-B14F-4D97-AF65-F5344CB8AC3E}">
        <p14:creationId xmlns:p14="http://schemas.microsoft.com/office/powerpoint/2010/main" val="3626707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9" name="Groupe 6">
            <a:extLst>
              <a:ext uri="{FF2B5EF4-FFF2-40B4-BE49-F238E27FC236}">
                <a16:creationId xmlns:a16="http://schemas.microsoft.com/office/drawing/2014/main" id="{4A0405A6-469D-974C-A6D3-8B811185B7DF}"/>
              </a:ext>
            </a:extLst>
          </p:cNvPr>
          <p:cNvGrpSpPr>
            <a:grpSpLocks/>
          </p:cNvGrpSpPr>
          <p:nvPr/>
        </p:nvGrpSpPr>
        <p:grpSpPr bwMode="auto">
          <a:xfrm>
            <a:off x="3949701" y="5203825"/>
            <a:ext cx="3730625" cy="1676400"/>
            <a:chOff x="-9509" y="4155448"/>
            <a:chExt cx="3731100" cy="2041200"/>
          </a:xfrm>
        </p:grpSpPr>
        <p:sp>
          <p:nvSpPr>
            <p:cNvPr id="24603" name="Google Shape;136;p20">
              <a:extLst>
                <a:ext uri="{FF2B5EF4-FFF2-40B4-BE49-F238E27FC236}">
                  <a16:creationId xmlns:a16="http://schemas.microsoft.com/office/drawing/2014/main" id="{646198FF-DD27-D14F-802B-D06337379D4E}"/>
                </a:ext>
              </a:extLst>
            </p:cNvPr>
            <p:cNvSpPr>
              <a:spLocks noChangeArrowheads="1"/>
            </p:cNvSpPr>
            <p:nvPr/>
          </p:nvSpPr>
          <p:spPr bwMode="auto">
            <a:xfrm>
              <a:off x="-9509" y="4155448"/>
              <a:ext cx="3731100" cy="2041200"/>
            </a:xfrm>
            <a:prstGeom prst="roundRect">
              <a:avLst>
                <a:gd name="adj" fmla="val 16667"/>
              </a:avLst>
            </a:prstGeom>
            <a:solidFill>
              <a:schemeClr val="bg2"/>
            </a:solidFill>
            <a:ln w="9525">
              <a:solidFill>
                <a:schemeClr val="tx2"/>
              </a:solidFill>
              <a:round/>
              <a:headEnd type="none" w="sm" len="sm"/>
              <a:tailEnd type="none" w="sm" len="sm"/>
            </a:ln>
          </p:spPr>
          <p:txBody>
            <a:bodyPr lIns="91425" tIns="91425" rIns="91425" bIns="91425"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fr-FR" altLang="fr-FR"/>
            </a:p>
          </p:txBody>
        </p:sp>
        <p:sp>
          <p:nvSpPr>
            <p:cNvPr id="24604" name="Google Shape;137;p20">
              <a:extLst>
                <a:ext uri="{FF2B5EF4-FFF2-40B4-BE49-F238E27FC236}">
                  <a16:creationId xmlns:a16="http://schemas.microsoft.com/office/drawing/2014/main" id="{5C759D1E-B70C-B849-BD38-95B9969F3F30}"/>
                </a:ext>
              </a:extLst>
            </p:cNvPr>
            <p:cNvSpPr txBox="1">
              <a:spLocks noChangeArrowheads="1"/>
            </p:cNvSpPr>
            <p:nvPr/>
          </p:nvSpPr>
          <p:spPr bwMode="auto">
            <a:xfrm>
              <a:off x="142891" y="4155448"/>
              <a:ext cx="2064677" cy="37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fr-FR" sz="1800" b="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Environment</a:t>
              </a:r>
              <a:endParaRPr lang="fr-FR" altLang="fr-FR" sz="1800" b="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p:txBody>
        </p:sp>
      </p:grpSp>
      <p:sp>
        <p:nvSpPr>
          <p:cNvPr id="24580" name="Google Shape;135;p20">
            <a:extLst>
              <a:ext uri="{FF2B5EF4-FFF2-40B4-BE49-F238E27FC236}">
                <a16:creationId xmlns:a16="http://schemas.microsoft.com/office/drawing/2014/main" id="{DA2193A6-E611-1342-B807-BF7A2283AEDE}"/>
              </a:ext>
            </a:extLst>
          </p:cNvPr>
          <p:cNvSpPr>
            <a:spLocks noGrp="1" noChangeArrowheads="1"/>
          </p:cNvSpPr>
          <p:nvPr>
            <p:ph type="title"/>
          </p:nvPr>
        </p:nvSpPr>
        <p:spPr/>
        <p:txBody>
          <a:bodyPr/>
          <a:lstStyle/>
          <a:p>
            <a:r>
              <a:rPr lang="en-US" altLang="fr-FR" dirty="0">
                <a:latin typeface="Corbel" panose="020B0503020204020204" pitchFamily="34" charset="0"/>
              </a:rPr>
              <a:t>Genome / Environment / Phenome</a:t>
            </a:r>
            <a:endParaRPr lang="fr-FR" altLang="fr-FR" dirty="0">
              <a:latin typeface="Corbel" panose="020B0503020204020204" pitchFamily="34" charset="0"/>
            </a:endParaRPr>
          </a:p>
        </p:txBody>
      </p:sp>
      <p:sp>
        <p:nvSpPr>
          <p:cNvPr id="24581" name="Google Shape;136;p20">
            <a:extLst>
              <a:ext uri="{FF2B5EF4-FFF2-40B4-BE49-F238E27FC236}">
                <a16:creationId xmlns:a16="http://schemas.microsoft.com/office/drawing/2014/main" id="{67B53F9E-D82A-264F-A2EB-3796B62B2222}"/>
              </a:ext>
            </a:extLst>
          </p:cNvPr>
          <p:cNvSpPr>
            <a:spLocks noChangeArrowheads="1"/>
          </p:cNvSpPr>
          <p:nvPr/>
        </p:nvSpPr>
        <p:spPr bwMode="auto">
          <a:xfrm>
            <a:off x="1" y="938214"/>
            <a:ext cx="3730625" cy="2041525"/>
          </a:xfrm>
          <a:prstGeom prst="roundRect">
            <a:avLst>
              <a:gd name="adj" fmla="val 16667"/>
            </a:avLst>
          </a:prstGeom>
          <a:solidFill>
            <a:schemeClr val="bg2"/>
          </a:solidFill>
          <a:ln w="9525">
            <a:solidFill>
              <a:schemeClr val="tx2"/>
            </a:solidFill>
            <a:round/>
            <a:headEnd type="none" w="sm" len="sm"/>
            <a:tailEnd type="none" w="sm" len="sm"/>
          </a:ln>
        </p:spPr>
        <p:txBody>
          <a:bodyPr lIns="91425" tIns="91425" rIns="91425" bIns="91425"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fr-FR" altLang="fr-FR"/>
          </a:p>
        </p:txBody>
      </p:sp>
      <p:sp>
        <p:nvSpPr>
          <p:cNvPr id="24582" name="Google Shape;137;p20">
            <a:extLst>
              <a:ext uri="{FF2B5EF4-FFF2-40B4-BE49-F238E27FC236}">
                <a16:creationId xmlns:a16="http://schemas.microsoft.com/office/drawing/2014/main" id="{259074E6-077F-154E-84F2-1A0220A2EAA5}"/>
              </a:ext>
            </a:extLst>
          </p:cNvPr>
          <p:cNvSpPr txBox="1">
            <a:spLocks noChangeArrowheads="1"/>
          </p:cNvSpPr>
          <p:nvPr/>
        </p:nvSpPr>
        <p:spPr bwMode="auto">
          <a:xfrm>
            <a:off x="152401" y="901700"/>
            <a:ext cx="3552825" cy="41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fr-FR" sz="1800" b="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Genetics &amp; Genomics</a:t>
            </a:r>
            <a:endParaRPr lang="fr-FR" altLang="fr-FR" sz="1800" b="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p:txBody>
      </p:sp>
      <p:sp>
        <p:nvSpPr>
          <p:cNvPr id="24583" name="Google Shape;138;p20">
            <a:extLst>
              <a:ext uri="{FF2B5EF4-FFF2-40B4-BE49-F238E27FC236}">
                <a16:creationId xmlns:a16="http://schemas.microsoft.com/office/drawing/2014/main" id="{CFB4EC2B-40F1-B34C-9757-B6A811323224}"/>
              </a:ext>
            </a:extLst>
          </p:cNvPr>
          <p:cNvSpPr>
            <a:spLocks noChangeArrowheads="1"/>
          </p:cNvSpPr>
          <p:nvPr/>
        </p:nvSpPr>
        <p:spPr bwMode="auto">
          <a:xfrm>
            <a:off x="8223251" y="938214"/>
            <a:ext cx="3787775" cy="2041525"/>
          </a:xfrm>
          <a:prstGeom prst="roundRect">
            <a:avLst>
              <a:gd name="adj" fmla="val 16667"/>
            </a:avLst>
          </a:prstGeom>
          <a:solidFill>
            <a:schemeClr val="bg2"/>
          </a:solidFill>
          <a:ln w="9525">
            <a:solidFill>
              <a:schemeClr val="tx2"/>
            </a:solidFill>
            <a:round/>
            <a:headEnd type="none" w="sm" len="sm"/>
            <a:tailEnd type="none" w="sm" len="sm"/>
          </a:ln>
        </p:spPr>
        <p:txBody>
          <a:bodyPr lIns="91425" tIns="91425" rIns="91425" bIns="91425"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fr-FR" altLang="fr-FR"/>
          </a:p>
        </p:txBody>
      </p:sp>
      <p:sp>
        <p:nvSpPr>
          <p:cNvPr id="24584" name="Google Shape;139;p20">
            <a:extLst>
              <a:ext uri="{FF2B5EF4-FFF2-40B4-BE49-F238E27FC236}">
                <a16:creationId xmlns:a16="http://schemas.microsoft.com/office/drawing/2014/main" id="{3E88F4F4-E1DD-8244-BE68-EB55C262A924}"/>
              </a:ext>
            </a:extLst>
          </p:cNvPr>
          <p:cNvSpPr txBox="1">
            <a:spLocks noChangeArrowheads="1"/>
          </p:cNvSpPr>
          <p:nvPr/>
        </p:nvSpPr>
        <p:spPr bwMode="auto">
          <a:xfrm>
            <a:off x="8223252" y="977900"/>
            <a:ext cx="3552825" cy="41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fr-FR" sz="1800" b="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Phenomics</a:t>
            </a:r>
            <a:endParaRPr lang="fr-FR" altLang="fr-FR" sz="1800" b="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p:txBody>
      </p:sp>
      <p:pic>
        <p:nvPicPr>
          <p:cNvPr id="24585" name="Google Shape;140;p20">
            <a:extLst>
              <a:ext uri="{FF2B5EF4-FFF2-40B4-BE49-F238E27FC236}">
                <a16:creationId xmlns:a16="http://schemas.microsoft.com/office/drawing/2014/main" id="{2975140F-A33B-A94D-942B-F056A989774A}"/>
              </a:ext>
            </a:extLst>
          </p:cNvPr>
          <p:cNvPicPr preferRelativeResize="0">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49426" y="1174749"/>
            <a:ext cx="1765300" cy="88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Google Shape;141;p20" descr="edited2 (3)-2.png">
            <a:extLst>
              <a:ext uri="{FF2B5EF4-FFF2-40B4-BE49-F238E27FC236}">
                <a16:creationId xmlns:a16="http://schemas.microsoft.com/office/drawing/2014/main" id="{BBB63CC0-B557-394F-9669-DAD6D0F01267}"/>
              </a:ext>
            </a:extLst>
          </p:cNvPr>
          <p:cNvPicPr preferRelativeResize="0">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020426" y="1138238"/>
            <a:ext cx="858839" cy="971551"/>
          </a:xfrm>
          <a:prstGeom prst="rect">
            <a:avLst/>
          </a:prstGeom>
          <a:noFill/>
          <a:ln w="19050">
            <a:solidFill>
              <a:srgbClr val="6AA84F"/>
            </a:solidFill>
            <a:round/>
            <a:headEnd type="none" w="sm" len="sm"/>
            <a:tailEnd type="none" w="sm" len="sm"/>
          </a:ln>
          <a:extLst>
            <a:ext uri="{909E8E84-426E-40DD-AFC4-6F175D3DCCD1}">
              <a14:hiddenFill xmlns:a14="http://schemas.microsoft.com/office/drawing/2010/main">
                <a:solidFill>
                  <a:srgbClr val="FFFFFF"/>
                </a:solidFill>
              </a14:hiddenFill>
            </a:ext>
          </a:extLst>
        </p:spPr>
      </p:pic>
      <p:pic>
        <p:nvPicPr>
          <p:cNvPr id="24587" name="Google Shape;142;p20">
            <a:extLst>
              <a:ext uri="{FF2B5EF4-FFF2-40B4-BE49-F238E27FC236}">
                <a16:creationId xmlns:a16="http://schemas.microsoft.com/office/drawing/2014/main" id="{B29B92C3-AA5E-2C47-B3BA-BCE3CAB67932}"/>
              </a:ext>
            </a:extLst>
          </p:cNvPr>
          <p:cNvPicPr preferRelativeResize="0">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88352" y="1898651"/>
            <a:ext cx="163671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Google Shape;143;p20">
            <a:extLst>
              <a:ext uri="{FF2B5EF4-FFF2-40B4-BE49-F238E27FC236}">
                <a16:creationId xmlns:a16="http://schemas.microsoft.com/office/drawing/2014/main" id="{835D9BE6-B48C-0341-B795-00FD65FBBECB}"/>
              </a:ext>
            </a:extLst>
          </p:cNvPr>
          <p:cNvPicPr preferRelativeResize="0">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7951" y="1827214"/>
            <a:ext cx="25908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Google Shape;144;p20">
            <a:extLst>
              <a:ext uri="{FF2B5EF4-FFF2-40B4-BE49-F238E27FC236}">
                <a16:creationId xmlns:a16="http://schemas.microsoft.com/office/drawing/2014/main" id="{56AFB546-C83F-6740-9BD1-06BAFBCC2982}"/>
              </a:ext>
            </a:extLst>
          </p:cNvPr>
          <p:cNvPicPr preferRelativeResize="0">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482139" y="1214439"/>
            <a:ext cx="1538287"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0" name="Groupe 7">
            <a:extLst>
              <a:ext uri="{FF2B5EF4-FFF2-40B4-BE49-F238E27FC236}">
                <a16:creationId xmlns:a16="http://schemas.microsoft.com/office/drawing/2014/main" id="{C2705DB2-68DC-7541-8505-476FFAE64E70}"/>
              </a:ext>
            </a:extLst>
          </p:cNvPr>
          <p:cNvGrpSpPr>
            <a:grpSpLocks/>
          </p:cNvGrpSpPr>
          <p:nvPr/>
        </p:nvGrpSpPr>
        <p:grpSpPr bwMode="auto">
          <a:xfrm>
            <a:off x="4079875" y="5645151"/>
            <a:ext cx="3430588" cy="1084263"/>
            <a:chOff x="4007768" y="5373216"/>
            <a:chExt cx="3431118" cy="1083690"/>
          </a:xfrm>
        </p:grpSpPr>
        <p:pic>
          <p:nvPicPr>
            <p:cNvPr id="24600" name="Google Shape;145;p20">
              <a:extLst>
                <a:ext uri="{FF2B5EF4-FFF2-40B4-BE49-F238E27FC236}">
                  <a16:creationId xmlns:a16="http://schemas.microsoft.com/office/drawing/2014/main" id="{5F73EFD0-5CD3-0A49-B3E2-2C090CDF3529}"/>
                </a:ext>
              </a:extLst>
            </p:cNvPr>
            <p:cNvPicPr preferRelativeResize="0">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007768" y="5373216"/>
              <a:ext cx="1069076" cy="107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1" name="Google Shape;146;p20">
              <a:extLst>
                <a:ext uri="{FF2B5EF4-FFF2-40B4-BE49-F238E27FC236}">
                  <a16:creationId xmlns:a16="http://schemas.microsoft.com/office/drawing/2014/main" id="{28E9D86B-DC98-F043-A2F7-F63726F9157C}"/>
                </a:ext>
              </a:extLst>
            </p:cNvPr>
            <p:cNvPicPr preferRelativeResize="0">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087889" y="5373216"/>
              <a:ext cx="1152128" cy="108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Google Shape;147;p20">
              <a:extLst>
                <a:ext uri="{FF2B5EF4-FFF2-40B4-BE49-F238E27FC236}">
                  <a16:creationId xmlns:a16="http://schemas.microsoft.com/office/drawing/2014/main" id="{E55255A9-1E38-B842-B6C2-B7E4D2C74F20}"/>
                </a:ext>
              </a:extLst>
            </p:cNvPr>
            <p:cNvPicPr preferRelativeResize="0">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506586" y="5373216"/>
              <a:ext cx="1932300" cy="108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1" name="Groupe 16">
            <a:extLst>
              <a:ext uri="{FF2B5EF4-FFF2-40B4-BE49-F238E27FC236}">
                <a16:creationId xmlns:a16="http://schemas.microsoft.com/office/drawing/2014/main" id="{1A946B15-6D01-BE44-A19E-B0D6E25184CE}"/>
              </a:ext>
            </a:extLst>
          </p:cNvPr>
          <p:cNvGrpSpPr>
            <a:grpSpLocks/>
          </p:cNvGrpSpPr>
          <p:nvPr/>
        </p:nvGrpSpPr>
        <p:grpSpPr bwMode="auto">
          <a:xfrm>
            <a:off x="3319465" y="2541590"/>
            <a:ext cx="4986337" cy="2263775"/>
            <a:chOff x="3422134" y="2683585"/>
            <a:chExt cx="4985227" cy="2263917"/>
          </a:xfrm>
        </p:grpSpPr>
        <p:sp>
          <p:nvSpPr>
            <p:cNvPr id="10" name="Ellipse 9">
              <a:extLst>
                <a:ext uri="{FF2B5EF4-FFF2-40B4-BE49-F238E27FC236}">
                  <a16:creationId xmlns:a16="http://schemas.microsoft.com/office/drawing/2014/main" id="{2274F237-0251-1840-AF67-F4089F6544EA}"/>
                </a:ext>
              </a:extLst>
            </p:cNvPr>
            <p:cNvSpPr/>
            <p:nvPr/>
          </p:nvSpPr>
          <p:spPr bwMode="auto">
            <a:xfrm>
              <a:off x="3422134" y="2683585"/>
              <a:ext cx="4985227" cy="2263917"/>
            </a:xfrm>
            <a:prstGeom prst="ellipse">
              <a:avLst/>
            </a:prstGeom>
            <a:solidFill>
              <a:schemeClr val="accent5">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fr-FR" sz="1400">
                <a:latin typeface="Arial" pitchFamily="-112" charset="0"/>
                <a:ea typeface="Geneva" pitchFamily="-112" charset="0"/>
              </a:endParaRPr>
            </a:p>
          </p:txBody>
        </p:sp>
        <p:sp>
          <p:nvSpPr>
            <p:cNvPr id="24598" name="Google Shape;151;p20">
              <a:extLst>
                <a:ext uri="{FF2B5EF4-FFF2-40B4-BE49-F238E27FC236}">
                  <a16:creationId xmlns:a16="http://schemas.microsoft.com/office/drawing/2014/main" id="{7BE93F7B-C1DB-0344-81C8-8ED5D9228680}"/>
                </a:ext>
              </a:extLst>
            </p:cNvPr>
            <p:cNvSpPr txBox="1">
              <a:spLocks noChangeArrowheads="1"/>
            </p:cNvSpPr>
            <p:nvPr/>
          </p:nvSpPr>
          <p:spPr bwMode="auto">
            <a:xfrm>
              <a:off x="3921207" y="2758378"/>
              <a:ext cx="3947191" cy="33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fr-FR" sz="2000" b="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Plant </a:t>
              </a:r>
              <a:r>
                <a:rPr lang="en-US" altLang="fr-FR" sz="2000" b="1">
                  <a:solidFill>
                    <a:srgbClr val="000000"/>
                  </a:solidFill>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Breeding</a:t>
              </a:r>
              <a:endParaRPr lang="fr-FR" altLang="fr-FR" sz="2000" b="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a:p>
              <a:pPr algn="ctr"/>
              <a:r>
                <a:rPr lang="en-US" altLang="fr-FR" sz="2200">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Genetic variations by Traits</a:t>
              </a:r>
              <a:endParaRPr lang="fr-FR" altLang="fr-FR" sz="2200">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a:p>
              <a:endParaRPr lang="fr-FR" altLang="fr-FR" sz="1800">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p:txBody>
        </p:sp>
        <p:sp>
          <p:nvSpPr>
            <p:cNvPr id="24599" name="Google Shape;151;p20">
              <a:extLst>
                <a:ext uri="{FF2B5EF4-FFF2-40B4-BE49-F238E27FC236}">
                  <a16:creationId xmlns:a16="http://schemas.microsoft.com/office/drawing/2014/main" id="{8CE839EB-0009-464D-B6AB-9F8E3559E1A7}"/>
                </a:ext>
              </a:extLst>
            </p:cNvPr>
            <p:cNvSpPr txBox="1">
              <a:spLocks noChangeArrowheads="1"/>
            </p:cNvSpPr>
            <p:nvPr/>
          </p:nvSpPr>
          <p:spPr bwMode="auto">
            <a:xfrm>
              <a:off x="3921206" y="3854043"/>
              <a:ext cx="3947192" cy="33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fr-FR" altLang="fr-FR" sz="2000" b="1" dirty="0" err="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Climate</a:t>
              </a:r>
              <a:r>
                <a:rPr lang="fr-FR" altLang="fr-FR" sz="2000" b="1" dirty="0">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 Change </a:t>
              </a:r>
              <a:r>
                <a:rPr lang="fr-FR" altLang="fr-FR" sz="2000" b="1" dirty="0" err="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Studies</a:t>
              </a:r>
              <a:endParaRPr lang="fr-FR" altLang="fr-FR" sz="2000" b="1" dirty="0">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a:p>
              <a:pPr algn="ctr"/>
              <a:r>
                <a:rPr lang="fr-FR" altLang="fr-FR" sz="2200" dirty="0" err="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Genotype</a:t>
              </a:r>
              <a:r>
                <a:rPr lang="fr-FR" altLang="fr-FR" sz="2200" dirty="0">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 by </a:t>
              </a:r>
              <a:r>
                <a:rPr lang="fr-FR" altLang="fr-FR" sz="2200" dirty="0" err="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Environment</a:t>
              </a:r>
              <a:endParaRPr lang="fr-FR" altLang="fr-FR" sz="2200" dirty="0">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a:p>
              <a:pPr algn="ctr"/>
              <a:r>
                <a:rPr lang="fr-FR" altLang="fr-FR" sz="2200" dirty="0" err="1">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rPr>
                <a:t>Phenology</a:t>
              </a:r>
              <a:endParaRPr lang="fr-FR" altLang="fr-FR" sz="2200" dirty="0">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a:p>
              <a:endParaRPr lang="fr-FR" altLang="fr-FR" sz="1800" dirty="0">
                <a:latin typeface="Corbel" panose="020B0503020204020204" pitchFamily="34" charset="0"/>
                <a:ea typeface="Corbel" panose="020B0503020204020204" pitchFamily="34" charset="0"/>
                <a:cs typeface="Corbel" panose="020B0503020204020204" pitchFamily="34" charset="0"/>
                <a:sym typeface="Corbel" panose="020B0503020204020204" pitchFamily="34" charset="0"/>
              </a:endParaRPr>
            </a:p>
          </p:txBody>
        </p:sp>
      </p:grpSp>
      <p:cxnSp>
        <p:nvCxnSpPr>
          <p:cNvPr id="12" name="Connecteur en angle 11">
            <a:extLst>
              <a:ext uri="{FF2B5EF4-FFF2-40B4-BE49-F238E27FC236}">
                <a16:creationId xmlns:a16="http://schemas.microsoft.com/office/drawing/2014/main" id="{D0E8B32D-601A-8941-A818-8ECEC58B5A94}"/>
              </a:ext>
            </a:extLst>
          </p:cNvPr>
          <p:cNvCxnSpPr>
            <a:cxnSpLocks/>
            <a:stCxn id="24581" idx="3"/>
            <a:endCxn id="10" idx="0"/>
          </p:cNvCxnSpPr>
          <p:nvPr/>
        </p:nvCxnSpPr>
        <p:spPr bwMode="auto">
          <a:xfrm>
            <a:off x="3730625" y="1958976"/>
            <a:ext cx="2082800" cy="582613"/>
          </a:xfrm>
          <a:prstGeom prst="bentConnector2">
            <a:avLst/>
          </a:prstGeom>
          <a:solidFill>
            <a:schemeClr val="accent1"/>
          </a:solidFill>
          <a:ln w="31750" cap="flat" cmpd="sng" algn="ctr">
            <a:solidFill>
              <a:schemeClr val="tx2"/>
            </a:solidFill>
            <a:prstDash val="solid"/>
            <a:round/>
            <a:headEnd type="none" w="med" len="med"/>
            <a:tailEnd type="triangle"/>
          </a:ln>
          <a:effectLst>
            <a:outerShdw blurRad="50800" dist="38100" dir="2700000" algn="tl" rotWithShape="0">
              <a:prstClr val="black">
                <a:alpha val="40000"/>
              </a:prstClr>
            </a:outerShdw>
          </a:effectLst>
        </p:spPr>
      </p:cxnSp>
      <p:cxnSp>
        <p:nvCxnSpPr>
          <p:cNvPr id="36" name="Connecteur en angle 35">
            <a:extLst>
              <a:ext uri="{FF2B5EF4-FFF2-40B4-BE49-F238E27FC236}">
                <a16:creationId xmlns:a16="http://schemas.microsoft.com/office/drawing/2014/main" id="{E7B174EA-6F4B-D74E-A979-F756FE1CAFA7}"/>
              </a:ext>
            </a:extLst>
          </p:cNvPr>
          <p:cNvCxnSpPr>
            <a:cxnSpLocks/>
            <a:stCxn id="24583" idx="1"/>
            <a:endCxn id="10" idx="0"/>
          </p:cNvCxnSpPr>
          <p:nvPr/>
        </p:nvCxnSpPr>
        <p:spPr bwMode="auto">
          <a:xfrm rot="10800000" flipV="1">
            <a:off x="5813426" y="1958976"/>
            <a:ext cx="2409825" cy="582613"/>
          </a:xfrm>
          <a:prstGeom prst="bentConnector2">
            <a:avLst/>
          </a:prstGeom>
          <a:solidFill>
            <a:schemeClr val="accent1"/>
          </a:solidFill>
          <a:ln w="31750" cap="flat" cmpd="sng" algn="ctr">
            <a:solidFill>
              <a:schemeClr val="tx2"/>
            </a:solidFill>
            <a:prstDash val="solid"/>
            <a:round/>
            <a:headEnd type="none" w="med" len="med"/>
            <a:tailEnd type="triangle"/>
          </a:ln>
          <a:effectLst>
            <a:outerShdw blurRad="50800" dist="38100" dir="2700000" algn="tl" rotWithShape="0">
              <a:prstClr val="black">
                <a:alpha val="40000"/>
              </a:prstClr>
            </a:outerShdw>
          </a:effectLst>
        </p:spPr>
      </p:cxnSp>
      <p:cxnSp>
        <p:nvCxnSpPr>
          <p:cNvPr id="41" name="Connecteur en angle 40">
            <a:extLst>
              <a:ext uri="{FF2B5EF4-FFF2-40B4-BE49-F238E27FC236}">
                <a16:creationId xmlns:a16="http://schemas.microsoft.com/office/drawing/2014/main" id="{86DBCD8C-28B3-DE49-8FB3-BC9054E5871C}"/>
              </a:ext>
            </a:extLst>
          </p:cNvPr>
          <p:cNvCxnSpPr>
            <a:cxnSpLocks/>
            <a:stCxn id="24603" idx="0"/>
            <a:endCxn id="10" idx="4"/>
          </p:cNvCxnSpPr>
          <p:nvPr/>
        </p:nvCxnSpPr>
        <p:spPr bwMode="auto">
          <a:xfrm rot="16200000" flipV="1">
            <a:off x="5614989" y="5003801"/>
            <a:ext cx="398463" cy="1588"/>
          </a:xfrm>
          <a:prstGeom prst="bentConnector3">
            <a:avLst>
              <a:gd name="adj1" fmla="val 50000"/>
            </a:avLst>
          </a:prstGeom>
          <a:solidFill>
            <a:schemeClr val="accent1"/>
          </a:solidFill>
          <a:ln w="31750" cap="flat" cmpd="sng" algn="ctr">
            <a:solidFill>
              <a:schemeClr val="tx2"/>
            </a:solidFill>
            <a:prstDash val="solid"/>
            <a:round/>
            <a:headEnd type="none" w="med" len="med"/>
            <a:tailEnd type="triangle"/>
          </a:ln>
          <a:effectLst>
            <a:outerShdw blurRad="50800" dist="38100" dir="2700000" algn="tl" rotWithShape="0">
              <a:prstClr val="black">
                <a:alpha val="40000"/>
              </a:prstClr>
            </a:outerShdw>
          </a:effectLst>
        </p:spPr>
      </p:cxnSp>
      <p:pic>
        <p:nvPicPr>
          <p:cNvPr id="24595" name="Google Shape;300;p31">
            <a:extLst>
              <a:ext uri="{FF2B5EF4-FFF2-40B4-BE49-F238E27FC236}">
                <a16:creationId xmlns:a16="http://schemas.microsoft.com/office/drawing/2014/main" id="{A136FFDF-78DF-E841-9AF3-55F3D37EA0B8}"/>
              </a:ext>
            </a:extLst>
          </p:cNvPr>
          <p:cNvPicPr preferRelativeResize="0">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170488" y="3241675"/>
            <a:ext cx="741363"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Google Shape;298;p31">
            <a:extLst>
              <a:ext uri="{FF2B5EF4-FFF2-40B4-BE49-F238E27FC236}">
                <a16:creationId xmlns:a16="http://schemas.microsoft.com/office/drawing/2014/main" id="{6EF6F637-4208-114A-A513-5CC8468694F1}"/>
              </a:ext>
            </a:extLst>
          </p:cNvPr>
          <p:cNvPicPr preferRelativeResize="0">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889625" y="3221039"/>
            <a:ext cx="6858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Bulle rectangulaire à coins arrondis 2">
            <a:extLst>
              <a:ext uri="{FF2B5EF4-FFF2-40B4-BE49-F238E27FC236}">
                <a16:creationId xmlns:a16="http://schemas.microsoft.com/office/drawing/2014/main" id="{36D3B707-7FD7-124F-A579-2A9117F9DFD8}"/>
              </a:ext>
            </a:extLst>
          </p:cNvPr>
          <p:cNvSpPr/>
          <p:nvPr/>
        </p:nvSpPr>
        <p:spPr>
          <a:xfrm>
            <a:off x="107951" y="3149400"/>
            <a:ext cx="2190548" cy="663504"/>
          </a:xfrm>
          <a:prstGeom prst="wedgeRoundRectCallout">
            <a:avLst>
              <a:gd name="adj1" fmla="val -27119"/>
              <a:gd name="adj2" fmla="val -8479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467" dirty="0" err="1"/>
              <a:t>Homogenous</a:t>
            </a:r>
            <a:r>
              <a:rPr lang="fr-FR" sz="1467" dirty="0"/>
              <a:t> (</a:t>
            </a:r>
            <a:r>
              <a:rPr lang="fr-FR" sz="1467" dirty="0" err="1"/>
              <a:t>Mostly</a:t>
            </a:r>
            <a:r>
              <a:rPr lang="fr-FR" sz="1467" dirty="0"/>
              <a:t>)</a:t>
            </a:r>
          </a:p>
          <a:p>
            <a:pPr algn="ctr"/>
            <a:r>
              <a:rPr lang="fr-FR" sz="1467" dirty="0"/>
              <a:t>Central Access (</a:t>
            </a:r>
            <a:r>
              <a:rPr lang="fr-FR" sz="1467" dirty="0" err="1"/>
              <a:t>Mostly</a:t>
            </a:r>
            <a:r>
              <a:rPr lang="fr-FR" sz="1467" dirty="0"/>
              <a:t>)</a:t>
            </a:r>
          </a:p>
        </p:txBody>
      </p:sp>
      <p:sp>
        <p:nvSpPr>
          <p:cNvPr id="32" name="Bulle rectangulaire à coins arrondis 31">
            <a:extLst>
              <a:ext uri="{FF2B5EF4-FFF2-40B4-BE49-F238E27FC236}">
                <a16:creationId xmlns:a16="http://schemas.microsoft.com/office/drawing/2014/main" id="{474B4F9C-3544-F14E-84AA-3C080CCC3C8F}"/>
              </a:ext>
            </a:extLst>
          </p:cNvPr>
          <p:cNvSpPr/>
          <p:nvPr/>
        </p:nvSpPr>
        <p:spPr>
          <a:xfrm>
            <a:off x="9206707" y="3149400"/>
            <a:ext cx="2190548" cy="663504"/>
          </a:xfrm>
          <a:prstGeom prst="wedgeRoundRectCallout">
            <a:avLst>
              <a:gd name="adj1" fmla="val -27119"/>
              <a:gd name="adj2" fmla="val -8479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467" dirty="0" err="1"/>
              <a:t>Heterogenous</a:t>
            </a:r>
            <a:endParaRPr lang="fr-FR" sz="1467" dirty="0"/>
          </a:p>
          <a:p>
            <a:pPr algn="ctr"/>
            <a:r>
              <a:rPr lang="fr-FR" sz="1467" dirty="0" err="1"/>
              <a:t>Distributed</a:t>
            </a:r>
            <a:endParaRPr lang="fr-FR" sz="1467" dirty="0"/>
          </a:p>
        </p:txBody>
      </p:sp>
      <p:sp>
        <p:nvSpPr>
          <p:cNvPr id="30" name="Bulle rectangulaire à coins arrondis 29">
            <a:extLst>
              <a:ext uri="{FF2B5EF4-FFF2-40B4-BE49-F238E27FC236}">
                <a16:creationId xmlns:a16="http://schemas.microsoft.com/office/drawing/2014/main" id="{30BA9F89-36DB-E848-84FC-18FFBBA2A1F1}"/>
              </a:ext>
            </a:extLst>
          </p:cNvPr>
          <p:cNvSpPr/>
          <p:nvPr/>
        </p:nvSpPr>
        <p:spPr>
          <a:xfrm>
            <a:off x="7926590" y="5880100"/>
            <a:ext cx="2190548" cy="663504"/>
          </a:xfrm>
          <a:prstGeom prst="wedgeRoundRectCallout">
            <a:avLst>
              <a:gd name="adj1" fmla="val -61687"/>
              <a:gd name="adj2" fmla="val 134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sz="1467" dirty="0" err="1"/>
              <a:t>Heterogenous</a:t>
            </a:r>
            <a:endParaRPr lang="fr-FR" sz="1467" dirty="0"/>
          </a:p>
          <a:p>
            <a:pPr algn="ctr"/>
            <a:r>
              <a:rPr lang="fr-FR" sz="1467" dirty="0" err="1"/>
              <a:t>Distributed</a:t>
            </a:r>
            <a:endParaRPr lang="fr-FR" sz="1467" dirty="0"/>
          </a:p>
        </p:txBody>
      </p:sp>
    </p:spTree>
    <p:extLst>
      <p:ext uri="{BB962C8B-B14F-4D97-AF65-F5344CB8AC3E}">
        <p14:creationId xmlns:p14="http://schemas.microsoft.com/office/powerpoint/2010/main" val="3622074290"/>
      </p:ext>
    </p:extLst>
  </p:cSld>
  <p:clrMapOvr>
    <a:masterClrMapping/>
  </p:clrMapOvr>
</p:sld>
</file>

<file path=ppt/theme/theme1.xml><?xml version="1.0" encoding="utf-8"?>
<a:theme xmlns:a="http://schemas.openxmlformats.org/drawingml/2006/main" name="Presentation-INRAE-Panoramiqu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ARe_AG_SI_10052021" id="{251226B3-2248-4D92-8A4B-FBBD9B200BE6}" vid="{6BC9137F-D368-4849-A3AB-761C70DCB29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E5F92528FC9C8488898B86D54615449" ma:contentTypeVersion="" ma:contentTypeDescription="Create a new document." ma:contentTypeScope="" ma:versionID="c8ac9bee5fceb45a88a8c5ccdac8820e">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B63739-8C99-42EA-9B0C-7AE39BCF3BF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15C30EE-DCFF-49CA-AB9A-59E059BD58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6D5D9EC-D0FB-458F-BE85-B2299DB643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Presentation-INRAE</Template>
  <TotalTime>1177</TotalTime>
  <Words>5043</Words>
  <Application>Microsoft Macintosh PowerPoint</Application>
  <PresentationFormat>Grand écran</PresentationFormat>
  <Paragraphs>1050</Paragraphs>
  <Slides>73</Slides>
  <Notes>24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73</vt:i4>
      </vt:variant>
    </vt:vector>
  </HeadingPairs>
  <TitlesOfParts>
    <vt:vector size="85" baseType="lpstr">
      <vt:lpstr>Arial</vt:lpstr>
      <vt:lpstr>Calibri</vt:lpstr>
      <vt:lpstr>Calibri Light</vt:lpstr>
      <vt:lpstr>Corbel</vt:lpstr>
      <vt:lpstr>Courier New</vt:lpstr>
      <vt:lpstr>Helvetica</vt:lpstr>
      <vt:lpstr>Noto Sans Symbols</vt:lpstr>
      <vt:lpstr>Raleway</vt:lpstr>
      <vt:lpstr>Symbol</vt:lpstr>
      <vt:lpstr>Verdana</vt:lpstr>
      <vt:lpstr>Wingdings</vt:lpstr>
      <vt:lpstr>Presentation-INRAE-Panoramique</vt:lpstr>
      <vt:lpstr>Minimum Information About Plant Phenotyping Experiments - MIAPPE</vt:lpstr>
      <vt:lpstr>Plant Phenotyping standards</vt:lpstr>
      <vt:lpstr>Plant data standards: WHO</vt:lpstr>
      <vt:lpstr>Interoperability in International network</vt:lpstr>
      <vt:lpstr>Plant data standards: contributors</vt:lpstr>
      <vt:lpstr>Présentation PowerPoint</vt:lpstr>
      <vt:lpstr>Plant Phenotyping standards: WHY </vt:lpstr>
      <vt:lpstr>Why should we standardize phenotyping experimental data?</vt:lpstr>
      <vt:lpstr>Genome / Environment / Phenome</vt:lpstr>
      <vt:lpstr>Europe open access and interoperability policy</vt:lpstr>
      <vt:lpstr>5 stars Open Data</vt:lpstr>
      <vt:lpstr>FAIR Data Principles</vt:lpstr>
      <vt:lpstr>Phenotyping data life cycle</vt:lpstr>
      <vt:lpstr>Phenotyping data life cycle</vt:lpstr>
      <vt:lpstr>Challenges for phenomics data</vt:lpstr>
      <vt:lpstr>Data standards for FAIR</vt:lpstr>
      <vt:lpstr>Phenotype Standard</vt:lpstr>
      <vt:lpstr>MIAPPE overview</vt:lpstr>
      <vt:lpstr>MIAPPE: Minimal Information About Plant Phenotyping Experiment www.miappe.org </vt:lpstr>
      <vt:lpstr>MIAPPE: Minimal Information About Plant Phenotyping Experiment www.miappe.org </vt:lpstr>
      <vt:lpstr>MIAPPE Specifications https://github.com/MIAPPE/MIAPPE/tree/master/MIAPPE_Checklist-Data-Model-v1.1</vt:lpstr>
      <vt:lpstr>Capturing important information about phenotyping experiments using the MIAPPE standard</vt:lpstr>
      <vt:lpstr>Présentation PowerPoint</vt:lpstr>
      <vt:lpstr>Présentation PowerPoint</vt:lpstr>
      <vt:lpstr>MIAPPE V1.1 Overview – The (ISA) backbone</vt:lpstr>
      <vt:lpstr>Présentation PowerPoint</vt:lpstr>
      <vt:lpstr>Présentation PowerPoint</vt:lpstr>
      <vt:lpstr>Présentation PowerPoint</vt:lpstr>
      <vt:lpstr>Crop Ontology Trait Dictionary Standard</vt:lpstr>
      <vt:lpstr>Crop Ontology Trait Dictionary Standard</vt:lpstr>
      <vt:lpstr>Crop Ontology Trait Dictionary Standard</vt:lpstr>
      <vt:lpstr>Crop Ontology Trait Dictionary Standard</vt:lpstr>
      <vt:lpstr>Présentation PowerPoint</vt:lpstr>
      <vt:lpstr>MIAPPE V1.1 Overview – The biological material</vt:lpstr>
      <vt:lpstr>Présentation PowerPoint</vt:lpstr>
      <vt:lpstr>Présentation PowerPoint</vt:lpstr>
      <vt:lpstr>Présentation PowerPoint</vt:lpstr>
      <vt:lpstr>Présentation PowerPoint</vt:lpstr>
      <vt:lpstr>Présentation PowerPoint</vt:lpstr>
      <vt:lpstr>MIAPPE V1.1 Overview – Other important sections</vt:lpstr>
      <vt:lpstr>Présentation PowerPoint</vt:lpstr>
      <vt:lpstr>Présentation PowerPoint</vt:lpstr>
      <vt:lpstr>Présentation PowerPoint</vt:lpstr>
      <vt:lpstr>MIAPPE V1.1 Overview – Data file</vt:lpstr>
      <vt:lpstr>Crop ontology</vt:lpstr>
      <vt:lpstr>Context</vt:lpstr>
      <vt:lpstr>Standard model</vt:lpstr>
      <vt:lpstr>Standard model</vt:lpstr>
      <vt:lpstr>Standard model</vt:lpstr>
      <vt:lpstr>Standard model</vt:lpstr>
      <vt:lpstr>Controlled Vocabulary Challenge</vt:lpstr>
      <vt:lpstr>Controlled Vocabulary Challenge</vt:lpstr>
      <vt:lpstr>Controlled Vocabulary Challenge</vt:lpstr>
      <vt:lpstr>Controlled Vocabulary Challenge</vt:lpstr>
      <vt:lpstr>Controlled Vocabulary Challenge</vt:lpstr>
      <vt:lpstr>Tree Variable example1 https://urgi.versailles.inra.fr/ontologyportal#termIdentifier=CO_357:0000019</vt:lpstr>
      <vt:lpstr>Tree Variable example2 https://urgi.versailles.inra.fr/ontologyportal#termIdentifier=CO_357:0000082 </vt:lpstr>
      <vt:lpstr>Environnemental Variable example</vt:lpstr>
      <vt:lpstr>Crop Variable example</vt:lpstr>
      <vt:lpstr>Crop Ontology repositories and workflow</vt:lpstr>
      <vt:lpstr>MIAPPE tools &amp; web services: BrAPI, PPEO Ontology</vt:lpstr>
      <vt:lpstr>MIAPPE File Archive</vt:lpstr>
      <vt:lpstr>MIAPPE File: Poplar Phenology dataset  </vt:lpstr>
      <vt:lpstr>MIAPPE Semantic: PPEO</vt:lpstr>
      <vt:lpstr>MIAPPE Semantic: PPEO</vt:lpstr>
      <vt:lpstr>Phenotype Technical Standard</vt:lpstr>
      <vt:lpstr>REST - Representational State Transfer</vt:lpstr>
      <vt:lpstr>Standardized Specification </vt:lpstr>
      <vt:lpstr>BrAPI data model</vt:lpstr>
      <vt:lpstr>Data repositories &amp; Data portals</vt:lpstr>
      <vt:lpstr>Take Home Message</vt:lpstr>
      <vt:lpstr>Aknowledgments</vt:lpstr>
      <vt:lpstr>Your move!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Minimum Information About Plant Phenotyping Experiments - MIAPPE</dc:title>
  <dc:creator>cmichotey</dc:creator>
  <cp:lastModifiedBy>cyril.pommier</cp:lastModifiedBy>
  <cp:revision>63</cp:revision>
  <dcterms:created xsi:type="dcterms:W3CDTF">2022-11-26T10:28:17Z</dcterms:created>
  <dcterms:modified xsi:type="dcterms:W3CDTF">2023-06-26T02:04:59Z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0x010100CE5F92528FC9C8488898B86D54615449</vt:lpwstr>
  </property>
</Properties>
</file>